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5" r:id="rId5"/>
    <p:sldId id="266" r:id="rId6"/>
    <p:sldId id="258" r:id="rId7"/>
    <p:sldId id="263" r:id="rId8"/>
    <p:sldId id="260" r:id="rId9"/>
    <p:sldId id="262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1F01BD-E954-4EC1-A2F4-C8CA1DC03EF7}">
          <p14:sldIdLst>
            <p14:sldId id="256"/>
            <p14:sldId id="257"/>
            <p14:sldId id="259"/>
            <p14:sldId id="265"/>
            <p14:sldId id="266"/>
            <p14:sldId id="258"/>
            <p14:sldId id="263"/>
            <p14:sldId id="260"/>
            <p14:sldId id="262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s.acs.org/doi/abs/10.1021/acs.iecr.8b0244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cs.org/doi/abs/10.1021/acs.iecr.8b0244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205F4-01EC-9444-9E53-FF8129A5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5/15 Ammonia and Hydrogen Work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3FA34-A104-F991-6341-9810E8C9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dirty="0"/>
              <a:t>Visiting Student: Julian Florez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B26C-2A3B-8FD8-CD81-91F51F06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62" r="2" b="376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669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466725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paper which the work was based on, takes a black box model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AB1A0-0444-E589-61E3-D70F997698F4}"/>
              </a:ext>
            </a:extLst>
          </p:cNvPr>
          <p:cNvSpPr txBox="1"/>
          <p:nvPr/>
        </p:nvSpPr>
        <p:spPr>
          <a:xfrm>
            <a:off x="4762500" y="6404565"/>
            <a:ext cx="6638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2"/>
              </a:rPr>
              <a:t>* “Green” Ammonia: Impact of Renewable Energy Intermittency on Plant Sizing and Levelized Cost of Ammonia, Nayak-Luke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9E79D-98DB-9E3E-9AE7-619BDFF6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0" y="1791735"/>
            <a:ext cx="11773920" cy="2149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ACA63B-FE20-19DC-E0DE-0815A6A27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18"/>
          <a:stretch/>
        </p:blipFill>
        <p:spPr>
          <a:xfrm>
            <a:off x="3884222" y="4486275"/>
            <a:ext cx="3649135" cy="10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92204-208B-B926-821B-11137C3C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route of including variable RE in hydrogen/ammonia 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22D0F-3727-893E-3A81-1D48A60E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1" y="2870503"/>
            <a:ext cx="8593523" cy="3122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A367C-FF86-8A7D-FC15-53D10E7A8272}"/>
              </a:ext>
            </a:extLst>
          </p:cNvPr>
          <p:cNvSpPr txBox="1"/>
          <p:nvPr/>
        </p:nvSpPr>
        <p:spPr>
          <a:xfrm>
            <a:off x="1037275" y="5892780"/>
            <a:ext cx="771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* “Green” Ammonia: Impact of Renewable Energy Intermittency on Plant Sizing and Levelized Cost of Ammonia, Nayak-Luke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62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466725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Reviewing Prior work by Duncan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EA-03EF-89F3-0332-09BDC9E8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59" y="1728781"/>
            <a:ext cx="5404921" cy="44086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Main project goal was computing the LCOH and LCOA</a:t>
            </a:r>
          </a:p>
          <a:p>
            <a:r>
              <a:rPr lang="en-US" dirty="0"/>
              <a:t>Built in </a:t>
            </a:r>
            <a:r>
              <a:rPr lang="en-US" dirty="0" err="1"/>
              <a:t>Matlab</a:t>
            </a:r>
            <a:r>
              <a:rPr lang="en-US" dirty="0"/>
              <a:t> and run through a GUI</a:t>
            </a:r>
          </a:p>
          <a:p>
            <a:pPr lvl="1"/>
            <a:r>
              <a:rPr lang="en-US" dirty="0"/>
              <a:t>Really not the most user friendly and little documentation on the code</a:t>
            </a:r>
          </a:p>
          <a:p>
            <a:pPr lvl="1"/>
            <a:r>
              <a:rPr lang="en-US" dirty="0"/>
              <a:t>Not extensible for including other decision vars</a:t>
            </a:r>
          </a:p>
          <a:p>
            <a:pPr lvl="1"/>
            <a:r>
              <a:rPr lang="en-US" dirty="0"/>
              <a:t>No optimization being done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has 2 different production routes and 3 transportation options</a:t>
            </a:r>
          </a:p>
          <a:p>
            <a:pPr lvl="1"/>
            <a:r>
              <a:rPr lang="en-US" dirty="0"/>
              <a:t>Assume tanker implies road transportation</a:t>
            </a:r>
          </a:p>
          <a:p>
            <a:pPr lvl="1"/>
            <a:r>
              <a:rPr lang="en-US" dirty="0"/>
              <a:t>Not clear why exactly they are mutually exclusive</a:t>
            </a:r>
          </a:p>
          <a:p>
            <a:pPr lvl="2"/>
            <a:r>
              <a:rPr lang="en-US" dirty="0"/>
              <a:t>E.g. shipping to port, transport to decentralized </a:t>
            </a:r>
            <a:r>
              <a:rPr lang="en-US" dirty="0" err="1"/>
              <a:t>cacker</a:t>
            </a:r>
            <a:r>
              <a:rPr lang="en-US" dirty="0"/>
              <a:t> by rail/truck for eventual hydrogen consumption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63F2-3F5B-F2ED-4C88-48E287F1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1647421"/>
            <a:ext cx="6324600" cy="4408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AD901-079F-268B-0324-77645C53FF05}"/>
              </a:ext>
            </a:extLst>
          </p:cNvPr>
          <p:cNvSpPr txBox="1"/>
          <p:nvPr/>
        </p:nvSpPr>
        <p:spPr>
          <a:xfrm>
            <a:off x="7794950" y="6391275"/>
            <a:ext cx="3663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*From last weekly report by Duncan Taylor</a:t>
            </a:r>
          </a:p>
        </p:txBody>
      </p:sp>
    </p:spTree>
    <p:extLst>
      <p:ext uri="{BB962C8B-B14F-4D97-AF65-F5344CB8AC3E}">
        <p14:creationId xmlns:p14="http://schemas.microsoft.com/office/powerpoint/2010/main" val="291752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466725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Work with other 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EA-03EF-89F3-0332-09BDC9E8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60" y="1728781"/>
            <a:ext cx="4740698" cy="4420092"/>
          </a:xfrm>
        </p:spPr>
        <p:txBody>
          <a:bodyPr>
            <a:normAutofit/>
          </a:bodyPr>
          <a:lstStyle/>
          <a:p>
            <a:r>
              <a:rPr lang="en-US" dirty="0"/>
              <a:t>Decent amount of work has been done on computing LCOH and LCOA with case studies on specific locations/assumptions employed</a:t>
            </a:r>
          </a:p>
          <a:p>
            <a:pPr lvl="1"/>
            <a:r>
              <a:rPr lang="en-US" dirty="0"/>
              <a:t>Lots of sensitivity and assumptions in projects conducted</a:t>
            </a:r>
          </a:p>
          <a:p>
            <a:r>
              <a:rPr lang="en-US" dirty="0"/>
              <a:t>Need to figure out the core strengths of the model and the end goal</a:t>
            </a:r>
          </a:p>
          <a:p>
            <a:pPr lvl="1"/>
            <a:r>
              <a:rPr lang="en-US" dirty="0"/>
              <a:t>NEOM applications to be considered</a:t>
            </a:r>
          </a:p>
          <a:p>
            <a:pPr lvl="1"/>
            <a:r>
              <a:rPr lang="en-US" dirty="0"/>
              <a:t>4 GW of RE to produce 1.2 million tons of green NH</a:t>
            </a:r>
            <a:r>
              <a:rPr lang="en-US" baseline="-25000" dirty="0"/>
              <a:t>3</a:t>
            </a:r>
            <a:r>
              <a:rPr lang="en-US" dirty="0"/>
              <a:t> per year and 650 tons of H</a:t>
            </a:r>
            <a:r>
              <a:rPr lang="en-US" baseline="-25000" dirty="0"/>
              <a:t>2 </a:t>
            </a:r>
            <a:r>
              <a:rPr lang="en-US" dirty="0"/>
              <a:t>per day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38917-8DF6-5F78-FA9F-1EEBE379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43" y="1411382"/>
            <a:ext cx="5021106" cy="1669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92FFB-C344-F46F-DB8A-31695558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63" y="3150522"/>
            <a:ext cx="5422977" cy="18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329C4-BC64-7241-9C72-C3BCB9F9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78" y="5266911"/>
            <a:ext cx="5966490" cy="14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5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466725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sensitivity on ramping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4F2A5-13D7-E2DE-A367-C60DDB15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1DD59E-AABD-F2B3-00DC-C03EAAD7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80" y="1987826"/>
            <a:ext cx="9678598" cy="34637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F4F8B-C2DB-6B69-6186-5B27A6BB54E4}"/>
              </a:ext>
            </a:extLst>
          </p:cNvPr>
          <p:cNvSpPr txBox="1"/>
          <p:nvPr/>
        </p:nvSpPr>
        <p:spPr>
          <a:xfrm>
            <a:off x="1371600" y="6387548"/>
            <a:ext cx="908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*From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Nayak-Luke, Richard, René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Bañares-Alcántara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Ian Wilkinson. "“Green” ammonia: impact of renewable energy intermittency on plant sizing and levelized cost of ammonia."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Industrial &amp; Engineering Chemistry Research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57.43 (2018): 14607-14616..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86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4F2A5-13D7-E2DE-A367-C60DDB15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1DCA4-E39E-C418-B463-2E837E50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99" y="0"/>
            <a:ext cx="9021753" cy="63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709127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Recommended Next Steps: Create New model w/ simplified UI around specific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EA-03EF-89F3-0332-09BDC9E8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59" y="1728781"/>
            <a:ext cx="5404921" cy="4420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Restructure models into python equivalents employing </a:t>
            </a:r>
            <a:r>
              <a:rPr lang="en-US" dirty="0" err="1"/>
              <a:t>pyomo</a:t>
            </a:r>
            <a:r>
              <a:rPr lang="en-US" dirty="0"/>
              <a:t> as backbone for optimization</a:t>
            </a:r>
          </a:p>
          <a:p>
            <a:pPr lvl="1"/>
            <a:r>
              <a:rPr lang="en-US" dirty="0"/>
              <a:t>Allows for greater versatility and clarity in code operations (separation of optimization vs capacity factor calculations)</a:t>
            </a:r>
          </a:p>
          <a:p>
            <a:pPr lvl="1"/>
            <a:r>
              <a:rPr lang="en-US" dirty="0"/>
              <a:t>Can build greater documentation around code, make open source, and restructure goal</a:t>
            </a:r>
          </a:p>
          <a:p>
            <a:r>
              <a:rPr lang="en-US" dirty="0"/>
              <a:t>Slightly modify the production value chain</a:t>
            </a:r>
          </a:p>
          <a:p>
            <a:pPr lvl="1"/>
            <a:r>
              <a:rPr lang="en-US" dirty="0"/>
              <a:t>Enable for multimodal transportation depending on origin and destinations</a:t>
            </a:r>
          </a:p>
          <a:p>
            <a:pPr lvl="1"/>
            <a:r>
              <a:rPr lang="en-US" dirty="0"/>
              <a:t>Enable option between centralized vs decentralized cracking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63F2-3F5B-F2ED-4C88-48E287F1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1647421"/>
            <a:ext cx="6324600" cy="4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92204-208B-B926-821B-11137C3C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90743-E018-EC39-1517-897FE39B78E3}"/>
              </a:ext>
            </a:extLst>
          </p:cNvPr>
          <p:cNvSpPr txBox="1"/>
          <p:nvPr/>
        </p:nvSpPr>
        <p:spPr>
          <a:xfrm>
            <a:off x="1371600" y="6387548"/>
            <a:ext cx="908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*From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Nayak-Luke, Richard, René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Bañares-Alcántara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Ian Wilkinson. "“Green” ammonia: impact of renewable energy intermittency on plant sizing and levelized cost of ammonia."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Industrial &amp; Engineering Chemistry Research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57.43 (2018): 14607-14616..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2BD77-E6BC-5052-BF6C-6E9959CC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4" y="1495675"/>
            <a:ext cx="11317357" cy="38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8AC-96C0-6D18-31CA-F952990E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9" y="709127"/>
            <a:ext cx="10325000" cy="63488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EA-03EF-89F3-0332-09BDC9E8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58" y="1579490"/>
            <a:ext cx="9699938" cy="50359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Formal outline of optimization model for Hydrogen and Ammonia production paths to final H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Need clarification on how to incorporate transportation costs- can save for later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script for calculating generation of wind and solar at a selected location for a typical day</a:t>
            </a:r>
          </a:p>
          <a:p>
            <a:pPr lvl="1"/>
            <a:r>
              <a:rPr lang="en-US" dirty="0"/>
              <a:t>Can start with single day, however seasonal variation is something to be aware of</a:t>
            </a:r>
          </a:p>
          <a:p>
            <a:pPr lvl="1"/>
            <a:r>
              <a:rPr lang="en-US" dirty="0"/>
              <a:t>Do we have data for wind and irradiance at NEOM sites?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python hydrogen/ammonia supply chain optimization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scenarios/tests on first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 results into report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open source model to website for further use by others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92204-208B-B926-821B-11137C3C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818FD-F974-0EC7-02EA-F8EDCFC0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2" y="264571"/>
            <a:ext cx="1165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9217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6E92EE"/>
      </a:accent1>
      <a:accent2>
        <a:srgbClr val="2AAEE7"/>
      </a:accent2>
      <a:accent3>
        <a:srgbClr val="37B4A6"/>
      </a:accent3>
      <a:accent4>
        <a:srgbClr val="32B870"/>
      </a:accent4>
      <a:accent5>
        <a:srgbClr val="2DBB34"/>
      </a:accent5>
      <a:accent6>
        <a:srgbClr val="67B43A"/>
      </a:accent6>
      <a:hlink>
        <a:srgbClr val="91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527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5/15 Ammonia and Hydrogen Work Review</vt:lpstr>
      <vt:lpstr>Reviewing Prior work by Duncan Taylor</vt:lpstr>
      <vt:lpstr>Comparison of Work with other Lit</vt:lpstr>
      <vt:lpstr>Example sensitivity on ramping</vt:lpstr>
      <vt:lpstr>PowerPoint Presentation</vt:lpstr>
      <vt:lpstr>Recommended Next Steps: Create New model w/ simplified UI around specific goal</vt:lpstr>
      <vt:lpstr>PowerPoint Presentation</vt:lpstr>
      <vt:lpstr>Next Steps for Project</vt:lpstr>
      <vt:lpstr>PowerPoint Presentation</vt:lpstr>
      <vt:lpstr>From the paper which the work was based on, takes a black box model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5/15 Ammonia and Hydrogen Work Review</dc:title>
  <dc:creator>Julian Florez</dc:creator>
  <cp:lastModifiedBy>Julian Florez</cp:lastModifiedBy>
  <cp:revision>9</cp:revision>
  <dcterms:created xsi:type="dcterms:W3CDTF">2022-05-16T06:37:07Z</dcterms:created>
  <dcterms:modified xsi:type="dcterms:W3CDTF">2022-05-19T11:40:00Z</dcterms:modified>
</cp:coreProperties>
</file>