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91" r:id="rId1"/>
  </p:sldMasterIdLst>
  <p:notesMasterIdLst>
    <p:notesMasterId r:id="rId30"/>
  </p:notesMasterIdLst>
  <p:sldIdLst>
    <p:sldId id="256" r:id="rId2"/>
    <p:sldId id="257" r:id="rId3"/>
    <p:sldId id="278" r:id="rId4"/>
    <p:sldId id="259" r:id="rId5"/>
    <p:sldId id="292" r:id="rId6"/>
    <p:sldId id="294" r:id="rId7"/>
    <p:sldId id="284" r:id="rId8"/>
    <p:sldId id="287" r:id="rId9"/>
    <p:sldId id="288" r:id="rId10"/>
    <p:sldId id="266" r:id="rId11"/>
    <p:sldId id="270" r:id="rId12"/>
    <p:sldId id="275" r:id="rId13"/>
    <p:sldId id="286" r:id="rId14"/>
    <p:sldId id="271" r:id="rId15"/>
    <p:sldId id="277" r:id="rId16"/>
    <p:sldId id="273" r:id="rId17"/>
    <p:sldId id="289" r:id="rId18"/>
    <p:sldId id="290" r:id="rId19"/>
    <p:sldId id="296" r:id="rId20"/>
    <p:sldId id="295" r:id="rId21"/>
    <p:sldId id="297" r:id="rId22"/>
    <p:sldId id="274" r:id="rId23"/>
    <p:sldId id="283" r:id="rId24"/>
    <p:sldId id="262" r:id="rId25"/>
    <p:sldId id="264" r:id="rId26"/>
    <p:sldId id="265" r:id="rId27"/>
    <p:sldId id="279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n Renz" initials="JR" lastIdx="2" clrIdx="0">
    <p:extLst>
      <p:ext uri="{19B8F6BF-5375-455C-9EA6-DF929625EA0E}">
        <p15:presenceInfo xmlns:p15="http://schemas.microsoft.com/office/powerpoint/2012/main" userId="dfb85004623faff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29A14-0E28-4267-B4CB-DBDF2B13C5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06B83C-D843-4995-B83E-2BC32D414D80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/>
            <a:t>1. Background</a:t>
          </a:r>
        </a:p>
      </dgm:t>
    </dgm:pt>
    <dgm:pt modelId="{E53A03B5-40D6-40D3-A0E2-F978F48FA38F}" type="parTrans" cxnId="{F1D2A857-10DB-493F-AF09-F28A71FA2ACC}">
      <dgm:prSet/>
      <dgm:spPr/>
      <dgm:t>
        <a:bodyPr/>
        <a:lstStyle/>
        <a:p>
          <a:endParaRPr lang="en-US"/>
        </a:p>
      </dgm:t>
    </dgm:pt>
    <dgm:pt modelId="{422270D6-5329-4FB2-9CCC-59C760DE307E}" type="sibTrans" cxnId="{F1D2A857-10DB-493F-AF09-F28A71FA2ACC}">
      <dgm:prSet/>
      <dgm:spPr/>
      <dgm:t>
        <a:bodyPr/>
        <a:lstStyle/>
        <a:p>
          <a:endParaRPr lang="en-US"/>
        </a:p>
      </dgm:t>
    </dgm:pt>
    <dgm:pt modelId="{5AE73C0C-903E-4D5F-B6F3-CFEEA9FDC265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/>
            <a:t>2. Objectives</a:t>
          </a:r>
        </a:p>
      </dgm:t>
    </dgm:pt>
    <dgm:pt modelId="{BC6EF8F4-6A46-47E8-924A-1FF51D4B69E1}" type="parTrans" cxnId="{4AEEA6DD-0F5A-48AA-A22E-F4571A06CD09}">
      <dgm:prSet/>
      <dgm:spPr/>
      <dgm:t>
        <a:bodyPr/>
        <a:lstStyle/>
        <a:p>
          <a:endParaRPr lang="en-US"/>
        </a:p>
      </dgm:t>
    </dgm:pt>
    <dgm:pt modelId="{314D8954-BD56-4C0A-8BE7-49C285E849D3}" type="sibTrans" cxnId="{4AEEA6DD-0F5A-48AA-A22E-F4571A06CD09}">
      <dgm:prSet/>
      <dgm:spPr/>
      <dgm:t>
        <a:bodyPr/>
        <a:lstStyle/>
        <a:p>
          <a:endParaRPr lang="en-US"/>
        </a:p>
      </dgm:t>
    </dgm:pt>
    <dgm:pt modelId="{74300770-3851-44B3-93F2-D47E944B3B22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/>
            <a:t>3. Approach</a:t>
          </a:r>
        </a:p>
      </dgm:t>
    </dgm:pt>
    <dgm:pt modelId="{0EF90316-E342-490C-8549-3B3BC6B4E003}" type="parTrans" cxnId="{F0CDC218-9752-4246-BCDA-B9E5CF636F9B}">
      <dgm:prSet/>
      <dgm:spPr/>
      <dgm:t>
        <a:bodyPr/>
        <a:lstStyle/>
        <a:p>
          <a:endParaRPr lang="en-US"/>
        </a:p>
      </dgm:t>
    </dgm:pt>
    <dgm:pt modelId="{9C7A8BA7-5D4D-4878-B9DB-B13076E966F5}" type="sibTrans" cxnId="{F0CDC218-9752-4246-BCDA-B9E5CF636F9B}">
      <dgm:prSet/>
      <dgm:spPr/>
      <dgm:t>
        <a:bodyPr/>
        <a:lstStyle/>
        <a:p>
          <a:endParaRPr lang="en-US"/>
        </a:p>
      </dgm:t>
    </dgm:pt>
    <dgm:pt modelId="{C3D4F945-AF65-4944-BB8C-1A2866F17ADC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4. Results</a:t>
          </a:r>
        </a:p>
      </dgm:t>
    </dgm:pt>
    <dgm:pt modelId="{23D4BB05-65A9-4D10-9BE6-5F712C776928}" type="parTrans" cxnId="{BBFB1311-F1CB-4AC7-B122-802BD433C453}">
      <dgm:prSet/>
      <dgm:spPr/>
      <dgm:t>
        <a:bodyPr/>
        <a:lstStyle/>
        <a:p>
          <a:endParaRPr lang="en-US"/>
        </a:p>
      </dgm:t>
    </dgm:pt>
    <dgm:pt modelId="{8D7E34BD-2807-4A28-B13A-4D219D64F786}" type="sibTrans" cxnId="{BBFB1311-F1CB-4AC7-B122-802BD433C453}">
      <dgm:prSet/>
      <dgm:spPr/>
      <dgm:t>
        <a:bodyPr/>
        <a:lstStyle/>
        <a:p>
          <a:endParaRPr lang="en-US"/>
        </a:p>
      </dgm:t>
    </dgm:pt>
    <dgm:pt modelId="{E73BCB71-742E-4AC0-8C24-C9AE87AA34EB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/>
            <a:t>5. Recommendations</a:t>
          </a:r>
        </a:p>
      </dgm:t>
    </dgm:pt>
    <dgm:pt modelId="{DDB3BA93-77CA-4427-B952-409A589C8A20}" type="parTrans" cxnId="{FF0DE6A8-650C-4A6B-A2E8-57EC1BD96344}">
      <dgm:prSet/>
      <dgm:spPr/>
      <dgm:t>
        <a:bodyPr/>
        <a:lstStyle/>
        <a:p>
          <a:endParaRPr lang="en-US"/>
        </a:p>
      </dgm:t>
    </dgm:pt>
    <dgm:pt modelId="{B2130D3F-649E-4E6E-9998-CBFA0DC94745}" type="sibTrans" cxnId="{FF0DE6A8-650C-4A6B-A2E8-57EC1BD96344}">
      <dgm:prSet/>
      <dgm:spPr/>
      <dgm:t>
        <a:bodyPr/>
        <a:lstStyle/>
        <a:p>
          <a:endParaRPr lang="en-US"/>
        </a:p>
      </dgm:t>
    </dgm:pt>
    <dgm:pt modelId="{888CD9DE-33F5-4DC9-9815-CB1AA0B89709}" type="pres">
      <dgm:prSet presAssocID="{8C729A14-0E28-4267-B4CB-DBDF2B13C5C1}" presName="linear" presStyleCnt="0">
        <dgm:presLayoutVars>
          <dgm:animLvl val="lvl"/>
          <dgm:resizeHandles val="exact"/>
        </dgm:presLayoutVars>
      </dgm:prSet>
      <dgm:spPr/>
    </dgm:pt>
    <dgm:pt modelId="{AE0F956B-E4D5-4187-99CE-7B6624ABFF61}" type="pres">
      <dgm:prSet presAssocID="{9306B83C-D843-4995-B83E-2BC32D414D8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E1847FA-55B6-4C11-8337-1D161CF9BC30}" type="pres">
      <dgm:prSet presAssocID="{422270D6-5329-4FB2-9CCC-59C760DE307E}" presName="spacer" presStyleCnt="0"/>
      <dgm:spPr/>
    </dgm:pt>
    <dgm:pt modelId="{B8C188BE-8E55-4C8F-A6E6-AE67F89B308A}" type="pres">
      <dgm:prSet presAssocID="{5AE73C0C-903E-4D5F-B6F3-CFEEA9FDC26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E8152B1-391C-44F6-959A-F0198DECB124}" type="pres">
      <dgm:prSet presAssocID="{314D8954-BD56-4C0A-8BE7-49C285E849D3}" presName="spacer" presStyleCnt="0"/>
      <dgm:spPr/>
    </dgm:pt>
    <dgm:pt modelId="{F25C688E-DFDF-4AED-9B52-E758360CDC0F}" type="pres">
      <dgm:prSet presAssocID="{74300770-3851-44B3-93F2-D47E944B3B2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9A9C682-6544-47B0-8BA0-97BBCD281E68}" type="pres">
      <dgm:prSet presAssocID="{9C7A8BA7-5D4D-4878-B9DB-B13076E966F5}" presName="spacer" presStyleCnt="0"/>
      <dgm:spPr/>
    </dgm:pt>
    <dgm:pt modelId="{946BEB66-4AA6-41DC-AC87-5CA40BBE2DFE}" type="pres">
      <dgm:prSet presAssocID="{C3D4F945-AF65-4944-BB8C-1A2866F17AD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38FDD22-2478-4AA6-909D-C3A6F9640F5A}" type="pres">
      <dgm:prSet presAssocID="{8D7E34BD-2807-4A28-B13A-4D219D64F786}" presName="spacer" presStyleCnt="0"/>
      <dgm:spPr/>
    </dgm:pt>
    <dgm:pt modelId="{2659CDDA-2DFD-4272-BBA3-0A5B63B07FDE}" type="pres">
      <dgm:prSet presAssocID="{E73BCB71-742E-4AC0-8C24-C9AE87AA34E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120140F-4676-4682-9D20-A81A9F07F38F}" type="presOf" srcId="{8C729A14-0E28-4267-B4CB-DBDF2B13C5C1}" destId="{888CD9DE-33F5-4DC9-9815-CB1AA0B89709}" srcOrd="0" destOrd="0" presId="urn:microsoft.com/office/officeart/2005/8/layout/vList2"/>
    <dgm:cxn modelId="{BBFB1311-F1CB-4AC7-B122-802BD433C453}" srcId="{8C729A14-0E28-4267-B4CB-DBDF2B13C5C1}" destId="{C3D4F945-AF65-4944-BB8C-1A2866F17ADC}" srcOrd="3" destOrd="0" parTransId="{23D4BB05-65A9-4D10-9BE6-5F712C776928}" sibTransId="{8D7E34BD-2807-4A28-B13A-4D219D64F786}"/>
    <dgm:cxn modelId="{F0CDC218-9752-4246-BCDA-B9E5CF636F9B}" srcId="{8C729A14-0E28-4267-B4CB-DBDF2B13C5C1}" destId="{74300770-3851-44B3-93F2-D47E944B3B22}" srcOrd="2" destOrd="0" parTransId="{0EF90316-E342-490C-8549-3B3BC6B4E003}" sibTransId="{9C7A8BA7-5D4D-4878-B9DB-B13076E966F5}"/>
    <dgm:cxn modelId="{94E5681B-6F70-48E1-894A-F0D22C57687B}" type="presOf" srcId="{74300770-3851-44B3-93F2-D47E944B3B22}" destId="{F25C688E-DFDF-4AED-9B52-E758360CDC0F}" srcOrd="0" destOrd="0" presId="urn:microsoft.com/office/officeart/2005/8/layout/vList2"/>
    <dgm:cxn modelId="{F1D2A857-10DB-493F-AF09-F28A71FA2ACC}" srcId="{8C729A14-0E28-4267-B4CB-DBDF2B13C5C1}" destId="{9306B83C-D843-4995-B83E-2BC32D414D80}" srcOrd="0" destOrd="0" parTransId="{E53A03B5-40D6-40D3-A0E2-F978F48FA38F}" sibTransId="{422270D6-5329-4FB2-9CCC-59C760DE307E}"/>
    <dgm:cxn modelId="{2E4D7080-F8F3-48D5-801D-A614C82DFA1E}" type="presOf" srcId="{E73BCB71-742E-4AC0-8C24-C9AE87AA34EB}" destId="{2659CDDA-2DFD-4272-BBA3-0A5B63B07FDE}" srcOrd="0" destOrd="0" presId="urn:microsoft.com/office/officeart/2005/8/layout/vList2"/>
    <dgm:cxn modelId="{B132C989-A78B-4E13-8085-0D604B31F3D6}" type="presOf" srcId="{C3D4F945-AF65-4944-BB8C-1A2866F17ADC}" destId="{946BEB66-4AA6-41DC-AC87-5CA40BBE2DFE}" srcOrd="0" destOrd="0" presId="urn:microsoft.com/office/officeart/2005/8/layout/vList2"/>
    <dgm:cxn modelId="{FF0DE6A8-650C-4A6B-A2E8-57EC1BD96344}" srcId="{8C729A14-0E28-4267-B4CB-DBDF2B13C5C1}" destId="{E73BCB71-742E-4AC0-8C24-C9AE87AA34EB}" srcOrd="4" destOrd="0" parTransId="{DDB3BA93-77CA-4427-B952-409A589C8A20}" sibTransId="{B2130D3F-649E-4E6E-9998-CBFA0DC94745}"/>
    <dgm:cxn modelId="{4AEEA6DD-0F5A-48AA-A22E-F4571A06CD09}" srcId="{8C729A14-0E28-4267-B4CB-DBDF2B13C5C1}" destId="{5AE73C0C-903E-4D5F-B6F3-CFEEA9FDC265}" srcOrd="1" destOrd="0" parTransId="{BC6EF8F4-6A46-47E8-924A-1FF51D4B69E1}" sibTransId="{314D8954-BD56-4C0A-8BE7-49C285E849D3}"/>
    <dgm:cxn modelId="{0C15E8F8-B58E-412D-BEB8-D96A97956D82}" type="presOf" srcId="{9306B83C-D843-4995-B83E-2BC32D414D80}" destId="{AE0F956B-E4D5-4187-99CE-7B6624ABFF61}" srcOrd="0" destOrd="0" presId="urn:microsoft.com/office/officeart/2005/8/layout/vList2"/>
    <dgm:cxn modelId="{765CC3FD-499A-440F-8338-A769CF0686A1}" type="presOf" srcId="{5AE73C0C-903E-4D5F-B6F3-CFEEA9FDC265}" destId="{B8C188BE-8E55-4C8F-A6E6-AE67F89B308A}" srcOrd="0" destOrd="0" presId="urn:microsoft.com/office/officeart/2005/8/layout/vList2"/>
    <dgm:cxn modelId="{2BE09D25-5899-4D81-8017-CB216928E6B5}" type="presParOf" srcId="{888CD9DE-33F5-4DC9-9815-CB1AA0B89709}" destId="{AE0F956B-E4D5-4187-99CE-7B6624ABFF61}" srcOrd="0" destOrd="0" presId="urn:microsoft.com/office/officeart/2005/8/layout/vList2"/>
    <dgm:cxn modelId="{2035A633-8EAD-4231-8BB9-4C24FBA8ECC7}" type="presParOf" srcId="{888CD9DE-33F5-4DC9-9815-CB1AA0B89709}" destId="{2E1847FA-55B6-4C11-8337-1D161CF9BC30}" srcOrd="1" destOrd="0" presId="urn:microsoft.com/office/officeart/2005/8/layout/vList2"/>
    <dgm:cxn modelId="{B795F27C-B0CA-4CC3-B53A-ABD3EF56478D}" type="presParOf" srcId="{888CD9DE-33F5-4DC9-9815-CB1AA0B89709}" destId="{B8C188BE-8E55-4C8F-A6E6-AE67F89B308A}" srcOrd="2" destOrd="0" presId="urn:microsoft.com/office/officeart/2005/8/layout/vList2"/>
    <dgm:cxn modelId="{42583F21-1F2A-4A06-A00E-A47A6C404B7B}" type="presParOf" srcId="{888CD9DE-33F5-4DC9-9815-CB1AA0B89709}" destId="{3E8152B1-391C-44F6-959A-F0198DECB124}" srcOrd="3" destOrd="0" presId="urn:microsoft.com/office/officeart/2005/8/layout/vList2"/>
    <dgm:cxn modelId="{2C1D5CE8-C8E3-492B-BDD2-71F4C6957617}" type="presParOf" srcId="{888CD9DE-33F5-4DC9-9815-CB1AA0B89709}" destId="{F25C688E-DFDF-4AED-9B52-E758360CDC0F}" srcOrd="4" destOrd="0" presId="urn:microsoft.com/office/officeart/2005/8/layout/vList2"/>
    <dgm:cxn modelId="{82469695-C88A-4E18-9011-4AF1BDD85943}" type="presParOf" srcId="{888CD9DE-33F5-4DC9-9815-CB1AA0B89709}" destId="{79A9C682-6544-47B0-8BA0-97BBCD281E68}" srcOrd="5" destOrd="0" presId="urn:microsoft.com/office/officeart/2005/8/layout/vList2"/>
    <dgm:cxn modelId="{7F9A789C-BDF1-42AE-B78C-6538573F3BE0}" type="presParOf" srcId="{888CD9DE-33F5-4DC9-9815-CB1AA0B89709}" destId="{946BEB66-4AA6-41DC-AC87-5CA40BBE2DFE}" srcOrd="6" destOrd="0" presId="urn:microsoft.com/office/officeart/2005/8/layout/vList2"/>
    <dgm:cxn modelId="{A97A4D87-0FC0-434F-91BD-8DC7BF5B3428}" type="presParOf" srcId="{888CD9DE-33F5-4DC9-9815-CB1AA0B89709}" destId="{D38FDD22-2478-4AA6-909D-C3A6F9640F5A}" srcOrd="7" destOrd="0" presId="urn:microsoft.com/office/officeart/2005/8/layout/vList2"/>
    <dgm:cxn modelId="{DA7FFADC-F722-4C88-84DC-E61103D8D4F1}" type="presParOf" srcId="{888CD9DE-33F5-4DC9-9815-CB1AA0B89709}" destId="{2659CDDA-2DFD-4272-BBA3-0A5B63B07FD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75D698-A84F-496C-967B-D00A69FFF47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1D2AF2-624A-443E-8D7D-3C622E8FE122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Nuveen has supported the financial futures of millions of people for over 120 years</a:t>
          </a:r>
        </a:p>
      </dgm:t>
    </dgm:pt>
    <dgm:pt modelId="{980BFAFD-80D9-406C-B5B9-AD8469E6D057}" type="parTrans" cxnId="{D2329F74-3D9D-445E-ABCE-4478160C2E7E}">
      <dgm:prSet/>
      <dgm:spPr/>
      <dgm:t>
        <a:bodyPr/>
        <a:lstStyle/>
        <a:p>
          <a:endParaRPr lang="en-US"/>
        </a:p>
      </dgm:t>
    </dgm:pt>
    <dgm:pt modelId="{D0124E4A-A54F-4D12-8504-226EFB0D8695}" type="sibTrans" cxnId="{D2329F74-3D9D-445E-ABCE-4478160C2E7E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8D4D6826-FB5E-4458-8422-6883C3A84EC8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TIAA (which owns Nuveen) ranks among the 5 biggest asset managers globally</a:t>
          </a:r>
        </a:p>
      </dgm:t>
    </dgm:pt>
    <dgm:pt modelId="{034D3E50-0B54-4F0C-9366-0E37AE5AAF48}" type="parTrans" cxnId="{A407FE7A-5165-4A1F-A000-7AAD19E0A13F}">
      <dgm:prSet/>
      <dgm:spPr/>
      <dgm:t>
        <a:bodyPr/>
        <a:lstStyle/>
        <a:p>
          <a:endParaRPr lang="en-US"/>
        </a:p>
      </dgm:t>
    </dgm:pt>
    <dgm:pt modelId="{EDFF54B3-A202-4C27-A7EF-26E957075E8B}" type="sibTrans" cxnId="{A407FE7A-5165-4A1F-A000-7AAD19E0A13F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779B291C-4A71-484A-9D3C-7AEA64508775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Nuveen charges investors a percent of assets under management (AUM)</a:t>
          </a:r>
        </a:p>
      </dgm:t>
    </dgm:pt>
    <dgm:pt modelId="{BF24782A-CDA7-4932-985F-A5EEF31E2BAB}" type="parTrans" cxnId="{966C2ED6-5994-4EC4-BD19-07FCCB409A16}">
      <dgm:prSet/>
      <dgm:spPr/>
      <dgm:t>
        <a:bodyPr/>
        <a:lstStyle/>
        <a:p>
          <a:endParaRPr lang="en-US"/>
        </a:p>
      </dgm:t>
    </dgm:pt>
    <dgm:pt modelId="{2ED2EA5C-14B6-49F9-81EA-B7AB884F2F9F}" type="sibTrans" cxnId="{966C2ED6-5994-4EC4-BD19-07FCCB409A16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CFAFB836-EA77-41BD-8ABB-201ABBE71A78}" type="pres">
      <dgm:prSet presAssocID="{B475D698-A84F-496C-967B-D00A69FFF47D}" presName="Name0" presStyleCnt="0">
        <dgm:presLayoutVars>
          <dgm:chMax/>
          <dgm:chPref/>
          <dgm:dir/>
          <dgm:animLvl val="lvl"/>
        </dgm:presLayoutVars>
      </dgm:prSet>
      <dgm:spPr/>
    </dgm:pt>
    <dgm:pt modelId="{91D1BA6D-C0EA-4FE5-82CB-5018EAC1C2B3}" type="pres">
      <dgm:prSet presAssocID="{9A1D2AF2-624A-443E-8D7D-3C622E8FE122}" presName="composite" presStyleCnt="0"/>
      <dgm:spPr/>
    </dgm:pt>
    <dgm:pt modelId="{F16903DF-9D91-4FC5-8D41-270FFDFC8558}" type="pres">
      <dgm:prSet presAssocID="{9A1D2AF2-624A-443E-8D7D-3C622E8FE12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A9748FB-96C6-484A-B824-EA94AA6B8F98}" type="pres">
      <dgm:prSet presAssocID="{9A1D2AF2-624A-443E-8D7D-3C622E8FE12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CD4B1F41-2D45-4564-B0A3-5D5D2172A7F0}" type="pres">
      <dgm:prSet presAssocID="{9A1D2AF2-624A-443E-8D7D-3C622E8FE122}" presName="BalanceSpacing" presStyleCnt="0"/>
      <dgm:spPr/>
    </dgm:pt>
    <dgm:pt modelId="{05723E1D-A447-45F2-918F-5CC5D1AFC4A9}" type="pres">
      <dgm:prSet presAssocID="{9A1D2AF2-624A-443E-8D7D-3C622E8FE122}" presName="BalanceSpacing1" presStyleCnt="0"/>
      <dgm:spPr/>
    </dgm:pt>
    <dgm:pt modelId="{364E7D98-577D-4C86-A07C-8F06A7FA05E0}" type="pres">
      <dgm:prSet presAssocID="{D0124E4A-A54F-4D12-8504-226EFB0D8695}" presName="Accent1Text" presStyleLbl="node1" presStyleIdx="1" presStyleCnt="6"/>
      <dgm:spPr/>
    </dgm:pt>
    <dgm:pt modelId="{369E061F-7434-4A36-8716-9F947415DA57}" type="pres">
      <dgm:prSet presAssocID="{D0124E4A-A54F-4D12-8504-226EFB0D8695}" presName="spaceBetweenRectangles" presStyleCnt="0"/>
      <dgm:spPr/>
    </dgm:pt>
    <dgm:pt modelId="{8E8409B7-6DA5-4164-9DA7-AA339C37072F}" type="pres">
      <dgm:prSet presAssocID="{8D4D6826-FB5E-4458-8422-6883C3A84EC8}" presName="composite" presStyleCnt="0"/>
      <dgm:spPr/>
    </dgm:pt>
    <dgm:pt modelId="{4F136F73-1552-484D-88DB-82D80EC156CB}" type="pres">
      <dgm:prSet presAssocID="{8D4D6826-FB5E-4458-8422-6883C3A84EC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C7CD6876-8002-440F-9AF2-E196C7741745}" type="pres">
      <dgm:prSet presAssocID="{8D4D6826-FB5E-4458-8422-6883C3A84EC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AF9B515-1E59-4710-AD94-F5B38E727CE9}" type="pres">
      <dgm:prSet presAssocID="{8D4D6826-FB5E-4458-8422-6883C3A84EC8}" presName="BalanceSpacing" presStyleCnt="0"/>
      <dgm:spPr/>
    </dgm:pt>
    <dgm:pt modelId="{84695C69-0C96-4B8D-B335-E94B7B6A6FBD}" type="pres">
      <dgm:prSet presAssocID="{8D4D6826-FB5E-4458-8422-6883C3A84EC8}" presName="BalanceSpacing1" presStyleCnt="0"/>
      <dgm:spPr/>
    </dgm:pt>
    <dgm:pt modelId="{0A7638C7-B061-40F1-A9DF-4E547DF803EA}" type="pres">
      <dgm:prSet presAssocID="{EDFF54B3-A202-4C27-A7EF-26E957075E8B}" presName="Accent1Text" presStyleLbl="node1" presStyleIdx="3" presStyleCnt="6"/>
      <dgm:spPr/>
    </dgm:pt>
    <dgm:pt modelId="{04AEF8BD-A389-4C82-BB78-80AFB6A0C29D}" type="pres">
      <dgm:prSet presAssocID="{EDFF54B3-A202-4C27-A7EF-26E957075E8B}" presName="spaceBetweenRectangles" presStyleCnt="0"/>
      <dgm:spPr/>
    </dgm:pt>
    <dgm:pt modelId="{D2478405-6C2E-46A3-8EE8-A78F3E34D059}" type="pres">
      <dgm:prSet presAssocID="{779B291C-4A71-484A-9D3C-7AEA64508775}" presName="composite" presStyleCnt="0"/>
      <dgm:spPr/>
    </dgm:pt>
    <dgm:pt modelId="{E3FE10AC-F526-4F5E-AEF6-F0105EBD716D}" type="pres">
      <dgm:prSet presAssocID="{779B291C-4A71-484A-9D3C-7AEA6450877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E7C9F90-592D-479D-979D-8DF8D5CB446E}" type="pres">
      <dgm:prSet presAssocID="{779B291C-4A71-484A-9D3C-7AEA6450877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28924B50-451B-47BD-A2CC-A4F716FFAC56}" type="pres">
      <dgm:prSet presAssocID="{779B291C-4A71-484A-9D3C-7AEA64508775}" presName="BalanceSpacing" presStyleCnt="0"/>
      <dgm:spPr/>
    </dgm:pt>
    <dgm:pt modelId="{17021890-634D-4771-8B08-D3E7ABA6A0A3}" type="pres">
      <dgm:prSet presAssocID="{779B291C-4A71-484A-9D3C-7AEA64508775}" presName="BalanceSpacing1" presStyleCnt="0"/>
      <dgm:spPr/>
    </dgm:pt>
    <dgm:pt modelId="{224C1844-E24D-4045-822E-FF07755A0DCD}" type="pres">
      <dgm:prSet presAssocID="{2ED2EA5C-14B6-49F9-81EA-B7AB884F2F9F}" presName="Accent1Text" presStyleLbl="node1" presStyleIdx="5" presStyleCnt="6"/>
      <dgm:spPr/>
    </dgm:pt>
  </dgm:ptLst>
  <dgm:cxnLst>
    <dgm:cxn modelId="{E6652319-4ABE-4058-A69D-316098186660}" type="presOf" srcId="{779B291C-4A71-484A-9D3C-7AEA64508775}" destId="{E3FE10AC-F526-4F5E-AEF6-F0105EBD716D}" srcOrd="0" destOrd="0" presId="urn:microsoft.com/office/officeart/2008/layout/AlternatingHexagons"/>
    <dgm:cxn modelId="{5A69E633-2ECC-49D8-B2BE-726163DCD58B}" type="presOf" srcId="{EDFF54B3-A202-4C27-A7EF-26E957075E8B}" destId="{0A7638C7-B061-40F1-A9DF-4E547DF803EA}" srcOrd="0" destOrd="0" presId="urn:microsoft.com/office/officeart/2008/layout/AlternatingHexagons"/>
    <dgm:cxn modelId="{D6E4F134-9807-4407-8FF4-52291CAF5414}" type="presOf" srcId="{B475D698-A84F-496C-967B-D00A69FFF47D}" destId="{CFAFB836-EA77-41BD-8ABB-201ABBE71A78}" srcOrd="0" destOrd="0" presId="urn:microsoft.com/office/officeart/2008/layout/AlternatingHexagons"/>
    <dgm:cxn modelId="{DCD3B738-19D9-4CF9-B014-8896E641703C}" type="presOf" srcId="{8D4D6826-FB5E-4458-8422-6883C3A84EC8}" destId="{4F136F73-1552-484D-88DB-82D80EC156CB}" srcOrd="0" destOrd="0" presId="urn:microsoft.com/office/officeart/2008/layout/AlternatingHexagons"/>
    <dgm:cxn modelId="{B33AB25E-A1FE-4A9B-9952-C06623C0F25A}" type="presOf" srcId="{D0124E4A-A54F-4D12-8504-226EFB0D8695}" destId="{364E7D98-577D-4C86-A07C-8F06A7FA05E0}" srcOrd="0" destOrd="0" presId="urn:microsoft.com/office/officeart/2008/layout/AlternatingHexagons"/>
    <dgm:cxn modelId="{094B0C72-5A43-4F28-8496-0E349C45204E}" type="presOf" srcId="{9A1D2AF2-624A-443E-8D7D-3C622E8FE122}" destId="{F16903DF-9D91-4FC5-8D41-270FFDFC8558}" srcOrd="0" destOrd="0" presId="urn:microsoft.com/office/officeart/2008/layout/AlternatingHexagons"/>
    <dgm:cxn modelId="{D2329F74-3D9D-445E-ABCE-4478160C2E7E}" srcId="{B475D698-A84F-496C-967B-D00A69FFF47D}" destId="{9A1D2AF2-624A-443E-8D7D-3C622E8FE122}" srcOrd="0" destOrd="0" parTransId="{980BFAFD-80D9-406C-B5B9-AD8469E6D057}" sibTransId="{D0124E4A-A54F-4D12-8504-226EFB0D8695}"/>
    <dgm:cxn modelId="{A407FE7A-5165-4A1F-A000-7AAD19E0A13F}" srcId="{B475D698-A84F-496C-967B-D00A69FFF47D}" destId="{8D4D6826-FB5E-4458-8422-6883C3A84EC8}" srcOrd="1" destOrd="0" parTransId="{034D3E50-0B54-4F0C-9366-0E37AE5AAF48}" sibTransId="{EDFF54B3-A202-4C27-A7EF-26E957075E8B}"/>
    <dgm:cxn modelId="{069F3B93-B340-474E-85DE-EBAF03D398AA}" type="presOf" srcId="{2ED2EA5C-14B6-49F9-81EA-B7AB884F2F9F}" destId="{224C1844-E24D-4045-822E-FF07755A0DCD}" srcOrd="0" destOrd="0" presId="urn:microsoft.com/office/officeart/2008/layout/AlternatingHexagons"/>
    <dgm:cxn modelId="{966C2ED6-5994-4EC4-BD19-07FCCB409A16}" srcId="{B475D698-A84F-496C-967B-D00A69FFF47D}" destId="{779B291C-4A71-484A-9D3C-7AEA64508775}" srcOrd="2" destOrd="0" parTransId="{BF24782A-CDA7-4932-985F-A5EEF31E2BAB}" sibTransId="{2ED2EA5C-14B6-49F9-81EA-B7AB884F2F9F}"/>
    <dgm:cxn modelId="{2BDAD409-4C08-4710-9608-6A6596C5E2D7}" type="presParOf" srcId="{CFAFB836-EA77-41BD-8ABB-201ABBE71A78}" destId="{91D1BA6D-C0EA-4FE5-82CB-5018EAC1C2B3}" srcOrd="0" destOrd="0" presId="urn:microsoft.com/office/officeart/2008/layout/AlternatingHexagons"/>
    <dgm:cxn modelId="{AA29FFF5-D598-40DD-8E14-AFEA32F714FA}" type="presParOf" srcId="{91D1BA6D-C0EA-4FE5-82CB-5018EAC1C2B3}" destId="{F16903DF-9D91-4FC5-8D41-270FFDFC8558}" srcOrd="0" destOrd="0" presId="urn:microsoft.com/office/officeart/2008/layout/AlternatingHexagons"/>
    <dgm:cxn modelId="{07A6B35E-9FBB-478C-A962-A7FD254DA17A}" type="presParOf" srcId="{91D1BA6D-C0EA-4FE5-82CB-5018EAC1C2B3}" destId="{CA9748FB-96C6-484A-B824-EA94AA6B8F98}" srcOrd="1" destOrd="0" presId="urn:microsoft.com/office/officeart/2008/layout/AlternatingHexagons"/>
    <dgm:cxn modelId="{1BCFC4E4-043B-4547-99CC-58B7B637840D}" type="presParOf" srcId="{91D1BA6D-C0EA-4FE5-82CB-5018EAC1C2B3}" destId="{CD4B1F41-2D45-4564-B0A3-5D5D2172A7F0}" srcOrd="2" destOrd="0" presId="urn:microsoft.com/office/officeart/2008/layout/AlternatingHexagons"/>
    <dgm:cxn modelId="{57561298-4219-49F4-BAC2-01B14A40F6F1}" type="presParOf" srcId="{91D1BA6D-C0EA-4FE5-82CB-5018EAC1C2B3}" destId="{05723E1D-A447-45F2-918F-5CC5D1AFC4A9}" srcOrd="3" destOrd="0" presId="urn:microsoft.com/office/officeart/2008/layout/AlternatingHexagons"/>
    <dgm:cxn modelId="{355082B7-9FA3-4DF2-B72F-D01EC2F87E12}" type="presParOf" srcId="{91D1BA6D-C0EA-4FE5-82CB-5018EAC1C2B3}" destId="{364E7D98-577D-4C86-A07C-8F06A7FA05E0}" srcOrd="4" destOrd="0" presId="urn:microsoft.com/office/officeart/2008/layout/AlternatingHexagons"/>
    <dgm:cxn modelId="{46D9D1E1-830E-4475-8400-0F2BDC582EDF}" type="presParOf" srcId="{CFAFB836-EA77-41BD-8ABB-201ABBE71A78}" destId="{369E061F-7434-4A36-8716-9F947415DA57}" srcOrd="1" destOrd="0" presId="urn:microsoft.com/office/officeart/2008/layout/AlternatingHexagons"/>
    <dgm:cxn modelId="{EB8A333C-EE6D-4596-8AFC-D9ADE0378276}" type="presParOf" srcId="{CFAFB836-EA77-41BD-8ABB-201ABBE71A78}" destId="{8E8409B7-6DA5-4164-9DA7-AA339C37072F}" srcOrd="2" destOrd="0" presId="urn:microsoft.com/office/officeart/2008/layout/AlternatingHexagons"/>
    <dgm:cxn modelId="{02EF3F02-B0BD-433A-9082-C353C706714A}" type="presParOf" srcId="{8E8409B7-6DA5-4164-9DA7-AA339C37072F}" destId="{4F136F73-1552-484D-88DB-82D80EC156CB}" srcOrd="0" destOrd="0" presId="urn:microsoft.com/office/officeart/2008/layout/AlternatingHexagons"/>
    <dgm:cxn modelId="{02BCFA3F-59F0-4ACE-9F2C-6A45A4799FF8}" type="presParOf" srcId="{8E8409B7-6DA5-4164-9DA7-AA339C37072F}" destId="{C7CD6876-8002-440F-9AF2-E196C7741745}" srcOrd="1" destOrd="0" presId="urn:microsoft.com/office/officeart/2008/layout/AlternatingHexagons"/>
    <dgm:cxn modelId="{B39AB78F-A2E3-48FD-B591-329C0B61C4ED}" type="presParOf" srcId="{8E8409B7-6DA5-4164-9DA7-AA339C37072F}" destId="{4AF9B515-1E59-4710-AD94-F5B38E727CE9}" srcOrd="2" destOrd="0" presId="urn:microsoft.com/office/officeart/2008/layout/AlternatingHexagons"/>
    <dgm:cxn modelId="{8868B74F-741B-410B-BF31-0AD478DC7712}" type="presParOf" srcId="{8E8409B7-6DA5-4164-9DA7-AA339C37072F}" destId="{84695C69-0C96-4B8D-B335-E94B7B6A6FBD}" srcOrd="3" destOrd="0" presId="urn:microsoft.com/office/officeart/2008/layout/AlternatingHexagons"/>
    <dgm:cxn modelId="{2347312D-4E77-4332-9C44-8ED45FC80C9A}" type="presParOf" srcId="{8E8409B7-6DA5-4164-9DA7-AA339C37072F}" destId="{0A7638C7-B061-40F1-A9DF-4E547DF803EA}" srcOrd="4" destOrd="0" presId="urn:microsoft.com/office/officeart/2008/layout/AlternatingHexagons"/>
    <dgm:cxn modelId="{29ABEABA-003F-44D7-9C7E-1EC661A0310C}" type="presParOf" srcId="{CFAFB836-EA77-41BD-8ABB-201ABBE71A78}" destId="{04AEF8BD-A389-4C82-BB78-80AFB6A0C29D}" srcOrd="3" destOrd="0" presId="urn:microsoft.com/office/officeart/2008/layout/AlternatingHexagons"/>
    <dgm:cxn modelId="{7919966A-856F-4004-AE74-42B8DDBC4686}" type="presParOf" srcId="{CFAFB836-EA77-41BD-8ABB-201ABBE71A78}" destId="{D2478405-6C2E-46A3-8EE8-A78F3E34D059}" srcOrd="4" destOrd="0" presId="urn:microsoft.com/office/officeart/2008/layout/AlternatingHexagons"/>
    <dgm:cxn modelId="{B2AEF8A9-A306-4E4F-9422-965B2B80AC36}" type="presParOf" srcId="{D2478405-6C2E-46A3-8EE8-A78F3E34D059}" destId="{E3FE10AC-F526-4F5E-AEF6-F0105EBD716D}" srcOrd="0" destOrd="0" presId="urn:microsoft.com/office/officeart/2008/layout/AlternatingHexagons"/>
    <dgm:cxn modelId="{2232E00A-2A7A-491E-BC6F-594073161A90}" type="presParOf" srcId="{D2478405-6C2E-46A3-8EE8-A78F3E34D059}" destId="{0E7C9F90-592D-479D-979D-8DF8D5CB446E}" srcOrd="1" destOrd="0" presId="urn:microsoft.com/office/officeart/2008/layout/AlternatingHexagons"/>
    <dgm:cxn modelId="{9994E6D5-D818-40CD-8CD7-73B2176AF732}" type="presParOf" srcId="{D2478405-6C2E-46A3-8EE8-A78F3E34D059}" destId="{28924B50-451B-47BD-A2CC-A4F716FFAC56}" srcOrd="2" destOrd="0" presId="urn:microsoft.com/office/officeart/2008/layout/AlternatingHexagons"/>
    <dgm:cxn modelId="{070FDE08-B29C-4A4B-B87D-89356101C050}" type="presParOf" srcId="{D2478405-6C2E-46A3-8EE8-A78F3E34D059}" destId="{17021890-634D-4771-8B08-D3E7ABA6A0A3}" srcOrd="3" destOrd="0" presId="urn:microsoft.com/office/officeart/2008/layout/AlternatingHexagons"/>
    <dgm:cxn modelId="{458469D5-14AB-4CB3-B111-970C23832466}" type="presParOf" srcId="{D2478405-6C2E-46A3-8EE8-A78F3E34D059}" destId="{224C1844-E24D-4045-822E-FF07755A0DC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B7B56E-C3E4-4B44-A6B8-828F14F4B4E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4_2" csCatId="accent4" phldr="1"/>
      <dgm:spPr/>
      <dgm:t>
        <a:bodyPr/>
        <a:lstStyle/>
        <a:p>
          <a:endParaRPr lang="en-US"/>
        </a:p>
      </dgm:t>
    </dgm:pt>
    <dgm:pt modelId="{4B771B96-3D7A-4989-8D44-497E863E1698}">
      <dgm:prSet/>
      <dgm:spPr/>
      <dgm:t>
        <a:bodyPr/>
        <a:lstStyle/>
        <a:p>
          <a:r>
            <a:rPr lang="en-US" dirty="0"/>
            <a:t>Predict next year’s sales per advisor using previous year’s data </a:t>
          </a:r>
        </a:p>
      </dgm:t>
    </dgm:pt>
    <dgm:pt modelId="{80820EAE-83C5-4185-9741-F4C99609A1D1}" type="parTrans" cxnId="{B82E5D93-8B4D-49F2-97D8-FDB5771F2400}">
      <dgm:prSet/>
      <dgm:spPr/>
      <dgm:t>
        <a:bodyPr/>
        <a:lstStyle/>
        <a:p>
          <a:endParaRPr lang="en-US"/>
        </a:p>
      </dgm:t>
    </dgm:pt>
    <dgm:pt modelId="{24A4BF89-981A-4BD7-B72D-BB684154A215}" type="sibTrans" cxnId="{B82E5D93-8B4D-49F2-97D8-FDB5771F2400}">
      <dgm:prSet/>
      <dgm:spPr/>
      <dgm:t>
        <a:bodyPr/>
        <a:lstStyle/>
        <a:p>
          <a:endParaRPr lang="en-US"/>
        </a:p>
      </dgm:t>
    </dgm:pt>
    <dgm:pt modelId="{DB20996F-2BDA-4F36-8DF4-E9AFAE41CEC3}">
      <dgm:prSet/>
      <dgm:spPr/>
      <dgm:t>
        <a:bodyPr/>
        <a:lstStyle/>
        <a:p>
          <a:r>
            <a:rPr lang="en-US" dirty="0"/>
            <a:t>Break the sales down into segments </a:t>
          </a:r>
        </a:p>
      </dgm:t>
    </dgm:pt>
    <dgm:pt modelId="{EA954F8B-599A-488F-959A-C963375DAD5E}" type="parTrans" cxnId="{57C41620-60C2-4D35-A4FC-DCD67530F000}">
      <dgm:prSet/>
      <dgm:spPr/>
      <dgm:t>
        <a:bodyPr/>
        <a:lstStyle/>
        <a:p>
          <a:endParaRPr lang="en-US"/>
        </a:p>
      </dgm:t>
    </dgm:pt>
    <dgm:pt modelId="{AA5AFBE3-BA58-47CC-A3F3-4FAF29EEBC90}" type="sibTrans" cxnId="{57C41620-60C2-4D35-A4FC-DCD67530F000}">
      <dgm:prSet/>
      <dgm:spPr/>
      <dgm:t>
        <a:bodyPr/>
        <a:lstStyle/>
        <a:p>
          <a:endParaRPr lang="en-US"/>
        </a:p>
      </dgm:t>
    </dgm:pt>
    <dgm:pt modelId="{2306DB96-A15F-458F-9596-8CFB07740732}">
      <dgm:prSet/>
      <dgm:spPr/>
      <dgm:t>
        <a:bodyPr/>
        <a:lstStyle/>
        <a:p>
          <a:r>
            <a:rPr lang="en-US" dirty="0"/>
            <a:t>Compare to actual sales and feature correlation </a:t>
          </a:r>
        </a:p>
      </dgm:t>
    </dgm:pt>
    <dgm:pt modelId="{1D920AEE-5EEE-4694-A957-EBF258D32DC8}" type="parTrans" cxnId="{0886A415-EC53-482D-B2C2-042229ADD0E5}">
      <dgm:prSet/>
      <dgm:spPr/>
      <dgm:t>
        <a:bodyPr/>
        <a:lstStyle/>
        <a:p>
          <a:endParaRPr lang="en-US"/>
        </a:p>
      </dgm:t>
    </dgm:pt>
    <dgm:pt modelId="{10FC4144-8A99-44EE-A3E0-09A1ABE9E191}" type="sibTrans" cxnId="{0886A415-EC53-482D-B2C2-042229ADD0E5}">
      <dgm:prSet/>
      <dgm:spPr/>
      <dgm:t>
        <a:bodyPr/>
        <a:lstStyle/>
        <a:p>
          <a:endParaRPr lang="en-US"/>
        </a:p>
      </dgm:t>
    </dgm:pt>
    <dgm:pt modelId="{B31C3DF6-4358-49B3-9C46-461A5B91A6C7}">
      <dgm:prSet/>
      <dgm:spPr/>
      <dgm:t>
        <a:bodyPr/>
        <a:lstStyle/>
        <a:p>
          <a:r>
            <a:rPr lang="en-US" dirty="0"/>
            <a:t>Predict if advisors will add funds in the next year</a:t>
          </a:r>
        </a:p>
      </dgm:t>
    </dgm:pt>
    <dgm:pt modelId="{3F482BC6-A222-4077-B7F1-11136835B31D}" type="parTrans" cxnId="{C4074808-ACE6-4B82-8358-1AB55248F223}">
      <dgm:prSet/>
      <dgm:spPr/>
      <dgm:t>
        <a:bodyPr/>
        <a:lstStyle/>
        <a:p>
          <a:endParaRPr lang="en-US"/>
        </a:p>
      </dgm:t>
    </dgm:pt>
    <dgm:pt modelId="{AED9BD74-F754-4E17-9C50-E8ABAE6E1C08}" type="sibTrans" cxnId="{C4074808-ACE6-4B82-8358-1AB55248F223}">
      <dgm:prSet/>
      <dgm:spPr/>
      <dgm:t>
        <a:bodyPr/>
        <a:lstStyle/>
        <a:p>
          <a:endParaRPr lang="en-US"/>
        </a:p>
      </dgm:t>
    </dgm:pt>
    <dgm:pt modelId="{F6D18F7A-96CC-4277-8815-0A0EC27FFD10}">
      <dgm:prSet/>
      <dgm:spPr/>
      <dgm:t>
        <a:bodyPr/>
        <a:lstStyle/>
        <a:p>
          <a:r>
            <a:rPr lang="en-US" dirty="0"/>
            <a:t>Find feature correlations to deciles </a:t>
          </a:r>
        </a:p>
      </dgm:t>
    </dgm:pt>
    <dgm:pt modelId="{97FDDEB9-BC28-4182-B333-69B9491AC301}" type="parTrans" cxnId="{384C1D74-1679-4112-998F-7F3A4C6E0272}">
      <dgm:prSet/>
      <dgm:spPr/>
      <dgm:t>
        <a:bodyPr/>
        <a:lstStyle/>
        <a:p>
          <a:endParaRPr lang="en-US"/>
        </a:p>
      </dgm:t>
    </dgm:pt>
    <dgm:pt modelId="{8A87A2DC-CF58-4DC0-9375-64D32DB3CD29}" type="sibTrans" cxnId="{384C1D74-1679-4112-998F-7F3A4C6E0272}">
      <dgm:prSet/>
      <dgm:spPr/>
      <dgm:t>
        <a:bodyPr/>
        <a:lstStyle/>
        <a:p>
          <a:endParaRPr lang="en-US"/>
        </a:p>
      </dgm:t>
    </dgm:pt>
    <dgm:pt modelId="{2439C0A9-0B19-4AA8-8BC1-67B3ED13F374}">
      <dgm:prSet/>
      <dgm:spPr/>
      <dgm:t>
        <a:bodyPr/>
        <a:lstStyle/>
        <a:p>
          <a:r>
            <a:rPr lang="en-US" dirty="0"/>
            <a:t>Examine which segments make up these deciles </a:t>
          </a:r>
        </a:p>
      </dgm:t>
    </dgm:pt>
    <dgm:pt modelId="{46AF4C40-ABA7-44F5-B3CB-7B30340AB859}" type="parTrans" cxnId="{54C99F26-AC25-4AF4-AC55-135A0696AC13}">
      <dgm:prSet/>
      <dgm:spPr/>
      <dgm:t>
        <a:bodyPr/>
        <a:lstStyle/>
        <a:p>
          <a:endParaRPr lang="en-US"/>
        </a:p>
      </dgm:t>
    </dgm:pt>
    <dgm:pt modelId="{D9518DE9-85ED-459A-9180-3F9D73D2F3A0}" type="sibTrans" cxnId="{54C99F26-AC25-4AF4-AC55-135A0696AC13}">
      <dgm:prSet/>
      <dgm:spPr/>
      <dgm:t>
        <a:bodyPr/>
        <a:lstStyle/>
        <a:p>
          <a:endParaRPr lang="en-US"/>
        </a:p>
      </dgm:t>
    </dgm:pt>
    <dgm:pt modelId="{C1E57D1B-659A-48AB-BF33-4614A9D69638}" type="pres">
      <dgm:prSet presAssocID="{1AB7B56E-C3E4-4B44-A6B8-828F14F4B4E1}" presName="root" presStyleCnt="0">
        <dgm:presLayoutVars>
          <dgm:dir/>
          <dgm:resizeHandles val="exact"/>
        </dgm:presLayoutVars>
      </dgm:prSet>
      <dgm:spPr/>
    </dgm:pt>
    <dgm:pt modelId="{4D45A85E-C7CD-4202-A5A2-1F920CD17B63}" type="pres">
      <dgm:prSet presAssocID="{4B771B96-3D7A-4989-8D44-497E863E1698}" presName="compNode" presStyleCnt="0"/>
      <dgm:spPr/>
    </dgm:pt>
    <dgm:pt modelId="{709A641D-4787-4C05-ADCC-A8B1B9FA6E04}" type="pres">
      <dgm:prSet presAssocID="{4B771B96-3D7A-4989-8D44-497E863E1698}" presName="bgRect" presStyleLbl="bgShp" presStyleIdx="0" presStyleCnt="2"/>
      <dgm:spPr>
        <a:solidFill>
          <a:schemeClr val="bg2">
            <a:lumMod val="75000"/>
          </a:schemeClr>
        </a:solidFill>
      </dgm:spPr>
    </dgm:pt>
    <dgm:pt modelId="{D615C104-37A4-4234-8B86-ABF544DA6E18}" type="pres">
      <dgm:prSet presAssocID="{4B771B96-3D7A-4989-8D44-497E863E16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938A0B6D-337C-43B6-A102-3250952B26A0}" type="pres">
      <dgm:prSet presAssocID="{4B771B96-3D7A-4989-8D44-497E863E1698}" presName="spaceRect" presStyleCnt="0"/>
      <dgm:spPr/>
    </dgm:pt>
    <dgm:pt modelId="{3B874698-302C-4BDF-A061-9E02AC4111CB}" type="pres">
      <dgm:prSet presAssocID="{4B771B96-3D7A-4989-8D44-497E863E1698}" presName="parTx" presStyleLbl="revTx" presStyleIdx="0" presStyleCnt="4">
        <dgm:presLayoutVars>
          <dgm:chMax val="0"/>
          <dgm:chPref val="0"/>
        </dgm:presLayoutVars>
      </dgm:prSet>
      <dgm:spPr/>
    </dgm:pt>
    <dgm:pt modelId="{901AE1A0-46EB-4D27-8966-6A0204BA4B7C}" type="pres">
      <dgm:prSet presAssocID="{4B771B96-3D7A-4989-8D44-497E863E1698}" presName="desTx" presStyleLbl="revTx" presStyleIdx="1" presStyleCnt="4">
        <dgm:presLayoutVars/>
      </dgm:prSet>
      <dgm:spPr/>
    </dgm:pt>
    <dgm:pt modelId="{F6CAB700-2E5D-4762-89CE-8A3FB514F290}" type="pres">
      <dgm:prSet presAssocID="{24A4BF89-981A-4BD7-B72D-BB684154A215}" presName="sibTrans" presStyleCnt="0"/>
      <dgm:spPr/>
    </dgm:pt>
    <dgm:pt modelId="{6DDA8F17-8914-4BFB-B470-C8BDC7AE47C4}" type="pres">
      <dgm:prSet presAssocID="{B31C3DF6-4358-49B3-9C46-461A5B91A6C7}" presName="compNode" presStyleCnt="0"/>
      <dgm:spPr/>
    </dgm:pt>
    <dgm:pt modelId="{FDC34F58-3785-4EC7-BC9B-437E55B2B418}" type="pres">
      <dgm:prSet presAssocID="{B31C3DF6-4358-49B3-9C46-461A5B91A6C7}" presName="bgRect" presStyleLbl="bgShp" presStyleIdx="1" presStyleCnt="2" custLinFactNeighborY="3372"/>
      <dgm:spPr>
        <a:solidFill>
          <a:schemeClr val="bg2">
            <a:lumMod val="75000"/>
          </a:schemeClr>
        </a:solidFill>
      </dgm:spPr>
    </dgm:pt>
    <dgm:pt modelId="{45718CBC-12F9-444E-9A72-49319EBF6CDA}" type="pres">
      <dgm:prSet presAssocID="{B31C3DF6-4358-49B3-9C46-461A5B91A6C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F31AA0-8C8F-4A9E-A7F2-E2B56A31614B}" type="pres">
      <dgm:prSet presAssocID="{B31C3DF6-4358-49B3-9C46-461A5B91A6C7}" presName="spaceRect" presStyleCnt="0"/>
      <dgm:spPr/>
    </dgm:pt>
    <dgm:pt modelId="{4AF7BDAA-7DC3-467B-8EFF-A3C40856FF22}" type="pres">
      <dgm:prSet presAssocID="{B31C3DF6-4358-49B3-9C46-461A5B91A6C7}" presName="parTx" presStyleLbl="revTx" presStyleIdx="2" presStyleCnt="4">
        <dgm:presLayoutVars>
          <dgm:chMax val="0"/>
          <dgm:chPref val="0"/>
        </dgm:presLayoutVars>
      </dgm:prSet>
      <dgm:spPr/>
    </dgm:pt>
    <dgm:pt modelId="{272E5A41-2AA0-44D1-97C9-941C64F68760}" type="pres">
      <dgm:prSet presAssocID="{B31C3DF6-4358-49B3-9C46-461A5B91A6C7}" presName="desTx" presStyleLbl="revTx" presStyleIdx="3" presStyleCnt="4">
        <dgm:presLayoutVars/>
      </dgm:prSet>
      <dgm:spPr/>
    </dgm:pt>
  </dgm:ptLst>
  <dgm:cxnLst>
    <dgm:cxn modelId="{C4074808-ACE6-4B82-8358-1AB55248F223}" srcId="{1AB7B56E-C3E4-4B44-A6B8-828F14F4B4E1}" destId="{B31C3DF6-4358-49B3-9C46-461A5B91A6C7}" srcOrd="1" destOrd="0" parTransId="{3F482BC6-A222-4077-B7F1-11136835B31D}" sibTransId="{AED9BD74-F754-4E17-9C50-E8ABAE6E1C08}"/>
    <dgm:cxn modelId="{3E50C613-AE23-4437-AFFC-2AA594D66B20}" type="presOf" srcId="{2439C0A9-0B19-4AA8-8BC1-67B3ED13F374}" destId="{272E5A41-2AA0-44D1-97C9-941C64F68760}" srcOrd="0" destOrd="1" presId="urn:microsoft.com/office/officeart/2018/2/layout/IconVerticalSolidList"/>
    <dgm:cxn modelId="{0886A415-EC53-482D-B2C2-042229ADD0E5}" srcId="{4B771B96-3D7A-4989-8D44-497E863E1698}" destId="{2306DB96-A15F-458F-9596-8CFB07740732}" srcOrd="1" destOrd="0" parTransId="{1D920AEE-5EEE-4694-A957-EBF258D32DC8}" sibTransId="{10FC4144-8A99-44EE-A3E0-09A1ABE9E191}"/>
    <dgm:cxn modelId="{57C41620-60C2-4D35-A4FC-DCD67530F000}" srcId="{4B771B96-3D7A-4989-8D44-497E863E1698}" destId="{DB20996F-2BDA-4F36-8DF4-E9AFAE41CEC3}" srcOrd="0" destOrd="0" parTransId="{EA954F8B-599A-488F-959A-C963375DAD5E}" sibTransId="{AA5AFBE3-BA58-47CC-A3F3-4FAF29EEBC90}"/>
    <dgm:cxn modelId="{54C99F26-AC25-4AF4-AC55-135A0696AC13}" srcId="{B31C3DF6-4358-49B3-9C46-461A5B91A6C7}" destId="{2439C0A9-0B19-4AA8-8BC1-67B3ED13F374}" srcOrd="1" destOrd="0" parTransId="{46AF4C40-ABA7-44F5-B3CB-7B30340AB859}" sibTransId="{D9518DE9-85ED-459A-9180-3F9D73D2F3A0}"/>
    <dgm:cxn modelId="{D9ACC036-CCAA-45E3-8944-E6907425389F}" type="presOf" srcId="{2306DB96-A15F-458F-9596-8CFB07740732}" destId="{901AE1A0-46EB-4D27-8966-6A0204BA4B7C}" srcOrd="0" destOrd="1" presId="urn:microsoft.com/office/officeart/2018/2/layout/IconVerticalSolidList"/>
    <dgm:cxn modelId="{384C1D74-1679-4112-998F-7F3A4C6E0272}" srcId="{B31C3DF6-4358-49B3-9C46-461A5B91A6C7}" destId="{F6D18F7A-96CC-4277-8815-0A0EC27FFD10}" srcOrd="0" destOrd="0" parTransId="{97FDDEB9-BC28-4182-B333-69B9491AC301}" sibTransId="{8A87A2DC-CF58-4DC0-9375-64D32DB3CD29}"/>
    <dgm:cxn modelId="{B82E5D93-8B4D-49F2-97D8-FDB5771F2400}" srcId="{1AB7B56E-C3E4-4B44-A6B8-828F14F4B4E1}" destId="{4B771B96-3D7A-4989-8D44-497E863E1698}" srcOrd="0" destOrd="0" parTransId="{80820EAE-83C5-4185-9741-F4C99609A1D1}" sibTransId="{24A4BF89-981A-4BD7-B72D-BB684154A215}"/>
    <dgm:cxn modelId="{9B20F1A6-5093-4F8B-95DA-0BA9A966F055}" type="presOf" srcId="{1AB7B56E-C3E4-4B44-A6B8-828F14F4B4E1}" destId="{C1E57D1B-659A-48AB-BF33-4614A9D69638}" srcOrd="0" destOrd="0" presId="urn:microsoft.com/office/officeart/2018/2/layout/IconVerticalSolidList"/>
    <dgm:cxn modelId="{1AD176AA-5F67-4D3A-94F1-424E3E2B26DB}" type="presOf" srcId="{F6D18F7A-96CC-4277-8815-0A0EC27FFD10}" destId="{272E5A41-2AA0-44D1-97C9-941C64F68760}" srcOrd="0" destOrd="0" presId="urn:microsoft.com/office/officeart/2018/2/layout/IconVerticalSolidList"/>
    <dgm:cxn modelId="{C3C524B1-38C1-4FEE-807B-AAD2DD003F31}" type="presOf" srcId="{4B771B96-3D7A-4989-8D44-497E863E1698}" destId="{3B874698-302C-4BDF-A061-9E02AC4111CB}" srcOrd="0" destOrd="0" presId="urn:microsoft.com/office/officeart/2018/2/layout/IconVerticalSolidList"/>
    <dgm:cxn modelId="{0D4839C9-6ACC-4603-A4B1-CF668639739E}" type="presOf" srcId="{B31C3DF6-4358-49B3-9C46-461A5B91A6C7}" destId="{4AF7BDAA-7DC3-467B-8EFF-A3C40856FF22}" srcOrd="0" destOrd="0" presId="urn:microsoft.com/office/officeart/2018/2/layout/IconVerticalSolidList"/>
    <dgm:cxn modelId="{BF8E4ECF-8BE7-4B99-B849-47C72ED80339}" type="presOf" srcId="{DB20996F-2BDA-4F36-8DF4-E9AFAE41CEC3}" destId="{901AE1A0-46EB-4D27-8966-6A0204BA4B7C}" srcOrd="0" destOrd="0" presId="urn:microsoft.com/office/officeart/2018/2/layout/IconVerticalSolidList"/>
    <dgm:cxn modelId="{CC2A08B4-7684-45F7-BD46-0CAD700B88CC}" type="presParOf" srcId="{C1E57D1B-659A-48AB-BF33-4614A9D69638}" destId="{4D45A85E-C7CD-4202-A5A2-1F920CD17B63}" srcOrd="0" destOrd="0" presId="urn:microsoft.com/office/officeart/2018/2/layout/IconVerticalSolidList"/>
    <dgm:cxn modelId="{C2EB5E94-D797-428A-81AC-EF89B57A3421}" type="presParOf" srcId="{4D45A85E-C7CD-4202-A5A2-1F920CD17B63}" destId="{709A641D-4787-4C05-ADCC-A8B1B9FA6E04}" srcOrd="0" destOrd="0" presId="urn:microsoft.com/office/officeart/2018/2/layout/IconVerticalSolidList"/>
    <dgm:cxn modelId="{359E9AD2-4214-41BD-BA73-CACBB4395EE1}" type="presParOf" srcId="{4D45A85E-C7CD-4202-A5A2-1F920CD17B63}" destId="{D615C104-37A4-4234-8B86-ABF544DA6E18}" srcOrd="1" destOrd="0" presId="urn:microsoft.com/office/officeart/2018/2/layout/IconVerticalSolidList"/>
    <dgm:cxn modelId="{A5B59837-3FAF-4EDB-8B73-235352F72183}" type="presParOf" srcId="{4D45A85E-C7CD-4202-A5A2-1F920CD17B63}" destId="{938A0B6D-337C-43B6-A102-3250952B26A0}" srcOrd="2" destOrd="0" presId="urn:microsoft.com/office/officeart/2018/2/layout/IconVerticalSolidList"/>
    <dgm:cxn modelId="{8FBAE6DE-71DE-4EBC-970A-70D49DC7D409}" type="presParOf" srcId="{4D45A85E-C7CD-4202-A5A2-1F920CD17B63}" destId="{3B874698-302C-4BDF-A061-9E02AC4111CB}" srcOrd="3" destOrd="0" presId="urn:microsoft.com/office/officeart/2018/2/layout/IconVerticalSolidList"/>
    <dgm:cxn modelId="{0880C36B-9B92-409E-9116-3D0E94137E7F}" type="presParOf" srcId="{4D45A85E-C7CD-4202-A5A2-1F920CD17B63}" destId="{901AE1A0-46EB-4D27-8966-6A0204BA4B7C}" srcOrd="4" destOrd="0" presId="urn:microsoft.com/office/officeart/2018/2/layout/IconVerticalSolidList"/>
    <dgm:cxn modelId="{3E2E9D81-9D5B-459C-9E64-3DC4E2BAADD6}" type="presParOf" srcId="{C1E57D1B-659A-48AB-BF33-4614A9D69638}" destId="{F6CAB700-2E5D-4762-89CE-8A3FB514F290}" srcOrd="1" destOrd="0" presId="urn:microsoft.com/office/officeart/2018/2/layout/IconVerticalSolidList"/>
    <dgm:cxn modelId="{2EB86790-FC6B-4EE5-8FB3-AC30B804E8DF}" type="presParOf" srcId="{C1E57D1B-659A-48AB-BF33-4614A9D69638}" destId="{6DDA8F17-8914-4BFB-B470-C8BDC7AE47C4}" srcOrd="2" destOrd="0" presId="urn:microsoft.com/office/officeart/2018/2/layout/IconVerticalSolidList"/>
    <dgm:cxn modelId="{5784972A-51D2-4C56-B1AC-BA5D922839BE}" type="presParOf" srcId="{6DDA8F17-8914-4BFB-B470-C8BDC7AE47C4}" destId="{FDC34F58-3785-4EC7-BC9B-437E55B2B418}" srcOrd="0" destOrd="0" presId="urn:microsoft.com/office/officeart/2018/2/layout/IconVerticalSolidList"/>
    <dgm:cxn modelId="{3056300F-C628-41EC-9E66-52AF3FEC2425}" type="presParOf" srcId="{6DDA8F17-8914-4BFB-B470-C8BDC7AE47C4}" destId="{45718CBC-12F9-444E-9A72-49319EBF6CDA}" srcOrd="1" destOrd="0" presId="urn:microsoft.com/office/officeart/2018/2/layout/IconVerticalSolidList"/>
    <dgm:cxn modelId="{CAF75F2C-5A16-43B9-8A61-D8453457ACDD}" type="presParOf" srcId="{6DDA8F17-8914-4BFB-B470-C8BDC7AE47C4}" destId="{51F31AA0-8C8F-4A9E-A7F2-E2B56A31614B}" srcOrd="2" destOrd="0" presId="urn:microsoft.com/office/officeart/2018/2/layout/IconVerticalSolidList"/>
    <dgm:cxn modelId="{E9475AFA-066A-43D2-B44E-D74C40FD2ECF}" type="presParOf" srcId="{6DDA8F17-8914-4BFB-B470-C8BDC7AE47C4}" destId="{4AF7BDAA-7DC3-467B-8EFF-A3C40856FF22}" srcOrd="3" destOrd="0" presId="urn:microsoft.com/office/officeart/2018/2/layout/IconVerticalSolidList"/>
    <dgm:cxn modelId="{196BEA79-5611-4EBF-96EC-6ADAFA28554E}" type="presParOf" srcId="{6DDA8F17-8914-4BFB-B470-C8BDC7AE47C4}" destId="{272E5A41-2AA0-44D1-97C9-941C64F6876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F956B-E4D5-4187-99CE-7B6624ABFF61}">
      <dsp:nvSpPr>
        <dsp:cNvPr id="0" name=""/>
        <dsp:cNvSpPr/>
      </dsp:nvSpPr>
      <dsp:spPr>
        <a:xfrm>
          <a:off x="0" y="40005"/>
          <a:ext cx="10058399" cy="719549"/>
        </a:xfrm>
        <a:prstGeom prst="round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1. Background</a:t>
          </a:r>
        </a:p>
      </dsp:txBody>
      <dsp:txXfrm>
        <a:off x="35125" y="75130"/>
        <a:ext cx="9988149" cy="649299"/>
      </dsp:txXfrm>
    </dsp:sp>
    <dsp:sp modelId="{B8C188BE-8E55-4C8F-A6E6-AE67F89B308A}">
      <dsp:nvSpPr>
        <dsp:cNvPr id="0" name=""/>
        <dsp:cNvSpPr/>
      </dsp:nvSpPr>
      <dsp:spPr>
        <a:xfrm>
          <a:off x="0" y="845955"/>
          <a:ext cx="10058399" cy="719549"/>
        </a:xfrm>
        <a:prstGeom prst="round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2. Objectives</a:t>
          </a:r>
        </a:p>
      </dsp:txBody>
      <dsp:txXfrm>
        <a:off x="35125" y="881080"/>
        <a:ext cx="9988149" cy="649299"/>
      </dsp:txXfrm>
    </dsp:sp>
    <dsp:sp modelId="{F25C688E-DFDF-4AED-9B52-E758360CDC0F}">
      <dsp:nvSpPr>
        <dsp:cNvPr id="0" name=""/>
        <dsp:cNvSpPr/>
      </dsp:nvSpPr>
      <dsp:spPr>
        <a:xfrm>
          <a:off x="0" y="1651904"/>
          <a:ext cx="10058399" cy="719549"/>
        </a:xfrm>
        <a:prstGeom prst="round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3. Approach</a:t>
          </a:r>
        </a:p>
      </dsp:txBody>
      <dsp:txXfrm>
        <a:off x="35125" y="1687029"/>
        <a:ext cx="9988149" cy="649299"/>
      </dsp:txXfrm>
    </dsp:sp>
    <dsp:sp modelId="{946BEB66-4AA6-41DC-AC87-5CA40BBE2DFE}">
      <dsp:nvSpPr>
        <dsp:cNvPr id="0" name=""/>
        <dsp:cNvSpPr/>
      </dsp:nvSpPr>
      <dsp:spPr>
        <a:xfrm>
          <a:off x="0" y="2457855"/>
          <a:ext cx="10058399" cy="719549"/>
        </a:xfrm>
        <a:prstGeom prst="round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4. Results</a:t>
          </a:r>
        </a:p>
      </dsp:txBody>
      <dsp:txXfrm>
        <a:off x="35125" y="2492980"/>
        <a:ext cx="9988149" cy="649299"/>
      </dsp:txXfrm>
    </dsp:sp>
    <dsp:sp modelId="{2659CDDA-2DFD-4272-BBA3-0A5B63B07FDE}">
      <dsp:nvSpPr>
        <dsp:cNvPr id="0" name=""/>
        <dsp:cNvSpPr/>
      </dsp:nvSpPr>
      <dsp:spPr>
        <a:xfrm>
          <a:off x="0" y="3263805"/>
          <a:ext cx="10058399" cy="719549"/>
        </a:xfrm>
        <a:prstGeom prst="roundRect">
          <a:avLst/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5. Recommendations</a:t>
          </a:r>
        </a:p>
      </dsp:txBody>
      <dsp:txXfrm>
        <a:off x="35125" y="3298930"/>
        <a:ext cx="9988149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6903DF-9D91-4FC5-8D41-270FFDFC8558}">
      <dsp:nvSpPr>
        <dsp:cNvPr id="0" name=""/>
        <dsp:cNvSpPr/>
      </dsp:nvSpPr>
      <dsp:spPr>
        <a:xfrm rot="5400000">
          <a:off x="3382815" y="100407"/>
          <a:ext cx="1539957" cy="1339763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Nuveen has supported the financial futures of millions of people for over 120 years</a:t>
          </a:r>
        </a:p>
      </dsp:txBody>
      <dsp:txXfrm rot="-5400000">
        <a:off x="3691692" y="240287"/>
        <a:ext cx="922203" cy="1060003"/>
      </dsp:txXfrm>
    </dsp:sp>
    <dsp:sp modelId="{CA9748FB-96C6-484A-B824-EA94AA6B8F98}">
      <dsp:nvSpPr>
        <dsp:cNvPr id="0" name=""/>
        <dsp:cNvSpPr/>
      </dsp:nvSpPr>
      <dsp:spPr>
        <a:xfrm>
          <a:off x="4863331" y="308301"/>
          <a:ext cx="1718592" cy="923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4E7D98-577D-4C86-A07C-8F06A7FA05E0}">
      <dsp:nvSpPr>
        <dsp:cNvPr id="0" name=""/>
        <dsp:cNvSpPr/>
      </dsp:nvSpPr>
      <dsp:spPr>
        <a:xfrm rot="5400000">
          <a:off x="1935871" y="100407"/>
          <a:ext cx="1539957" cy="133976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244748" y="240287"/>
        <a:ext cx="922203" cy="1060003"/>
      </dsp:txXfrm>
    </dsp:sp>
    <dsp:sp modelId="{4F136F73-1552-484D-88DB-82D80EC156CB}">
      <dsp:nvSpPr>
        <dsp:cNvPr id="0" name=""/>
        <dsp:cNvSpPr/>
      </dsp:nvSpPr>
      <dsp:spPr>
        <a:xfrm rot="5400000">
          <a:off x="2656571" y="1407523"/>
          <a:ext cx="1539957" cy="1339763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TIAA (which owns Nuveen) ranks among the 5 biggest asset managers globally</a:t>
          </a:r>
        </a:p>
      </dsp:txBody>
      <dsp:txXfrm rot="-5400000">
        <a:off x="2965448" y="1547403"/>
        <a:ext cx="922203" cy="1060003"/>
      </dsp:txXfrm>
    </dsp:sp>
    <dsp:sp modelId="{C7CD6876-8002-440F-9AF2-E196C7741745}">
      <dsp:nvSpPr>
        <dsp:cNvPr id="0" name=""/>
        <dsp:cNvSpPr/>
      </dsp:nvSpPr>
      <dsp:spPr>
        <a:xfrm>
          <a:off x="1038076" y="1615417"/>
          <a:ext cx="1663154" cy="923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638C7-B061-40F1-A9DF-4E547DF803EA}">
      <dsp:nvSpPr>
        <dsp:cNvPr id="0" name=""/>
        <dsp:cNvSpPr/>
      </dsp:nvSpPr>
      <dsp:spPr>
        <a:xfrm rot="5400000">
          <a:off x="4103515" y="1407523"/>
          <a:ext cx="1539957" cy="133976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412392" y="1547403"/>
        <a:ext cx="922203" cy="1060003"/>
      </dsp:txXfrm>
    </dsp:sp>
    <dsp:sp modelId="{E3FE10AC-F526-4F5E-AEF6-F0105EBD716D}">
      <dsp:nvSpPr>
        <dsp:cNvPr id="0" name=""/>
        <dsp:cNvSpPr/>
      </dsp:nvSpPr>
      <dsp:spPr>
        <a:xfrm rot="5400000">
          <a:off x="3382815" y="2714639"/>
          <a:ext cx="1539957" cy="1339763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Nuveen charges investors a percent of assets under management (AUM)</a:t>
          </a:r>
        </a:p>
      </dsp:txBody>
      <dsp:txXfrm rot="-5400000">
        <a:off x="3691692" y="2854519"/>
        <a:ext cx="922203" cy="1060003"/>
      </dsp:txXfrm>
    </dsp:sp>
    <dsp:sp modelId="{0E7C9F90-592D-479D-979D-8DF8D5CB446E}">
      <dsp:nvSpPr>
        <dsp:cNvPr id="0" name=""/>
        <dsp:cNvSpPr/>
      </dsp:nvSpPr>
      <dsp:spPr>
        <a:xfrm>
          <a:off x="4863331" y="2922533"/>
          <a:ext cx="1718592" cy="923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C1844-E24D-4045-822E-FF07755A0DCD}">
      <dsp:nvSpPr>
        <dsp:cNvPr id="0" name=""/>
        <dsp:cNvSpPr/>
      </dsp:nvSpPr>
      <dsp:spPr>
        <a:xfrm rot="5400000">
          <a:off x="1935871" y="2714639"/>
          <a:ext cx="1539957" cy="1339763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244748" y="2854519"/>
        <a:ext cx="922203" cy="1060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A641D-4787-4C05-ADCC-A8B1B9FA6E04}">
      <dsp:nvSpPr>
        <dsp:cNvPr id="0" name=""/>
        <dsp:cNvSpPr/>
      </dsp:nvSpPr>
      <dsp:spPr>
        <a:xfrm>
          <a:off x="0" y="536983"/>
          <a:ext cx="10119362" cy="99135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5C104-37A4-4234-8B86-ABF544DA6E18}">
      <dsp:nvSpPr>
        <dsp:cNvPr id="0" name=""/>
        <dsp:cNvSpPr/>
      </dsp:nvSpPr>
      <dsp:spPr>
        <a:xfrm>
          <a:off x="299884" y="760037"/>
          <a:ext cx="545244" cy="545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74698-302C-4BDF-A061-9E02AC4111CB}">
      <dsp:nvSpPr>
        <dsp:cNvPr id="0" name=""/>
        <dsp:cNvSpPr/>
      </dsp:nvSpPr>
      <dsp:spPr>
        <a:xfrm>
          <a:off x="1145013" y="536983"/>
          <a:ext cx="4553712" cy="991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18" tIns="104918" rIns="104918" bIns="1049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Predict next year’s sales per advisor using previous year’s data </a:t>
          </a:r>
        </a:p>
      </dsp:txBody>
      <dsp:txXfrm>
        <a:off x="1145013" y="536983"/>
        <a:ext cx="4553712" cy="991353"/>
      </dsp:txXfrm>
    </dsp:sp>
    <dsp:sp modelId="{901AE1A0-46EB-4D27-8966-6A0204BA4B7C}">
      <dsp:nvSpPr>
        <dsp:cNvPr id="0" name=""/>
        <dsp:cNvSpPr/>
      </dsp:nvSpPr>
      <dsp:spPr>
        <a:xfrm>
          <a:off x="5698725" y="536983"/>
          <a:ext cx="4420636" cy="991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18" tIns="104918" rIns="104918" bIns="10491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Break the sales down into segments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Compare to actual sales and feature correlation </a:t>
          </a:r>
        </a:p>
      </dsp:txBody>
      <dsp:txXfrm>
        <a:off x="5698725" y="536983"/>
        <a:ext cx="4420636" cy="991353"/>
      </dsp:txXfrm>
    </dsp:sp>
    <dsp:sp modelId="{FDC34F58-3785-4EC7-BC9B-437E55B2B418}">
      <dsp:nvSpPr>
        <dsp:cNvPr id="0" name=""/>
        <dsp:cNvSpPr/>
      </dsp:nvSpPr>
      <dsp:spPr>
        <a:xfrm>
          <a:off x="0" y="1809603"/>
          <a:ext cx="10119362" cy="99135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718CBC-12F9-444E-9A72-49319EBF6CDA}">
      <dsp:nvSpPr>
        <dsp:cNvPr id="0" name=""/>
        <dsp:cNvSpPr/>
      </dsp:nvSpPr>
      <dsp:spPr>
        <a:xfrm>
          <a:off x="299884" y="1999229"/>
          <a:ext cx="545244" cy="545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7BDAA-7DC3-467B-8EFF-A3C40856FF22}">
      <dsp:nvSpPr>
        <dsp:cNvPr id="0" name=""/>
        <dsp:cNvSpPr/>
      </dsp:nvSpPr>
      <dsp:spPr>
        <a:xfrm>
          <a:off x="1145013" y="1776174"/>
          <a:ext cx="4553712" cy="991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18" tIns="104918" rIns="104918" bIns="10491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Predict if advisors will add funds in the next year</a:t>
          </a:r>
        </a:p>
      </dsp:txBody>
      <dsp:txXfrm>
        <a:off x="1145013" y="1776174"/>
        <a:ext cx="4553712" cy="991353"/>
      </dsp:txXfrm>
    </dsp:sp>
    <dsp:sp modelId="{272E5A41-2AA0-44D1-97C9-941C64F68760}">
      <dsp:nvSpPr>
        <dsp:cNvPr id="0" name=""/>
        <dsp:cNvSpPr/>
      </dsp:nvSpPr>
      <dsp:spPr>
        <a:xfrm>
          <a:off x="5698725" y="1776174"/>
          <a:ext cx="4420636" cy="991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18" tIns="104918" rIns="104918" bIns="10491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Find feature correlations to deciles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Examine which segments make up these deciles </a:t>
          </a:r>
        </a:p>
      </dsp:txBody>
      <dsp:txXfrm>
        <a:off x="5698725" y="1776174"/>
        <a:ext cx="4420636" cy="991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6A5C2-39DC-4063-AD0B-6A87768F479E}" type="datetimeFigureOut">
              <a:rPr lang="en-US" smtClean="0"/>
              <a:t>12/14/2020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FED06-4C54-4068-9C7C-27BBC1B0E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2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0189-61C1-4215-B8CE-193E21D090AD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80AF-6E0D-48FC-A99A-D0F8E7498C21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6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781B-5256-469F-B9C2-40409D9B2FC0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7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202-BAF5-499B-8CB3-5DF47B280D51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4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36669-D548-46F5-81B1-CCA9E6EA6718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042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192BF-C55B-4385-BCB9-6872838EE694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2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A6B2-79FC-4D7E-8B32-E6CA30EC48CE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A6CB-153A-42EA-AE62-B577729CF8E4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8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0CE71-1982-4213-BBC1-53C35CDAD8FF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PGDMLAI CAPSTONE Julian Renz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5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EF7408-E724-406D-9FFC-3DD2039C024C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PGDMLAI CAPSTONE Julian Renz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E487BF-E741-443D-AA34-5B3BED35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1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A937A-011D-4C67-A3C5-5D95E826DFEE}" type="datetime1">
              <a:rPr lang="en-US" smtClean="0"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22083D-2508-46A7-AF8A-B9260CD0A83E}" type="datetime1">
              <a:rPr lang="en-US" smtClean="0"/>
              <a:t>12/14/2020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PGDMLAI CAPSTONE Julian Renz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E487BF-E741-443D-AA34-5B3BED350A1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3BA4DC-EE2E-4605-86E4-8B18D2E185F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277" y="251502"/>
            <a:ext cx="1614037" cy="401716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69DFD15C-3B60-4358-90A4-337B9875329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72" y="5728448"/>
            <a:ext cx="1521843" cy="5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5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93" r:id="rId2"/>
    <p:sldLayoutId id="2147484194" r:id="rId3"/>
    <p:sldLayoutId id="2147484195" r:id="rId4"/>
    <p:sldLayoutId id="2147484196" r:id="rId5"/>
    <p:sldLayoutId id="2147484197" r:id="rId6"/>
    <p:sldLayoutId id="2147484198" r:id="rId7"/>
    <p:sldLayoutId id="2147484199" r:id="rId8"/>
    <p:sldLayoutId id="2147484200" r:id="rId9"/>
    <p:sldLayoutId id="2147484201" r:id="rId10"/>
    <p:sldLayoutId id="214748420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1">
            <a:extLst>
              <a:ext uri="{FF2B5EF4-FFF2-40B4-BE49-F238E27FC236}">
                <a16:creationId xmlns:a16="http://schemas.microsoft.com/office/drawing/2014/main" id="{19477610-4EF9-43FE-BE01-374A3EA44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1B354-16A9-485B-82D4-C5C14ED5F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Nuveen Sales </a:t>
            </a:r>
            <a:r>
              <a:rPr lang="en-US"/>
              <a:t>Data Analysis </a:t>
            </a: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8FDB9-FBF8-41BF-AB0D-21ECA55D7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PGDMLAI Capstone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Julian Renz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67756712-A4C9-44E0-AF4D-D8094FC5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6773ED-E35C-45B0-8EC6-E1DE577AB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1679312"/>
            <a:ext cx="2784700" cy="693080"/>
          </a:xfrm>
          <a:prstGeom prst="rect">
            <a:avLst/>
          </a:prstGeom>
        </p:spPr>
      </p:pic>
      <p:sp>
        <p:nvSpPr>
          <p:cNvPr id="29" name="Rectangle 15">
            <a:extLst>
              <a:ext uri="{FF2B5EF4-FFF2-40B4-BE49-F238E27FC236}">
                <a16:creationId xmlns:a16="http://schemas.microsoft.com/office/drawing/2014/main" id="{6667FA64-02B8-4034-A6FA-8956CDF3B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73170060-21D2-4BE0-8462-97F4BFE65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A02BBFBA-1A72-4295-8A06-60F0D93E1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EC0AC53-5F3E-478D-ADE8-4FF760D3B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52" y="3771131"/>
            <a:ext cx="2295082" cy="892531"/>
          </a:xfrm>
          <a:prstGeom prst="rect">
            <a:avLst/>
          </a:prstGeom>
        </p:spPr>
      </p:pic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49106293-17B0-4819-BCA5-6316D45E1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3">
            <a:extLst>
              <a:ext uri="{FF2B5EF4-FFF2-40B4-BE49-F238E27FC236}">
                <a16:creationId xmlns:a16="http://schemas.microsoft.com/office/drawing/2014/main" id="{29B96C23-72D1-4575-8285-3CB4BD5F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AA5430-94D6-401A-B078-06C1C9F11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30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CA83-6AB8-4C94-9E44-45EE6BEA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4. Great consistency of predicted/actual features and ratios with one exception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6E1E-6738-4EC8-AEBF-5B1A8A92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202-BAF5-499B-8CB3-5DF47B280D51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47058-9E90-4243-AED1-28B36EE2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0960B-1325-4D1E-B0E0-C7EF167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793F-131B-4C06-B2BC-0D37C2A735F0}"/>
              </a:ext>
            </a:extLst>
          </p:cNvPr>
          <p:cNvSpPr txBox="1"/>
          <p:nvPr/>
        </p:nvSpPr>
        <p:spPr>
          <a:xfrm>
            <a:off x="1559020" y="5087777"/>
            <a:ext cx="40210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Advisors in the smaller sub channels have a higher fraction of overall AUM (RIA), Sales &amp; Redemption (USBT) per advisor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409F7E-A49F-4BE7-96A7-F84A14BD9909}"/>
              </a:ext>
            </a:extLst>
          </p:cNvPr>
          <p:cNvSpPr txBox="1"/>
          <p:nvPr/>
        </p:nvSpPr>
        <p:spPr>
          <a:xfrm>
            <a:off x="6776346" y="4872334"/>
            <a:ext cx="3773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underpredicts high performing advisors in USBT  (US Bank Private Wealth Management)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reason for total model deviation lies here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ED205-522E-49A7-8D4E-802DE53FB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16" y="1917245"/>
            <a:ext cx="5648334" cy="2955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2EB0B6-A66C-4B42-8B2A-B453FF91D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46" y="1885473"/>
            <a:ext cx="5047362" cy="28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5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A940-AA30-459E-9CD5-D9BD1788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4. Relative ratios also accurate for firm segmentation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C4031-5068-450A-8F65-C58EA605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A6CB-153A-42EA-AE62-B577729CF8E4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E4E80-991E-402B-B55C-E352DB02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D6DF9-DD47-429F-BB23-73C1A663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F3FF63-5D58-4AFA-9D5D-F7D0604A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4" y="1869007"/>
            <a:ext cx="6010275" cy="42362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AA3451-E12F-438E-A40A-2C2D69041CFB}"/>
              </a:ext>
            </a:extLst>
          </p:cNvPr>
          <p:cNvSpPr txBox="1"/>
          <p:nvPr/>
        </p:nvSpPr>
        <p:spPr>
          <a:xfrm>
            <a:off x="6761018" y="2155873"/>
            <a:ext cx="445146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E.g. decrease in Northwestern Mutual for 2019 sales / advisor predicted correctly by model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Merrill Lynch, Ameriprise overpredicted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Wells Fargo Bank. &amp; Fin. And Morgan Stanley perform better per advisor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firms have high proportion of absolute numbers, but small per advisor</a:t>
            </a:r>
          </a:p>
        </p:txBody>
      </p:sp>
    </p:spTree>
    <p:extLst>
      <p:ext uri="{BB962C8B-B14F-4D97-AF65-F5344CB8AC3E}">
        <p14:creationId xmlns:p14="http://schemas.microsoft.com/office/powerpoint/2010/main" val="135929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A940-AA30-459E-9CD5-D9BD1788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4. Absolute predicted ratios show the right trend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C4031-5068-450A-8F65-C58EA605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A6CB-153A-42EA-AE62-B577729CF8E4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E4E80-991E-402B-B55C-E352DB02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D6DF9-DD47-429F-BB23-73C1A663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38992-1388-4703-97A8-808E4AA14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37" y="1885950"/>
            <a:ext cx="7090202" cy="3946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49F1E2-D3F3-49DC-8E27-67B7412A0EC4}"/>
              </a:ext>
            </a:extLst>
          </p:cNvPr>
          <p:cNvSpPr txBox="1"/>
          <p:nvPr/>
        </p:nvSpPr>
        <p:spPr>
          <a:xfrm>
            <a:off x="8386620" y="2628781"/>
            <a:ext cx="324671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good predictions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Higher performing advisors are underpredicted in model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Among the 10 most frequent client companies, the ones with higher sales also have higher AUM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79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6B0556C-EDDA-4AD7-A9F0-EC585BB12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BEA1B-AE36-47D5-9EA3-95281C4BF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4B31EB-2D22-4179-9EA2-70222E519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3D6AC-82CF-41A6-B1DE-BD3BF9AA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4. Classification Results - Most Important Variables are more evenly distributed and contain ‘’No. of ..” features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30E5A-37D5-4040-BB09-A3B61743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B7A6CB-153A-42EA-AE62-B577729CF8E4}" type="datetime1">
              <a:rPr lang="en-US"/>
              <a:pPr>
                <a:spcAft>
                  <a:spcPts val="600"/>
                </a:spcAft>
              </a:pPr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0AC21-9B15-4C45-99D8-F2E534F6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PGDMLAI CAPSTONE Julian Renz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D9F51-FEE4-4074-902B-E049BFB3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E487BF-E741-443D-AA34-5B3BED350A18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B022AD-023D-4E25-9936-212EDD5FE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277" y="196084"/>
            <a:ext cx="1614037" cy="40171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5BABE62D-6CE8-4CF0-B31B-23603C9EC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72" y="5728448"/>
            <a:ext cx="1521843" cy="5918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870531-3251-41AB-A017-6123725FA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968" y="1800599"/>
            <a:ext cx="7511326" cy="339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4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127B-686B-40D6-B3A2-3025B894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4. About 40% of advisors have a lift of 50% or higher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04AED-1664-499E-8352-9442F77E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A6CB-153A-42EA-AE62-B577729CF8E4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E1AA4-D49D-4C0A-BB50-F5597DA8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6C290-237E-429F-9C50-C01A1534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22B24-1F69-4D25-8130-23AD3AD1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3974"/>
            <a:ext cx="4109297" cy="27726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B34B84-9236-4848-A72A-1C643EAFD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5" y="1861834"/>
            <a:ext cx="4190365" cy="29158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089CE0-48EE-402B-BF47-848DD24681B2}"/>
              </a:ext>
            </a:extLst>
          </p:cNvPr>
          <p:cNvSpPr txBox="1"/>
          <p:nvPr/>
        </p:nvSpPr>
        <p:spPr>
          <a:xfrm>
            <a:off x="6096000" y="4896040"/>
            <a:ext cx="377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About 40% of the data has a lift of 50% or higher over the baseline for Class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69DB39-E783-49E3-BF8F-53690243D606}"/>
              </a:ext>
            </a:extLst>
          </p:cNvPr>
          <p:cNvSpPr txBox="1"/>
          <p:nvPr/>
        </p:nvSpPr>
        <p:spPr>
          <a:xfrm>
            <a:off x="1432723" y="4909909"/>
            <a:ext cx="3773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is especially helpful for Class 1 predictions with a max gain of about 20%</a:t>
            </a:r>
          </a:p>
        </p:txBody>
      </p:sp>
    </p:spTree>
    <p:extLst>
      <p:ext uri="{BB962C8B-B14F-4D97-AF65-F5344CB8AC3E}">
        <p14:creationId xmlns:p14="http://schemas.microsoft.com/office/powerpoint/2010/main" val="303523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6BAB-64A3-4408-B002-E5440EC3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4. Table confirms Lift plot insight with exactly 38% of advisors at 49% cum. lift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91A60-F530-46BA-A357-0F27D374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A6CB-153A-42EA-AE62-B577729CF8E4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C7C31-897D-469C-8D28-A41895E4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7CDC6-4D44-498D-A7A1-FF089889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56C7631-AF84-4F4E-959F-E8F781CA6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939369"/>
              </p:ext>
            </p:extLst>
          </p:nvPr>
        </p:nvGraphicFramePr>
        <p:xfrm>
          <a:off x="1241422" y="2070736"/>
          <a:ext cx="7883528" cy="2292921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672686">
                  <a:extLst>
                    <a:ext uri="{9D8B030D-6E8A-4147-A177-3AD203B41FA5}">
                      <a16:colId xmlns:a16="http://schemas.microsoft.com/office/drawing/2014/main" val="2380997632"/>
                    </a:ext>
                  </a:extLst>
                </a:gridCol>
                <a:gridCol w="733842">
                  <a:extLst>
                    <a:ext uri="{9D8B030D-6E8A-4147-A177-3AD203B41FA5}">
                      <a16:colId xmlns:a16="http://schemas.microsoft.com/office/drawing/2014/main" val="171768171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5805811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2384308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845748181"/>
                    </a:ext>
                  </a:extLst>
                </a:gridCol>
                <a:gridCol w="1588208">
                  <a:extLst>
                    <a:ext uri="{9D8B030D-6E8A-4147-A177-3AD203B41FA5}">
                      <a16:colId xmlns:a16="http://schemas.microsoft.com/office/drawing/2014/main" val="9060993"/>
                    </a:ext>
                  </a:extLst>
                </a:gridCol>
                <a:gridCol w="993067">
                  <a:extLst>
                    <a:ext uri="{9D8B030D-6E8A-4147-A177-3AD203B41FA5}">
                      <a16:colId xmlns:a16="http://schemas.microsoft.com/office/drawing/2014/main" val="2055187615"/>
                    </a:ext>
                  </a:extLst>
                </a:gridCol>
              </a:tblGrid>
              <a:tr h="3395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Decile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Number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b="1" u="none" strike="noStrike" dirty="0" err="1">
                          <a:effectLst/>
                        </a:rPr>
                        <a:t>Lift_</a:t>
                      </a:r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positi</a:t>
                      </a:r>
                      <a:r>
                        <a:rPr lang="en-US" sz="1400" b="1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ve</a:t>
                      </a:r>
                      <a:endParaRPr lang="en-US" sz="14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Lift_positive</a:t>
                      </a:r>
                      <a:r>
                        <a:rPr lang="en-US" sz="1400" b="1" u="none" strike="noStrike" dirty="0">
                          <a:effectLst/>
                        </a:rPr>
                        <a:t> Index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Num. Cum.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Cum. Lift positive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Cum. Lift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273491"/>
                  </a:ext>
                </a:extLst>
              </a:tr>
              <a:tr h="14371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50" kern="12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251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0.49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91%</a:t>
                      </a:r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251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0.49</a:t>
                      </a:r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91%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49836477"/>
                  </a:ext>
                </a:extLst>
              </a:tr>
              <a:tr h="13947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US" sz="1150" kern="12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nd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250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</a:t>
                      </a:r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56%</a:t>
                      </a:r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501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0.45</a:t>
                      </a:r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74%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51495983"/>
                  </a:ext>
                </a:extLst>
              </a:tr>
              <a:tr h="13947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en-US" sz="1150" kern="12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rd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250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0.38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48%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751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0.42</a:t>
                      </a:r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65%</a:t>
                      </a:r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08882621"/>
                  </a:ext>
                </a:extLst>
              </a:tr>
              <a:tr h="13947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r>
                        <a:rPr lang="en-US" sz="1150" kern="12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250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0.26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2%</a:t>
                      </a:r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1,001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0.38</a:t>
                      </a:r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49%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15745850"/>
                  </a:ext>
                </a:extLst>
              </a:tr>
              <a:tr h="1394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r>
                        <a:rPr lang="en-US" sz="1150" kern="12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250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0.19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-26%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1,251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0.34</a:t>
                      </a:r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34%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4349459"/>
                  </a:ext>
                </a:extLst>
              </a:tr>
              <a:tr h="1394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r>
                        <a:rPr lang="en-US" sz="1150" kern="12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337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0.25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-2%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1,588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0.32</a:t>
                      </a:r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27%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4804756"/>
                  </a:ext>
                </a:extLst>
              </a:tr>
              <a:tr h="1394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</a:t>
                      </a:r>
                      <a:r>
                        <a:rPr lang="en-US" sz="1150" kern="12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163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0.22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-14%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1,751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0.31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23%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06481286"/>
                  </a:ext>
                </a:extLst>
              </a:tr>
              <a:tr h="1394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r>
                        <a:rPr lang="en-US" sz="1150" kern="12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250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</a:t>
                      </a:r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-22%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2,001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0.30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17%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3896044"/>
                  </a:ext>
                </a:extLst>
              </a:tr>
              <a:tr h="1394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r>
                        <a:rPr lang="en-US" sz="1150" kern="12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250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0.11</a:t>
                      </a:r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-57%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2,251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0.28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9%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5174098"/>
                  </a:ext>
                </a:extLst>
              </a:tr>
              <a:tr h="1394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r>
                        <a:rPr lang="en-US" sz="1150" kern="12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</a:t>
                      </a:r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251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0.06</a:t>
                      </a:r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-77%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2,502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0.26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0%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3525928"/>
                  </a:ext>
                </a:extLst>
              </a:tr>
              <a:tr h="2007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</a:t>
                      </a:r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2,502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0.26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50" kern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27786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F794FA7-A926-4449-96AF-29EC94C85750}"/>
              </a:ext>
            </a:extLst>
          </p:cNvPr>
          <p:cNvSpPr txBox="1"/>
          <p:nvPr/>
        </p:nvSpPr>
        <p:spPr>
          <a:xfrm>
            <a:off x="1241422" y="4521549"/>
            <a:ext cx="8331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probability of adding a fund is 26%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top 3 deciles carry the whole population (above average lift index)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means that for the top 751 advisors, 488 (65%) more correct predictions on funds added can be made as opposed to randomly contacting these advisors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 for the lowest 2 deciles it is worth pursuing the probability indication with the associated advisors (i.e. apply sales measures beyond mass email blasts)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8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127B-686B-40D6-B3A2-3025B894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4. Smaller firms gained through IBD are </a:t>
            </a:r>
            <a:r>
              <a:rPr lang="en-US" sz="3400"/>
              <a:t>of the lower </a:t>
            </a:r>
            <a:r>
              <a:rPr lang="en-US" sz="3400" dirty="0"/>
              <a:t>probability type, compared to NACS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04AED-1664-499E-8352-9442F77E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A6CB-153A-42EA-AE62-B577729CF8E4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E1AA4-D49D-4C0A-BB50-F5597DA8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6C290-237E-429F-9C50-C01A1534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448CA-242F-4314-A80A-50097B0A4863}"/>
              </a:ext>
            </a:extLst>
          </p:cNvPr>
          <p:cNvSpPr txBox="1"/>
          <p:nvPr/>
        </p:nvSpPr>
        <p:spPr>
          <a:xfrm>
            <a:off x="5077654" y="4152700"/>
            <a:ext cx="482280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IBD has more advisors in the lower deciles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Clients of the largest firms are more likely to add a fund within IBD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NACS has higher quality “other firms” (allocate more resources)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RIA tends to have more advisors that don’t add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31F0F-1A97-48D5-B6CB-20725EB2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30" y="4001746"/>
            <a:ext cx="3504966" cy="1979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17643E-7AEB-452E-99A5-EA45624E8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89" y="1790021"/>
            <a:ext cx="3801919" cy="2107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19DA26-C497-45EC-A320-D4FEF54BB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20" y="1763585"/>
            <a:ext cx="3714392" cy="21521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8C3064-82DC-43C5-9B8D-7049409C9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140" y="1783491"/>
            <a:ext cx="3842777" cy="21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9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0D7EB8-33DA-47B2-A399-E15D6B2B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78" y="4049097"/>
            <a:ext cx="4069162" cy="2274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A96C1-DD4D-4744-ACDC-35637B1C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4. “Number of..” features classify funds-added better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0245B-4F26-4D0C-A147-00E0419F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A6CB-153A-42EA-AE62-B577729CF8E4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8A092-CF6C-4EC3-A270-05A4F803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81C34-7D83-4ECE-8165-67487E59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DEA75B-222D-4D54-AF47-4FBB8ACBF4CD}"/>
              </a:ext>
            </a:extLst>
          </p:cNvPr>
          <p:cNvSpPr txBox="1"/>
          <p:nvPr/>
        </p:nvSpPr>
        <p:spPr>
          <a:xfrm>
            <a:off x="5356726" y="4222582"/>
            <a:ext cx="5798954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3 variables show a clear trend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advisors sold more funds / asset classes or have less </a:t>
            </a:r>
            <a:r>
              <a:rPr lang="en-US" sz="1400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no. of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redemptions in 2018, they are more likely to add a new fund in 2019 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506C327-72AF-42B5-8028-A460A99C4DD8}"/>
              </a:ext>
            </a:extLst>
          </p:cNvPr>
          <p:cNvSpPr/>
          <p:nvPr/>
        </p:nvSpPr>
        <p:spPr>
          <a:xfrm>
            <a:off x="5756596" y="5291701"/>
            <a:ext cx="339404" cy="365125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FC018-CDBA-4CBD-B589-75AF88ABB28C}"/>
              </a:ext>
            </a:extLst>
          </p:cNvPr>
          <p:cNvSpPr txBox="1"/>
          <p:nvPr/>
        </p:nvSpPr>
        <p:spPr>
          <a:xfrm>
            <a:off x="6225308" y="5292440"/>
            <a:ext cx="45997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No. of redemption is negatively correlated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E4DDDA-EF50-4190-B109-572340D1C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120" y="1873210"/>
            <a:ext cx="4013468" cy="22197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850652-01AE-48AF-A8B1-127859531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973" y="1857790"/>
            <a:ext cx="4189840" cy="224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81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0406-578A-4584-9980-3F5E3EFD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4. Average ratios don’t show much differences, but NACS tends do better than IBD here ,too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4091A-C065-48C6-856A-76FAA57D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A6CB-153A-42EA-AE62-B577729CF8E4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ED715-89B6-4B91-A5D3-9F1D631F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6B5BB-4809-468E-8208-17E17A06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18</a:t>
            </a:fld>
            <a:endParaRPr lang="en-US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7D26E1B0-F109-42DA-9958-B92A3327D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72" y="5728448"/>
            <a:ext cx="1521843" cy="5918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8D7ADB-D1E9-4E24-AF37-41C6B64A232A}"/>
              </a:ext>
            </a:extLst>
          </p:cNvPr>
          <p:cNvSpPr txBox="1"/>
          <p:nvPr/>
        </p:nvSpPr>
        <p:spPr>
          <a:xfrm>
            <a:off x="7293650" y="4245800"/>
            <a:ext cx="402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Higher sensitivity for ratios with low counts (USBT, other sub)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FC6F8-3514-4AD9-A9E0-9644B62B833D}"/>
              </a:ext>
            </a:extLst>
          </p:cNvPr>
          <p:cNvSpPr txBox="1"/>
          <p:nvPr/>
        </p:nvSpPr>
        <p:spPr>
          <a:xfrm>
            <a:off x="1355823" y="4778875"/>
            <a:ext cx="40210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RIA is underpredicted, but the direction is predicted correctly (i.e. less funds added per advisor in the following year)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9322CF-4155-4111-9502-CCA22E75F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236" y="2075072"/>
            <a:ext cx="4701476" cy="19515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CEFB6E-41A8-4A1C-AA7E-D421E1B41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1990223"/>
            <a:ext cx="5331257" cy="27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85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0406-578A-4584-9980-3F5E3EFD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4. About half of the big firms are more likely to add a fund, but higher sensitivity of 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4091A-C065-48C6-856A-76FAA57D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A6CB-153A-42EA-AE62-B577729CF8E4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ED715-89B6-4B91-A5D3-9F1D631F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6B5BB-4809-468E-8208-17E17A06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19</a:t>
            </a:fld>
            <a:endParaRPr lang="en-US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7D26E1B0-F109-42DA-9958-B92A3327D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72" y="5728448"/>
            <a:ext cx="1521843" cy="5918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4C40EE-29F2-4040-BE6A-B2A0AAA22FB7}"/>
              </a:ext>
            </a:extLst>
          </p:cNvPr>
          <p:cNvSpPr txBox="1"/>
          <p:nvPr/>
        </p:nvSpPr>
        <p:spPr>
          <a:xfrm>
            <a:off x="2275580" y="4954391"/>
            <a:ext cx="40210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Morgan Stanley, Merrill Lynch, Ameriprise and Edward Jones advisors are more likely to add a fund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Edward Jones is overpredicted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35AA2-30AA-4D6B-9F9B-BCA72985A1DC}"/>
              </a:ext>
            </a:extLst>
          </p:cNvPr>
          <p:cNvSpPr txBox="1"/>
          <p:nvPr/>
        </p:nvSpPr>
        <p:spPr>
          <a:xfrm>
            <a:off x="7230665" y="4150066"/>
            <a:ext cx="4021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Relative ratios are well predicted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Other firms less likely to add a fund on average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34F6B-F5CB-483C-8587-BC8B64FB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49" y="2270458"/>
            <a:ext cx="5200569" cy="16807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48F975-D36A-4373-95C7-9804FBE41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06" y="1957203"/>
            <a:ext cx="5365179" cy="28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6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4D16-3EFD-469A-A5C1-4550F7BA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Tables of Contents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1862BDF-F717-4406-AA26-1D6B8E2BC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109724"/>
              </p:ext>
            </p:extLst>
          </p:nvPr>
        </p:nvGraphicFramePr>
        <p:xfrm>
          <a:off x="1097280" y="1790315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E9CFA-8B47-41E8-831C-40B34832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CBD0-F161-47A0-AEFA-B0387FB63811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D2AA7-0609-4D53-A53A-FAB57B4F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B505-62E1-4B77-AA79-2F2811B0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11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07965-C167-480F-8E4D-26F5290B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605896"/>
            <a:ext cx="3754610" cy="5646208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5. Recommendations 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    I-III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A4B6-E15F-436F-A500-7DC83E97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Pay attention to previous year’s sales, redemption and AUM for sales prediction. 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US" sz="1700" dirty="0"/>
              <a:t>Relative segment ratios and overall direction are very accurate predictors, more than the exact absolute amount because of the many zero values. </a:t>
            </a:r>
          </a:p>
          <a:p>
            <a:pPr marL="0" indent="0">
              <a:buNone/>
            </a:pPr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In-person or phone marketing for high sales predictions, for high probability deciles, for the RIA channel (high AUM) and definitely the USBT outliers!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If advisors made high sales or had high AUM the previous year, don’t put resources into preventing redemptions.   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US" sz="1700" dirty="0"/>
              <a:t>Redemptions are positively correlated to generating sales and bring in fees, too.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29953-C833-412D-8FF4-5BDDB4B2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3B9202-BAF5-499B-8CB3-5DF47B280D51}" type="datetime1">
              <a:rPr lang="en-US"/>
              <a:pPr>
                <a:spcAft>
                  <a:spcPts val="600"/>
                </a:spcAft>
              </a:pPr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5878-EA29-4F53-A2B4-885024CC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tx2"/>
                </a:solidFill>
              </a:rPr>
              <a:t>PGDMLAI CAPSTONE Julian Renz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8CC4B-F715-4030-966B-3E9F7751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E487BF-E741-443D-AA34-5B3BED350A18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256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2A4B6-E15F-436F-A500-7DC83E97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Number of redemptions is negatively correlated to funds added. 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US" sz="1700" dirty="0"/>
              <a:t>2 more variables to monitor during the year for predicting funds added:  Number of funds and asset classes sold (positively correlated).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Amount features more relevant to sales, “Number of features” more relevant for funds-added predictions. </a:t>
            </a:r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US" sz="1700" dirty="0"/>
              <a:t>This is logical, marketing has to keep this in mind when contacting advisors. </a:t>
            </a:r>
          </a:p>
          <a:p>
            <a:pPr marL="0" indent="0">
              <a:buNone/>
            </a:pPr>
            <a:r>
              <a:rPr lang="en-US" sz="19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Create virtual training sessions for low advisor ratios (smaller) firms.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9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900" dirty="0"/>
              <a:t>Nourish the relationship with big name firms, and nurture smaller firms within NACS as these have more potential.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29953-C833-412D-8FF4-5BDDB4B2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33B9202-BAF5-499B-8CB3-5DF47B280D51}" type="datetime1">
              <a:rPr lang="en-US"/>
              <a:pPr>
                <a:spcAft>
                  <a:spcPts val="600"/>
                </a:spcAft>
              </a:pPr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35878-EA29-4F53-A2B4-885024CC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PGDMLAI CAPSTONE Julian Renz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8CC4B-F715-4030-966B-3E9F7751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E487BF-E741-443D-AA34-5B3BED350A18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0BA0F41-207E-49C5-A101-41E59C3C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605896"/>
            <a:ext cx="3754610" cy="5646208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5. Recommendations </a:t>
            </a:r>
            <a:br>
              <a:rPr lang="en-US" sz="31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    IV-VII</a:t>
            </a:r>
          </a:p>
        </p:txBody>
      </p:sp>
    </p:spTree>
    <p:extLst>
      <p:ext uri="{BB962C8B-B14F-4D97-AF65-F5344CB8AC3E}">
        <p14:creationId xmlns:p14="http://schemas.microsoft.com/office/powerpoint/2010/main" val="288468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570E7A7-3F40-4578-B870-817721CC5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F343BD-8796-4C0F-A2BB-06B85764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FEDDDD-5ADF-4B6E-924E-173C4705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961532A-0F01-4B39-A775-E23557B91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C02AE-CC5B-466A-9D4B-5D5ADD857EF4}"/>
              </a:ext>
            </a:extLst>
          </p:cNvPr>
          <p:cNvSpPr txBox="1"/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799427-E3D8-482E-AD26-7AD958F9A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DBB1CE68-B044-4403-9339-572AABB31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1396376"/>
            <a:ext cx="2784700" cy="125895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AF2256C-A929-4E08-8762-E7B379140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061" y="321733"/>
            <a:ext cx="2583939" cy="1955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5FB9E-E61A-4A40-AE88-B36FCD5BF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97387"/>
            <a:ext cx="3057906" cy="208639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AD699-145F-4F2D-8E65-9537354C7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11" y="4337774"/>
            <a:ext cx="2795625" cy="120910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0AF71FB-372D-4427-AE40-717A23AF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tall building in a city&#10;&#10;Description automatically generated">
            <a:extLst>
              <a:ext uri="{FF2B5EF4-FFF2-40B4-BE49-F238E27FC236}">
                <a16:creationId xmlns:a16="http://schemas.microsoft.com/office/drawing/2014/main" id="{7969DA57-93C5-44AD-8ECA-B05E71E75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52" y="3546046"/>
            <a:ext cx="2295082" cy="1342701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158464-EB42-46AC-AB70-30E951441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F38B6C6-D083-457F-BFD8-49D930E3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50EBC3-C20E-4B1C-B9F3-401A7ECA5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06C02-1EA9-4244-A154-6F002304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1E0CE71-1982-4213-BBC1-53C35CDAD8FF}" type="datetime1">
              <a:rPr lang="en-US" smtClean="0"/>
              <a:pPr>
                <a:spcAft>
                  <a:spcPts val="600"/>
                </a:spcAft>
              </a:pPr>
              <a:t>12/14/2020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B4A6C-2DED-47B0-9D1D-238CD296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PGDMLAI CAPSTONE Julian Renz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945F-7169-4B93-8EEF-CC77C729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E487BF-E741-443D-AA34-5B3BED350A18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4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0905-EBB8-4473-9F65-EC321209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Data Processing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A9E3B-3CA1-4215-9E3A-A5502215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A6CB-153A-42EA-AE62-B577729CF8E4}" type="datetime1">
              <a:rPr lang="en-US" smtClean="0"/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EC0BE-FC30-4129-BBB6-5215662F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22149-D9E5-4870-9954-51355EC3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B843755-862E-481F-8314-20EDDDCE0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059168"/>
              </p:ext>
            </p:extLst>
          </p:nvPr>
        </p:nvGraphicFramePr>
        <p:xfrm>
          <a:off x="1097280" y="2027914"/>
          <a:ext cx="4248394" cy="205976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8641">
                  <a:extLst>
                    <a:ext uri="{9D8B030D-6E8A-4147-A177-3AD203B41FA5}">
                      <a16:colId xmlns:a16="http://schemas.microsoft.com/office/drawing/2014/main" val="2124213660"/>
                    </a:ext>
                  </a:extLst>
                </a:gridCol>
                <a:gridCol w="2639753">
                  <a:extLst>
                    <a:ext uri="{9D8B030D-6E8A-4147-A177-3AD203B41FA5}">
                      <a16:colId xmlns:a16="http://schemas.microsoft.com/office/drawing/2014/main" val="4174256409"/>
                    </a:ext>
                  </a:extLst>
                </a:gridCol>
              </a:tblGrid>
              <a:tr h="2901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dirty="0"/>
                        <a:t>Data: </a:t>
                      </a:r>
                      <a:r>
                        <a:rPr lang="en-US" sz="1150" b="0" dirty="0">
                          <a:solidFill>
                            <a:schemeClr val="bg1"/>
                          </a:solidFill>
                        </a:rPr>
                        <a:t>10005 advisors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122733"/>
                  </a:ext>
                </a:extLst>
              </a:tr>
              <a:tr h="2901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5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0" dirty="0">
                          <a:solidFill>
                            <a:schemeClr val="tx1"/>
                          </a:solidFill>
                        </a:rPr>
                        <a:t>Sample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433038"/>
                  </a:ext>
                </a:extLst>
              </a:tr>
              <a:tr h="290152">
                <a:tc>
                  <a:txBody>
                    <a:bodyPr/>
                    <a:lstStyle/>
                    <a:p>
                      <a:r>
                        <a:rPr lang="en-US" sz="1150" b="0" dirty="0">
                          <a:solidFill>
                            <a:schemeClr val="tx1"/>
                          </a:solidFill>
                        </a:rPr>
                        <a:t>Transaction Data 2018</a:t>
                      </a:r>
                      <a:endParaRPr lang="en-US" sz="1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50" b="0" dirty="0">
                          <a:solidFill>
                            <a:schemeClr val="tx1"/>
                          </a:solidFill>
                        </a:rPr>
                        <a:t>no. &amp; amt of funds &amp; asset classes sold &amp; redeemed, AUM of different products</a:t>
                      </a:r>
                      <a:endParaRPr lang="en-US" sz="1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57114"/>
                  </a:ext>
                </a:extLst>
              </a:tr>
              <a:tr h="290152">
                <a:tc>
                  <a:txBody>
                    <a:bodyPr/>
                    <a:lstStyle/>
                    <a:p>
                      <a:r>
                        <a:rPr lang="en-US" sz="1150" b="0" dirty="0">
                          <a:solidFill>
                            <a:schemeClr val="tx1"/>
                          </a:solidFill>
                        </a:rPr>
                        <a:t>Transaction Data 2019</a:t>
                      </a:r>
                      <a:endParaRPr lang="en-US" sz="1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50" b="0" dirty="0">
                          <a:solidFill>
                            <a:schemeClr val="tx1"/>
                          </a:solidFill>
                        </a:rPr>
                        <a:t>12M sales &amp; no. funds added</a:t>
                      </a:r>
                      <a:endParaRPr lang="en-US" sz="1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84627"/>
                  </a:ext>
                </a:extLst>
              </a:tr>
              <a:tr h="290152">
                <a:tc>
                  <a:txBody>
                    <a:bodyPr/>
                    <a:lstStyle/>
                    <a:p>
                      <a:r>
                        <a:rPr lang="en-US" sz="1150" b="0" dirty="0">
                          <a:solidFill>
                            <a:schemeClr val="tx1"/>
                          </a:solidFill>
                        </a:rPr>
                        <a:t>Firm Information</a:t>
                      </a:r>
                      <a:endParaRPr lang="en-US" sz="1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50" b="0" dirty="0">
                          <a:solidFill>
                            <a:schemeClr val="tx1"/>
                          </a:solidFill>
                        </a:rPr>
                        <a:t>Firm names, Sales (Sub-) Channels</a:t>
                      </a:r>
                      <a:endParaRPr lang="en-US" sz="1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1638"/>
                  </a:ext>
                </a:extLst>
              </a:tr>
              <a:tr h="290152">
                <a:tc>
                  <a:txBody>
                    <a:bodyPr/>
                    <a:lstStyle/>
                    <a:p>
                      <a:r>
                        <a:rPr lang="en-US" sz="1150" dirty="0"/>
                        <a:t>Sub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200" dirty="0"/>
                        <a:t>IBD 6679, NACS 3075, RIA 219, USBT 16, other Sub channels 16 </a:t>
                      </a:r>
                      <a:endParaRPr lang="en-US" sz="1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255568"/>
                  </a:ext>
                </a:extLst>
              </a:tr>
            </a:tbl>
          </a:graphicData>
        </a:graphic>
      </p:graphicFrame>
      <p:graphicFrame>
        <p:nvGraphicFramePr>
          <p:cNvPr id="7" name="Table 12">
            <a:extLst>
              <a:ext uri="{FF2B5EF4-FFF2-40B4-BE49-F238E27FC236}">
                <a16:creationId xmlns:a16="http://schemas.microsoft.com/office/drawing/2014/main" id="{EDB0A0DB-7FB8-4593-BF56-38805BD32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11233"/>
              </p:ext>
            </p:extLst>
          </p:nvPr>
        </p:nvGraphicFramePr>
        <p:xfrm>
          <a:off x="1097280" y="4473929"/>
          <a:ext cx="4619133" cy="1432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619133">
                  <a:extLst>
                    <a:ext uri="{9D8B030D-6E8A-4147-A177-3AD203B41FA5}">
                      <a16:colId xmlns:a16="http://schemas.microsoft.com/office/drawing/2014/main" val="1879399844"/>
                    </a:ext>
                  </a:extLst>
                </a:gridCol>
              </a:tblGrid>
              <a:tr h="3039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Preliminary Data Operations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61821"/>
                  </a:ext>
                </a:extLst>
              </a:tr>
              <a:tr h="281137">
                <a:tc>
                  <a:txBody>
                    <a:bodyPr/>
                    <a:lstStyle/>
                    <a:p>
                      <a:pPr algn="ctr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Merging of </a:t>
                      </a:r>
                      <a:r>
                        <a:rPr lang="en-US" sz="125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DataFrames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876043"/>
                  </a:ext>
                </a:extLst>
              </a:tr>
              <a:tr h="281137">
                <a:tc>
                  <a:txBody>
                    <a:bodyPr/>
                    <a:lstStyle/>
                    <a:p>
                      <a:pPr algn="ctr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Convert redemption_12M and </a:t>
                      </a:r>
                      <a:r>
                        <a:rPr lang="en-US" sz="125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redemption_curr</a:t>
                      </a:r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to positive values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01093"/>
                  </a:ext>
                </a:extLst>
              </a:tr>
              <a:tr h="281137">
                <a:tc>
                  <a:txBody>
                    <a:bodyPr/>
                    <a:lstStyle/>
                    <a:p>
                      <a:pPr algn="ctr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Setting all remaining negative values in </a:t>
                      </a:r>
                      <a:r>
                        <a:rPr lang="en-US" sz="125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DataFrame</a:t>
                      </a:r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to zero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452079"/>
                  </a:ext>
                </a:extLst>
              </a:tr>
              <a:tr h="281137">
                <a:tc>
                  <a:txBody>
                    <a:bodyPr/>
                    <a:lstStyle/>
                    <a:p>
                      <a:pPr algn="ctr"/>
                      <a:r>
                        <a:rPr lang="en-US" sz="125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Sales_curr</a:t>
                      </a:r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not added to sales_12M as assumed last month relevant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573047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1817431-8760-4D54-B92E-57F9371B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012020"/>
              </p:ext>
            </p:extLst>
          </p:nvPr>
        </p:nvGraphicFramePr>
        <p:xfrm>
          <a:off x="6352771" y="2037150"/>
          <a:ext cx="4499640" cy="14097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24910">
                  <a:extLst>
                    <a:ext uri="{9D8B030D-6E8A-4147-A177-3AD203B41FA5}">
                      <a16:colId xmlns:a16="http://schemas.microsoft.com/office/drawing/2014/main" val="326489777"/>
                    </a:ext>
                  </a:extLst>
                </a:gridCol>
                <a:gridCol w="1453444">
                  <a:extLst>
                    <a:ext uri="{9D8B030D-6E8A-4147-A177-3AD203B41FA5}">
                      <a16:colId xmlns:a16="http://schemas.microsoft.com/office/drawing/2014/main" val="454372877"/>
                    </a:ext>
                  </a:extLst>
                </a:gridCol>
                <a:gridCol w="931534">
                  <a:extLst>
                    <a:ext uri="{9D8B030D-6E8A-4147-A177-3AD203B41FA5}">
                      <a16:colId xmlns:a16="http://schemas.microsoft.com/office/drawing/2014/main" val="1101114647"/>
                    </a:ext>
                  </a:extLst>
                </a:gridCol>
                <a:gridCol w="989752">
                  <a:extLst>
                    <a:ext uri="{9D8B030D-6E8A-4147-A177-3AD203B41FA5}">
                      <a16:colId xmlns:a16="http://schemas.microsoft.com/office/drawing/2014/main" val="187725367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>
                          <a:solidFill>
                            <a:schemeClr val="bg1"/>
                          </a:solidFill>
                        </a:rPr>
                        <a:t>One-Hot Encoding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063668"/>
                  </a:ext>
                </a:extLst>
              </a:tr>
              <a:tr h="262656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Criteria for firms: Largest by number of advisors (most data points)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6445"/>
                  </a:ext>
                </a:extLst>
              </a:tr>
              <a:tr h="262656">
                <a:tc>
                  <a:txBody>
                    <a:bodyPr/>
                    <a:lstStyle/>
                    <a:p>
                      <a:pPr algn="ctr"/>
                      <a:endParaRPr lang="en-US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# Sub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#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# Firms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33027"/>
                  </a:ext>
                </a:extLst>
              </a:tr>
              <a:tr h="262656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74715"/>
                  </a:ext>
                </a:extLst>
              </a:tr>
              <a:tr h="262656"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5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262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537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CF53-EEF0-4ABE-BBC9-DF53A104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- Feature &amp; Model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29DA-507C-499C-BC4B-90E1B13B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F9469-83F1-480A-8A0A-3980B346D309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00EA-0939-432D-A4FB-F90C7111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5F9D-FE9D-4CF4-9D3D-D9D15C41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EAC39486-E3FD-49E2-A06E-AD3E718E7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08542"/>
              </p:ext>
            </p:extLst>
          </p:nvPr>
        </p:nvGraphicFramePr>
        <p:xfrm>
          <a:off x="1177658" y="1905956"/>
          <a:ext cx="9502907" cy="104270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4772">
                  <a:extLst>
                    <a:ext uri="{9D8B030D-6E8A-4147-A177-3AD203B41FA5}">
                      <a16:colId xmlns:a16="http://schemas.microsoft.com/office/drawing/2014/main" val="3478544962"/>
                    </a:ext>
                  </a:extLst>
                </a:gridCol>
                <a:gridCol w="791852">
                  <a:extLst>
                    <a:ext uri="{9D8B030D-6E8A-4147-A177-3AD203B41FA5}">
                      <a16:colId xmlns:a16="http://schemas.microsoft.com/office/drawing/2014/main" val="1993245746"/>
                    </a:ext>
                  </a:extLst>
                </a:gridCol>
                <a:gridCol w="1036948">
                  <a:extLst>
                    <a:ext uri="{9D8B030D-6E8A-4147-A177-3AD203B41FA5}">
                      <a16:colId xmlns:a16="http://schemas.microsoft.com/office/drawing/2014/main" val="3236934845"/>
                    </a:ext>
                  </a:extLst>
                </a:gridCol>
                <a:gridCol w="2139885">
                  <a:extLst>
                    <a:ext uri="{9D8B030D-6E8A-4147-A177-3AD203B41FA5}">
                      <a16:colId xmlns:a16="http://schemas.microsoft.com/office/drawing/2014/main" val="1547580832"/>
                    </a:ext>
                  </a:extLst>
                </a:gridCol>
                <a:gridCol w="2036189">
                  <a:extLst>
                    <a:ext uri="{9D8B030D-6E8A-4147-A177-3AD203B41FA5}">
                      <a16:colId xmlns:a16="http://schemas.microsoft.com/office/drawing/2014/main" val="544290355"/>
                    </a:ext>
                  </a:extLst>
                </a:gridCol>
                <a:gridCol w="2413261">
                  <a:extLst>
                    <a:ext uri="{9D8B030D-6E8A-4147-A177-3AD203B41FA5}">
                      <a16:colId xmlns:a16="http://schemas.microsoft.com/office/drawing/2014/main" val="1125423506"/>
                    </a:ext>
                  </a:extLst>
                </a:gridCol>
              </a:tblGrid>
              <a:tr h="439968">
                <a:tc>
                  <a:txBody>
                    <a:bodyPr/>
                    <a:lstStyle/>
                    <a:p>
                      <a:r>
                        <a:rPr lang="en-US" sz="1200" dirty="0"/>
                        <a:t>Feature </a:t>
                      </a:r>
                    </a:p>
                    <a:p>
                      <a:r>
                        <a:rPr lang="en-US" sz="1200" dirty="0"/>
                        <a:t>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Heatmap (I)</a:t>
                      </a:r>
                    </a:p>
                    <a:p>
                      <a:r>
                        <a:rPr lang="en-US" sz="1200" dirty="0"/>
                        <a:t> (</a:t>
                      </a:r>
                      <a:r>
                        <a:rPr lang="en-US" sz="1200" dirty="0" err="1"/>
                        <a:t>corr</a:t>
                      </a:r>
                      <a:r>
                        <a:rPr lang="en-US" sz="1200" dirty="0"/>
                        <a:t>&gt;0.59)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Recursive Feature Elimination (RFE) (II)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RF Feature Importance (III)</a:t>
                      </a:r>
                    </a:p>
                    <a:p>
                      <a:r>
                        <a:rPr lang="en-US" sz="1200" dirty="0"/>
                        <a:t>&lt;0.01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Non-categorical features removed </a:t>
                      </a:r>
                    </a:p>
                    <a:p>
                      <a:r>
                        <a:rPr lang="en-US" sz="1200" dirty="0"/>
                        <a:t>(count: I+II+III&gt;1)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75420"/>
                  </a:ext>
                </a:extLst>
              </a:tr>
              <a:tr h="263981">
                <a:tc>
                  <a:txBody>
                    <a:bodyPr/>
                    <a:lstStyle/>
                    <a:p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Regression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52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 (Linear Regression)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7+ all categorial 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93404"/>
                  </a:ext>
                </a:extLst>
              </a:tr>
              <a:tr h="303567">
                <a:tc>
                  <a:txBody>
                    <a:bodyPr/>
                    <a:lstStyle/>
                    <a:p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Classification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57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 (RF)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15 + 12 categorial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3184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38586F3-C5DD-4438-B3F5-D358EE82E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93289"/>
              </p:ext>
            </p:extLst>
          </p:nvPr>
        </p:nvGraphicFramePr>
        <p:xfrm>
          <a:off x="1177658" y="3439304"/>
          <a:ext cx="4864947" cy="26577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8924">
                  <a:extLst>
                    <a:ext uri="{9D8B030D-6E8A-4147-A177-3AD203B41FA5}">
                      <a16:colId xmlns:a16="http://schemas.microsoft.com/office/drawing/2014/main" val="1545317830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959018824"/>
                    </a:ext>
                  </a:extLst>
                </a:gridCol>
                <a:gridCol w="1256146">
                  <a:extLst>
                    <a:ext uri="{9D8B030D-6E8A-4147-A177-3AD203B41FA5}">
                      <a16:colId xmlns:a16="http://schemas.microsoft.com/office/drawing/2014/main" val="3477589248"/>
                    </a:ext>
                  </a:extLst>
                </a:gridCol>
                <a:gridCol w="1729223">
                  <a:extLst>
                    <a:ext uri="{9D8B030D-6E8A-4147-A177-3AD203B41FA5}">
                      <a16:colId xmlns:a16="http://schemas.microsoft.com/office/drawing/2014/main" val="777953666"/>
                    </a:ext>
                  </a:extLst>
                </a:gridCol>
              </a:tblGrid>
              <a:tr h="295602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RF alt.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59483"/>
                  </a:ext>
                </a:extLst>
              </a:tr>
              <a:tr h="3596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SS, only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‘Sales 2018’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PT, 42 features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PT, 6 features (feat. Imp.&gt;0.03), (III)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71458"/>
                  </a:ext>
                </a:extLst>
              </a:tr>
              <a:tr h="3596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LR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Max_depth</a:t>
                      </a:r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=9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Max_depth</a:t>
                      </a:r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=9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368566"/>
                  </a:ext>
                </a:extLst>
              </a:tr>
              <a:tr h="3596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R2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0.33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0.52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0.53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43614"/>
                  </a:ext>
                </a:extLst>
              </a:tr>
              <a:tr h="3596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RMSE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0.66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0.47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0.48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15901"/>
                  </a:ext>
                </a:extLst>
              </a:tr>
              <a:tr h="35964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Avg CV=5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0.36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0.51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0.49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405210"/>
                  </a:ext>
                </a:extLst>
              </a:tr>
              <a:tr h="359649"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Other well performing regressors modeled: AdaBoost, </a:t>
                      </a:r>
                      <a:r>
                        <a:rPr lang="en-US" sz="115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XGBoost</a:t>
                      </a:r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NN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Other effective Data Preparation methods: PCA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200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1FCBB67-F6B3-4CC4-AAB7-D5CA17222E74}"/>
              </a:ext>
            </a:extLst>
          </p:cNvPr>
          <p:cNvSpPr txBox="1"/>
          <p:nvPr/>
        </p:nvSpPr>
        <p:spPr>
          <a:xfrm>
            <a:off x="6116493" y="3106750"/>
            <a:ext cx="333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Selection (Classification)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D06F34-4B9B-428C-B9D1-96DD123B7AEF}"/>
              </a:ext>
            </a:extLst>
          </p:cNvPr>
          <p:cNvSpPr txBox="1"/>
          <p:nvPr/>
        </p:nvSpPr>
        <p:spPr>
          <a:xfrm>
            <a:off x="1097280" y="3106750"/>
            <a:ext cx="333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Selection (Regression)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F1749E-60A1-44D2-9EB7-259DF0108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118109"/>
              </p:ext>
            </p:extLst>
          </p:nvPr>
        </p:nvGraphicFramePr>
        <p:xfrm>
          <a:off x="6208348" y="3441613"/>
          <a:ext cx="4779582" cy="236285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4633">
                  <a:extLst>
                    <a:ext uri="{9D8B030D-6E8A-4147-A177-3AD203B41FA5}">
                      <a16:colId xmlns:a16="http://schemas.microsoft.com/office/drawing/2014/main" val="1545317830"/>
                    </a:ext>
                  </a:extLst>
                </a:gridCol>
                <a:gridCol w="1811285">
                  <a:extLst>
                    <a:ext uri="{9D8B030D-6E8A-4147-A177-3AD203B41FA5}">
                      <a16:colId xmlns:a16="http://schemas.microsoft.com/office/drawing/2014/main" val="3477589248"/>
                    </a:ext>
                  </a:extLst>
                </a:gridCol>
                <a:gridCol w="1693664">
                  <a:extLst>
                    <a:ext uri="{9D8B030D-6E8A-4147-A177-3AD203B41FA5}">
                      <a16:colId xmlns:a16="http://schemas.microsoft.com/office/drawing/2014/main" val="777953666"/>
                    </a:ext>
                  </a:extLst>
                </a:gridCol>
              </a:tblGrid>
              <a:tr h="293255">
                <a:tc>
                  <a:txBody>
                    <a:bodyPr/>
                    <a:lstStyle/>
                    <a:p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RF alt.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159483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SMOTE (ratio=0.35), PT,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 features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SMOTE()PT, 10 features (feat. Imp.&gt;0.03),(III)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571458"/>
                  </a:ext>
                </a:extLst>
              </a:tr>
              <a:tr h="3103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Param.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Max_depth</a:t>
                      </a:r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=13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Max_depth</a:t>
                      </a:r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=13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368566"/>
                  </a:ext>
                </a:extLst>
              </a:tr>
              <a:tr h="4597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Validation Score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(Test Data)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0.76 over 0.66 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(Class 0 ratio)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0.74 over 0.64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(Class 0 ratio)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43614"/>
                  </a:ext>
                </a:extLst>
              </a:tr>
              <a:tr h="3608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Avg CV=5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0.74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0.74</a:t>
                      </a:r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993635"/>
                  </a:ext>
                </a:extLst>
              </a:tr>
              <a:tr h="36087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Other well performing classifiers modeled:  Boosting Classifiers, NN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Other effective Data Preparation methods: </a:t>
                      </a:r>
                      <a:r>
                        <a:rPr lang="en-US" sz="115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RandomOverSampler</a:t>
                      </a:r>
                      <a:r>
                        <a:rPr lang="en-US" sz="115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sz="11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25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13329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F92D2B9-EB49-4C29-A3BF-E47D5EC721BF}"/>
              </a:ext>
            </a:extLst>
          </p:cNvPr>
          <p:cNvSpPr txBox="1"/>
          <p:nvPr/>
        </p:nvSpPr>
        <p:spPr>
          <a:xfrm>
            <a:off x="6171402" y="5844459"/>
            <a:ext cx="4039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Random Forest RF, Linear Regression LR, </a:t>
            </a:r>
            <a:r>
              <a:rPr lang="en-US" sz="900" dirty="0" err="1"/>
              <a:t>StandardScaler</a:t>
            </a:r>
            <a:r>
              <a:rPr lang="en-US" sz="900" dirty="0"/>
              <a:t> SS, </a:t>
            </a:r>
            <a:r>
              <a:rPr lang="en-US" sz="900" dirty="0" err="1"/>
              <a:t>PowerTransformer</a:t>
            </a:r>
            <a:r>
              <a:rPr lang="en-US" sz="900" dirty="0"/>
              <a:t> PT NN </a:t>
            </a:r>
            <a:r>
              <a:rPr lang="en-US" sz="900"/>
              <a:t>Neural Network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41591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1D7F-3842-4F96-B3E9-F519F0B4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Appendix - Actual vs predicted sales show some values are underpredicted but most values lie in prediction interval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CCF0D-BDA5-4205-8D76-62978A14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202-BAF5-499B-8CB3-5DF47B280D51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D82C9-1250-4CB7-8DF6-4592C3A9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AFF6-F8C3-4AB2-A1FF-530FF45D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25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5A9C50-F4DB-42AF-A182-ECC0E6DC9647}"/>
              </a:ext>
            </a:extLst>
          </p:cNvPr>
          <p:cNvSpPr txBox="1"/>
          <p:nvPr/>
        </p:nvSpPr>
        <p:spPr>
          <a:xfrm>
            <a:off x="7364153" y="2273776"/>
            <a:ext cx="4181302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Graph shows actual vs predicted values for sales 2019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Black line shows ideal trend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Orchard line shows predicted trend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Shaded area shows predicted interval</a:t>
            </a:r>
          </a:p>
          <a:p>
            <a:pPr marL="742950" lvl="1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single new advisor predicted is expected to lie in this interval 95 out of 100 times</a:t>
            </a:r>
          </a:p>
          <a:p>
            <a:pPr marL="742950" lvl="1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data given, this means that overpredicted values are scarce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points are underpredicted, these are often advisors with zero 2018 sales </a:t>
            </a:r>
          </a:p>
          <a:p>
            <a:pPr>
              <a:spcAft>
                <a:spcPts val="600"/>
              </a:spcAft>
              <a:buClr>
                <a:schemeClr val="accent1"/>
              </a:buClr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      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B51F9-020C-4899-B333-774B4CB8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7701"/>
            <a:ext cx="6050955" cy="39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99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1D7F-3842-4F96-B3E9-F519F0B4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Appendix – Examining the removal of regression leverage points to improve model metrics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CCF0D-BDA5-4205-8D76-62978A14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202-BAF5-499B-8CB3-5DF47B280D51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D82C9-1250-4CB7-8DF6-4592C3A9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5AFF6-F8C3-4AB2-A1FF-530FF45D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D597C0BB-283D-43EE-9FBD-A9E725860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97722"/>
              </p:ext>
            </p:extLst>
          </p:nvPr>
        </p:nvGraphicFramePr>
        <p:xfrm>
          <a:off x="6320624" y="4775503"/>
          <a:ext cx="1742722" cy="12310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21678">
                  <a:extLst>
                    <a:ext uri="{9D8B030D-6E8A-4147-A177-3AD203B41FA5}">
                      <a16:colId xmlns:a16="http://schemas.microsoft.com/office/drawing/2014/main" val="4142439746"/>
                    </a:ext>
                  </a:extLst>
                </a:gridCol>
                <a:gridCol w="1021044">
                  <a:extLst>
                    <a:ext uri="{9D8B030D-6E8A-4147-A177-3AD203B41FA5}">
                      <a16:colId xmlns:a16="http://schemas.microsoft.com/office/drawing/2014/main" val="3511448365"/>
                    </a:ext>
                  </a:extLst>
                </a:gridCol>
              </a:tblGrid>
              <a:tr h="278270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RF w/o </a:t>
                      </a:r>
                    </a:p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leverage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31650"/>
                  </a:ext>
                </a:extLst>
              </a:tr>
              <a:tr h="27827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1762"/>
                  </a:ext>
                </a:extLst>
              </a:tr>
              <a:tr h="27827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481824"/>
                  </a:ext>
                </a:extLst>
              </a:tr>
              <a:tr h="27827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Avg CV=5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28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3A4148-9A4A-490C-BA8C-8B53A82C29B0}"/>
              </a:ext>
            </a:extLst>
          </p:cNvPr>
          <p:cNvSpPr txBox="1"/>
          <p:nvPr/>
        </p:nvSpPr>
        <p:spPr>
          <a:xfrm>
            <a:off x="1171014" y="5258714"/>
            <a:ext cx="4902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Leverage points take extreme values in the independent variables / distort regression parameters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 iterations of removing leverage points don’t improve the metrics, therefore these data points were kept.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71F96-A6AA-4CC8-B48C-57E412116173}"/>
              </a:ext>
            </a:extLst>
          </p:cNvPr>
          <p:cNvSpPr txBox="1"/>
          <p:nvPr/>
        </p:nvSpPr>
        <p:spPr>
          <a:xfrm>
            <a:off x="8537014" y="4676945"/>
            <a:ext cx="2483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Unlike outliers, leverage points may follow the regression trend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85D7CE-E697-4134-9341-62A3C8F61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87" y="2338625"/>
            <a:ext cx="4265722" cy="22049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11AE76-7D1D-4E0C-AFC5-C0E1CDE7D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019" y="1919883"/>
            <a:ext cx="4662892" cy="3203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00D7A1-5BEE-4015-8815-E6DF158BB13D}"/>
              </a:ext>
            </a:extLst>
          </p:cNvPr>
          <p:cNvSpPr txBox="1"/>
          <p:nvPr/>
        </p:nvSpPr>
        <p:spPr>
          <a:xfrm>
            <a:off x="6363855" y="1928183"/>
            <a:ext cx="49414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Scatter plot (Actual-Predicted sales) snippet: Tracking Leverage points</a:t>
            </a:r>
          </a:p>
        </p:txBody>
      </p:sp>
    </p:spTree>
    <p:extLst>
      <p:ext uri="{BB962C8B-B14F-4D97-AF65-F5344CB8AC3E}">
        <p14:creationId xmlns:p14="http://schemas.microsoft.com/office/powerpoint/2010/main" val="136081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>
            <a:extLst>
              <a:ext uri="{FF2B5EF4-FFF2-40B4-BE49-F238E27FC236}">
                <a16:creationId xmlns:a16="http://schemas.microsoft.com/office/drawing/2014/main" id="{3C15CC95-D15C-492D-B567-D0F8578E9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2">
            <a:extLst>
              <a:ext uri="{FF2B5EF4-FFF2-40B4-BE49-F238E27FC236}">
                <a16:creationId xmlns:a16="http://schemas.microsoft.com/office/drawing/2014/main" id="{3B7C7D1C-EDCD-42CA-9A7D-BDAF0CE3A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4">
            <a:extLst>
              <a:ext uri="{FF2B5EF4-FFF2-40B4-BE49-F238E27FC236}">
                <a16:creationId xmlns:a16="http://schemas.microsoft.com/office/drawing/2014/main" id="{7835CEEA-4A27-4008-A0D3-23EBA1C4E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6">
            <a:extLst>
              <a:ext uri="{FF2B5EF4-FFF2-40B4-BE49-F238E27FC236}">
                <a16:creationId xmlns:a16="http://schemas.microsoft.com/office/drawing/2014/main" id="{1356A2EC-03A6-4D34-98C0-E07DE1859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D9E71-235F-4C95-8E71-BB6F4049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Appendix - Regression Residuals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BCF484-D1C6-41AF-AB54-176D76E9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73" y="581098"/>
            <a:ext cx="3524748" cy="2476136"/>
          </a:xfrm>
          <a:prstGeom prst="rect">
            <a:avLst/>
          </a:prstGeom>
        </p:spPr>
      </p:pic>
      <p:cxnSp>
        <p:nvCxnSpPr>
          <p:cNvPr id="38" name="Straight Connector 38">
            <a:extLst>
              <a:ext uri="{FF2B5EF4-FFF2-40B4-BE49-F238E27FC236}">
                <a16:creationId xmlns:a16="http://schemas.microsoft.com/office/drawing/2014/main" id="{4CEBF212-BEAC-42E5-B3B1-9403F6E9B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8269717-3EA6-4922-AF26-3C0FCB71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63" y="3218101"/>
            <a:ext cx="3391967" cy="2476136"/>
          </a:xfrm>
          <a:prstGeom prst="rect">
            <a:avLst/>
          </a:prstGeom>
        </p:spPr>
      </p:pic>
      <p:sp>
        <p:nvSpPr>
          <p:cNvPr id="40" name="TextBox 5">
            <a:extLst>
              <a:ext uri="{FF2B5EF4-FFF2-40B4-BE49-F238E27FC236}">
                <a16:creationId xmlns:a16="http://schemas.microsoft.com/office/drawing/2014/main" id="{D5901DFB-CED2-4B01-850A-0760A1713F81}"/>
              </a:ext>
            </a:extLst>
          </p:cNvPr>
          <p:cNvSpPr txBox="1"/>
          <p:nvPr/>
        </p:nvSpPr>
        <p:spPr>
          <a:xfrm>
            <a:off x="5144679" y="2198914"/>
            <a:ext cx="640506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Residuals are overwhelmingly normal by visual inspection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adds to the validity of the model</a:t>
            </a: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F13075F7-E0DE-4464-8452-04644BDC4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753F806E-C6E5-4496-86DF-BF50F97A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A481D-3732-435E-856F-A94259B5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B7A6CB-153A-42EA-AE62-B577729CF8E4}" type="datetime1">
              <a:rPr lang="en-US" smtClean="0"/>
              <a:pPr>
                <a:spcAft>
                  <a:spcPts val="600"/>
                </a:spcAft>
              </a:pPr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81385-5FDA-436D-AE49-740B4CAD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PGDMLAI CAPSTONE Julian Renz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490C3-CB4A-4F13-A6C1-8249FC94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E487BF-E741-443D-AA34-5B3BED350A18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F1D84BA-B8DC-4A52-A3A1-689E1E877BD6}"/>
              </a:ext>
            </a:extLst>
          </p:cNvPr>
          <p:cNvGrpSpPr/>
          <p:nvPr/>
        </p:nvGrpSpPr>
        <p:grpSpPr>
          <a:xfrm>
            <a:off x="4858329" y="3188602"/>
            <a:ext cx="3504706" cy="2522305"/>
            <a:chOff x="8091075" y="1968703"/>
            <a:chExt cx="3392914" cy="2566207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2207A07-3A3B-405E-8642-D080D854C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1075" y="2077461"/>
              <a:ext cx="3392914" cy="245744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CFFDE3D-E93A-498E-B343-7CF3B7965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29725" y="1968703"/>
              <a:ext cx="1279120" cy="202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0296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C77B-B803-4F08-963B-09CC15A8C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1185"/>
            <a:ext cx="10058400" cy="1450757"/>
          </a:xfrm>
        </p:spPr>
        <p:txBody>
          <a:bodyPr/>
          <a:lstStyle/>
          <a:p>
            <a:r>
              <a:rPr lang="en-US" dirty="0"/>
              <a:t>Appendix - Confusion Matrices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26DD-0CE7-4949-A462-8410140D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9202-BAF5-499B-8CB3-5DF47B280D51}" type="datetime1">
              <a:rPr lang="en-US" smtClean="0"/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C6847-23AD-49B1-863F-C615EC67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E7985-9704-45D4-A73D-63ED3ABC5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28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740A5D-6218-479F-9CD1-1F6A5B110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342" y="1935541"/>
            <a:ext cx="3343109" cy="2398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3CE851-66E7-4425-AD17-D4CA7DCC3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250" y="1942016"/>
            <a:ext cx="4378283" cy="2156556"/>
          </a:xfrm>
          <a:prstGeom prst="rect">
            <a:avLst/>
          </a:prstGeom>
        </p:spPr>
      </p:pic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E6407DBD-3585-4D50-9DD8-B83979CF4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90278"/>
              </p:ext>
            </p:extLst>
          </p:nvPr>
        </p:nvGraphicFramePr>
        <p:xfrm>
          <a:off x="4637379" y="4536680"/>
          <a:ext cx="2095930" cy="9183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3424">
                  <a:extLst>
                    <a:ext uri="{9D8B030D-6E8A-4147-A177-3AD203B41FA5}">
                      <a16:colId xmlns:a16="http://schemas.microsoft.com/office/drawing/2014/main" val="4142439746"/>
                    </a:ext>
                  </a:extLst>
                </a:gridCol>
                <a:gridCol w="772506">
                  <a:extLst>
                    <a:ext uri="{9D8B030D-6E8A-4147-A177-3AD203B41FA5}">
                      <a16:colId xmlns:a16="http://schemas.microsoft.com/office/drawing/2014/main" val="3511448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Updated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RF opt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31650"/>
                  </a:ext>
                </a:extLst>
              </a:tr>
              <a:tr h="278270">
                <a:tc>
                  <a:txBody>
                    <a:bodyPr/>
                    <a:lstStyle/>
                    <a:p>
                      <a:r>
                        <a:rPr lang="en-US" sz="1000" dirty="0"/>
                        <a:t>Validation Score </a:t>
                      </a:r>
                    </a:p>
                    <a:p>
                      <a:r>
                        <a:rPr lang="en-US" sz="1000" dirty="0"/>
                        <a:t>(Test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0.69 over 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1762"/>
                  </a:ext>
                </a:extLst>
              </a:tr>
              <a:tr h="278270">
                <a:tc>
                  <a:txBody>
                    <a:bodyPr/>
                    <a:lstStyle/>
                    <a:p>
                      <a:r>
                        <a:rPr lang="en-US" sz="1000" dirty="0"/>
                        <a:t>Avg CV=5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2848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462FA4AE-F482-4CE8-BBB5-9E1F3D6A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947" y="1926305"/>
            <a:ext cx="2808693" cy="2477783"/>
          </a:xfrm>
          <a:prstGeom prst="rect">
            <a:avLst/>
          </a:prstGeom>
        </p:spPr>
      </p:pic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AA765091-519C-4CCB-8327-99AB8F8B3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05731"/>
              </p:ext>
            </p:extLst>
          </p:nvPr>
        </p:nvGraphicFramePr>
        <p:xfrm>
          <a:off x="1477773" y="4527444"/>
          <a:ext cx="2017890" cy="9183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74148">
                  <a:extLst>
                    <a:ext uri="{9D8B030D-6E8A-4147-A177-3AD203B41FA5}">
                      <a16:colId xmlns:a16="http://schemas.microsoft.com/office/drawing/2014/main" val="4142439746"/>
                    </a:ext>
                  </a:extLst>
                </a:gridCol>
                <a:gridCol w="743742">
                  <a:extLst>
                    <a:ext uri="{9D8B030D-6E8A-4147-A177-3AD203B41FA5}">
                      <a16:colId xmlns:a16="http://schemas.microsoft.com/office/drawing/2014/main" val="35114483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RF 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31650"/>
                  </a:ext>
                </a:extLst>
              </a:tr>
              <a:tr h="278270">
                <a:tc>
                  <a:txBody>
                    <a:bodyPr/>
                    <a:lstStyle/>
                    <a:p>
                      <a:r>
                        <a:rPr lang="en-US" sz="1000" dirty="0"/>
                        <a:t>Validation Score </a:t>
                      </a:r>
                    </a:p>
                    <a:p>
                      <a:r>
                        <a:rPr lang="en-US" sz="1000" dirty="0"/>
                        <a:t>(Test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0.76 over 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41762"/>
                  </a:ext>
                </a:extLst>
              </a:tr>
              <a:tr h="278270">
                <a:tc>
                  <a:txBody>
                    <a:bodyPr/>
                    <a:lstStyle/>
                    <a:p>
                      <a:r>
                        <a:rPr lang="en-US" sz="1000" dirty="0"/>
                        <a:t>Avg CV=5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628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1904AF-B065-4A1A-B0FA-9EE2FB9E6039}"/>
              </a:ext>
            </a:extLst>
          </p:cNvPr>
          <p:cNvSpPr txBox="1"/>
          <p:nvPr/>
        </p:nvSpPr>
        <p:spPr>
          <a:xfrm>
            <a:off x="7561250" y="4626523"/>
            <a:ext cx="29174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optimized model was used for results because of the better ability to predict 1s correctly</a:t>
            </a:r>
          </a:p>
        </p:txBody>
      </p:sp>
    </p:spTree>
    <p:extLst>
      <p:ext uri="{BB962C8B-B14F-4D97-AF65-F5344CB8AC3E}">
        <p14:creationId xmlns:p14="http://schemas.microsoft.com/office/powerpoint/2010/main" val="86159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9DFE-FAFE-4BC7-8050-C76B19F2B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9218295" cy="14507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1. Background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8D807888-FCB0-46BF-BD57-45D5C722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1939BA6-EFB4-4EAC-84F3-7B828D4A1E33}" type="datetime1">
              <a:rPr lang="en-US" smtClean="0"/>
              <a:pPr>
                <a:spcAft>
                  <a:spcPts val="600"/>
                </a:spcAft>
              </a:pPr>
              <a:t>12/14/2020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6DD4C7C-EB37-4703-8384-F601AE0F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PGDMLAI CAPSTONE Julian Renz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3459AEA-51C2-47F3-A88F-3793A96A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E487BF-E741-443D-AA34-5B3BED350A1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DD07E9-1768-4B5A-AA0B-7811CF4E0766}"/>
              </a:ext>
            </a:extLst>
          </p:cNvPr>
          <p:cNvSpPr txBox="1"/>
          <p:nvPr/>
        </p:nvSpPr>
        <p:spPr>
          <a:xfrm>
            <a:off x="4924426" y="1915198"/>
            <a:ext cx="651942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Management, sales and redemption fees increase with more asset amounts, more funds added and longer investment duration</a:t>
            </a:r>
          </a:p>
        </p:txBody>
      </p:sp>
      <p:graphicFrame>
        <p:nvGraphicFramePr>
          <p:cNvPr id="40" name="TextBox 18">
            <a:extLst>
              <a:ext uri="{FF2B5EF4-FFF2-40B4-BE49-F238E27FC236}">
                <a16:creationId xmlns:a16="http://schemas.microsoft.com/office/drawing/2014/main" id="{BC8AB810-D3A9-4E9D-A298-29CD77652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7790840"/>
              </p:ext>
            </p:extLst>
          </p:nvPr>
        </p:nvGraphicFramePr>
        <p:xfrm>
          <a:off x="-361950" y="1905457"/>
          <a:ext cx="7620000" cy="4154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FABA8B0-6950-487A-B74B-73A73425B60D}"/>
              </a:ext>
            </a:extLst>
          </p:cNvPr>
          <p:cNvGrpSpPr/>
          <p:nvPr/>
        </p:nvGrpSpPr>
        <p:grpSpPr>
          <a:xfrm>
            <a:off x="6306699" y="2923676"/>
            <a:ext cx="5089789" cy="1846659"/>
            <a:chOff x="6306699" y="2775900"/>
            <a:chExt cx="5089789" cy="184665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31DBB7-820B-470D-B17B-133C816A24A4}"/>
                </a:ext>
              </a:extLst>
            </p:cNvPr>
            <p:cNvSpPr txBox="1"/>
            <p:nvPr/>
          </p:nvSpPr>
          <p:spPr>
            <a:xfrm>
              <a:off x="6724429" y="2775900"/>
              <a:ext cx="4672059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         Sales channels:</a:t>
              </a:r>
            </a:p>
            <a:p>
              <a:pPr lvl="1"/>
              <a:r>
                <a:rPr lang="en-US" sz="1600" dirty="0"/>
                <a:t>In-person </a:t>
              </a: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salesforce</a:t>
              </a:r>
              <a:r>
                <a:rPr lang="en-US" sz="1600" dirty="0"/>
                <a:t> (wholesalers) </a:t>
              </a:r>
            </a:p>
            <a:p>
              <a:pPr lvl="1"/>
              <a:r>
                <a:rPr lang="en-US" sz="1600" dirty="0"/>
                <a:t>Meetings and events </a:t>
              </a:r>
            </a:p>
            <a:p>
              <a:pPr lvl="1"/>
              <a:r>
                <a:rPr lang="en-US" sz="1600" dirty="0"/>
                <a:t>Telephone salesforce (internal wholesalers)</a:t>
              </a:r>
            </a:p>
            <a:p>
              <a:pPr lvl="1"/>
              <a:r>
                <a:rPr lang="en-US" sz="1600" dirty="0"/>
                <a:t>Email and direct mail marketing </a:t>
              </a:r>
            </a:p>
            <a:p>
              <a:pPr lvl="1"/>
              <a:r>
                <a:rPr lang="en-US" sz="1600" dirty="0"/>
                <a:t>Social media</a:t>
              </a:r>
            </a:p>
            <a:p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58CB069-C754-4502-8EFB-5BCF0FBAA6B7}"/>
                </a:ext>
              </a:extLst>
            </p:cNvPr>
            <p:cNvGrpSpPr/>
            <p:nvPr/>
          </p:nvGrpSpPr>
          <p:grpSpPr>
            <a:xfrm>
              <a:off x="6306699" y="3033200"/>
              <a:ext cx="675126" cy="1541737"/>
              <a:chOff x="1198073" y="3865782"/>
              <a:chExt cx="600938" cy="2126888"/>
            </a:xfrm>
          </p:grpSpPr>
          <p:sp>
            <p:nvSpPr>
              <p:cNvPr id="41" name="Right Triangle 40">
                <a:extLst>
                  <a:ext uri="{FF2B5EF4-FFF2-40B4-BE49-F238E27FC236}">
                    <a16:creationId xmlns:a16="http://schemas.microsoft.com/office/drawing/2014/main" id="{AFF0B703-D966-4FE9-984D-5C6849AD8D9D}"/>
                  </a:ext>
                </a:extLst>
              </p:cNvPr>
              <p:cNvSpPr/>
              <p:nvPr/>
            </p:nvSpPr>
            <p:spPr>
              <a:xfrm rot="10800000" flipH="1">
                <a:off x="1517298" y="3932369"/>
                <a:ext cx="281713" cy="1721709"/>
              </a:xfrm>
              <a:prstGeom prst="rtTriangle">
                <a:avLst/>
              </a:prstGeom>
              <a:gradFill flip="none" rotWithShape="1">
                <a:gsLst>
                  <a:gs pos="0">
                    <a:schemeClr val="accent4">
                      <a:lumMod val="0"/>
                      <a:lumOff val="10000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65FBC1-F45F-4AFC-8EB0-2EA87206472E}"/>
                  </a:ext>
                </a:extLst>
              </p:cNvPr>
              <p:cNvSpPr txBox="1"/>
              <p:nvPr/>
            </p:nvSpPr>
            <p:spPr>
              <a:xfrm rot="5400000">
                <a:off x="265434" y="4798421"/>
                <a:ext cx="21268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Decreasing Cost of Acquisition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6B70381-E9F2-4CAF-BAC6-959843154F04}"/>
              </a:ext>
            </a:extLst>
          </p:cNvPr>
          <p:cNvSpPr txBox="1"/>
          <p:nvPr/>
        </p:nvSpPr>
        <p:spPr>
          <a:xfrm>
            <a:off x="6849206" y="4759172"/>
            <a:ext cx="32234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of acquisition vs fees earned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E923F6-58EE-445F-9164-6666E9EBA9BD}"/>
              </a:ext>
            </a:extLst>
          </p:cNvPr>
          <p:cNvSpPr txBox="1"/>
          <p:nvPr/>
        </p:nvSpPr>
        <p:spPr>
          <a:xfrm>
            <a:off x="6945281" y="5695308"/>
            <a:ext cx="322349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 Allocation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049D58C-A446-490C-903A-C10B24E63458}"/>
              </a:ext>
            </a:extLst>
          </p:cNvPr>
          <p:cNvSpPr/>
          <p:nvPr/>
        </p:nvSpPr>
        <p:spPr>
          <a:xfrm rot="5400000">
            <a:off x="8254779" y="5238057"/>
            <a:ext cx="387900" cy="345899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 descr="Coins">
            <a:extLst>
              <a:ext uri="{FF2B5EF4-FFF2-40B4-BE49-F238E27FC236}">
                <a16:creationId xmlns:a16="http://schemas.microsoft.com/office/drawing/2014/main" id="{7F6A6982-42D7-46DC-BCD5-C5D702784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68234" y="2211402"/>
            <a:ext cx="855954" cy="8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1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BE3F-AD47-41FE-A2D1-8B880AC9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2. Objectives – Predict  &amp; Recommend on ADR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6D3533-5DCC-46E9-9E59-B3441269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D3E4-E797-4999-AA5E-F002D9970A3C}" type="datetime1">
              <a:rPr lang="en-US" smtClean="0"/>
              <a:t>12/14/2020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57354-EE44-49AA-ACF4-A183834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PGDMLAI CAPSTONE Julian Renz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BD3FD-18AA-4247-92C1-FB4B3DB1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67A8B5C-71C6-4C5F-97A1-69DB52117E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466172"/>
              </p:ext>
            </p:extLst>
          </p:nvPr>
        </p:nvGraphicFramePr>
        <p:xfrm>
          <a:off x="1188719" y="1505281"/>
          <a:ext cx="10119362" cy="3304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BBE62E5-0691-4707-96C2-9A9FF29519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7406" y="4593494"/>
            <a:ext cx="1312025" cy="107073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5A6B6FFE-12CF-491E-9A3D-0049075E64F8}"/>
              </a:ext>
            </a:extLst>
          </p:cNvPr>
          <p:cNvSpPr/>
          <p:nvPr/>
        </p:nvSpPr>
        <p:spPr>
          <a:xfrm>
            <a:off x="2595419" y="5128860"/>
            <a:ext cx="766618" cy="447717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89F3F-C6EC-4C8C-A3E9-241369A20FF4}"/>
              </a:ext>
            </a:extLst>
          </p:cNvPr>
          <p:cNvSpPr txBox="1"/>
          <p:nvPr/>
        </p:nvSpPr>
        <p:spPr>
          <a:xfrm>
            <a:off x="3546763" y="4902152"/>
            <a:ext cx="4581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good model will point out key advisor groups and channels to focus sales efforts on, and thus help saving costs</a:t>
            </a:r>
          </a:p>
        </p:txBody>
      </p:sp>
      <p:pic>
        <p:nvPicPr>
          <p:cNvPr id="16" name="Graphic 15" descr="Money">
            <a:extLst>
              <a:ext uri="{FF2B5EF4-FFF2-40B4-BE49-F238E27FC236}">
                <a16:creationId xmlns:a16="http://schemas.microsoft.com/office/drawing/2014/main" id="{26D4E479-C0D7-4846-B4C8-097793EEC3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86850" y="5363817"/>
            <a:ext cx="851750" cy="7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4">
            <a:extLst>
              <a:ext uri="{FF2B5EF4-FFF2-40B4-BE49-F238E27FC236}">
                <a16:creationId xmlns:a16="http://schemas.microsoft.com/office/drawing/2014/main" id="{4570E7A7-3F40-4578-B870-817721CC5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F343BD-8796-4C0F-A2BB-06B85764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FEDDDD-5ADF-4B6E-924E-173C4705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AF26BA-757B-4B7F-99D3-F7B0D39F2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765547-DDFF-4F77-87AF-6677A8576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ACF53-EEF0-4ABE-BBC9-DF53A104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18893"/>
            <a:ext cx="10058400" cy="16114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3600" dirty="0">
                <a:solidFill>
                  <a:srgbClr val="FFFFFF"/>
                </a:solidFill>
              </a:rPr>
            </a:br>
            <a:r>
              <a:rPr lang="en-US" sz="3600" dirty="0">
                <a:solidFill>
                  <a:srgbClr val="FFFFFF"/>
                </a:solidFill>
              </a:rPr>
              <a:t>3. Many zero values &amp; outliers may present challenges for predictions (outliers may contain valuable insights)</a:t>
            </a:r>
            <a:br>
              <a:rPr lang="en-US" sz="1200" dirty="0"/>
            </a:b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613C3E-5DE5-43AF-9F62-6342B5336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CF18A6-3049-4910-A07B-573A07A13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EFCD84-93C2-4853-84E6-AB8F9935D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29DA-507C-499C-BC4B-90E1B13B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BF9469-83F1-480A-8A0A-3980B346D309}" type="datetime1">
              <a:rPr lang="en-US" smtClean="0"/>
              <a:pPr>
                <a:spcAft>
                  <a:spcPts val="600"/>
                </a:spcAft>
              </a:pPr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00EA-0939-432D-A4FB-F90C7111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PGDMLAI CAPSTONE Julian Renz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5F9D-FE9D-4CF4-9D3D-D9D15C41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E487BF-E741-443D-AA34-5B3BED350A1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39F0C1-B494-4BD0-9986-9F13E7393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70" y="562909"/>
            <a:ext cx="3312078" cy="38445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557809-531B-41D8-B53D-17EDF5F6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22" y="573009"/>
            <a:ext cx="3464607" cy="38445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F7165E-EFC6-44DD-BEF2-88B193DDA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086" y="554182"/>
            <a:ext cx="3558596" cy="38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1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2BD07E0-9AA5-4ABF-B05B-EFBD8390F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AD5804-3B55-4243-ACAA-BB04699FB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400CC8-0802-4562-A570-55AC6B933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C92ADC-40B6-4FA7-A475-5BF26C70B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ACF53-EEF0-4ABE-BBC9-DF53A104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54" y="492141"/>
            <a:ext cx="537682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Massively segmented data set - Expectation to gain valuable insights by dividing data into Sub channels and largest advisor firms </a:t>
            </a:r>
            <a:br>
              <a:rPr lang="en-US" sz="3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3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25B31EA-58CC-445B-898F-9C8E39686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73674" y="4343400"/>
            <a:ext cx="50292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49B5A-210F-4126-B94A-F83B8A6E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40D5CF-205D-4D42-BDB0-84F517872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029DA-507C-499C-BC4B-90E1B13B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BF9469-83F1-480A-8A0A-3980B346D309}" type="datetime1">
              <a:rPr lang="en-US" smtClean="0"/>
              <a:pPr>
                <a:spcAft>
                  <a:spcPts val="600"/>
                </a:spcAft>
              </a:pPr>
              <a:t>12/14/2020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E00EA-0939-432D-A4FB-F90C7111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PGDMLAI CAPSTONE Julian Renz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5F9D-FE9D-4CF4-9D3D-D9D15C41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E487BF-E741-443D-AA34-5B3BED350A1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0FC73-0BB3-4FF1-B543-95EB39E2A3FE}"/>
              </a:ext>
            </a:extLst>
          </p:cNvPr>
          <p:cNvSpPr txBox="1"/>
          <p:nvPr/>
        </p:nvSpPr>
        <p:spPr>
          <a:xfrm>
            <a:off x="5555555" y="3556940"/>
            <a:ext cx="5372100" cy="2105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6E570A-5C08-48B6-90DA-D980395B17E9}"/>
              </a:ext>
            </a:extLst>
          </p:cNvPr>
          <p:cNvGrpSpPr/>
          <p:nvPr/>
        </p:nvGrpSpPr>
        <p:grpSpPr>
          <a:xfrm>
            <a:off x="6145418" y="1234439"/>
            <a:ext cx="5556280" cy="4389121"/>
            <a:chOff x="4742099" y="1837856"/>
            <a:chExt cx="5556280" cy="438912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0790717-CA46-4753-B96C-1B031FD35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8321841" y="4250439"/>
              <a:ext cx="1537371" cy="2415705"/>
            </a:xfrm>
            <a:prstGeom prst="snipRoundRect">
              <a:avLst>
                <a:gd name="adj1" fmla="val 0"/>
                <a:gd name="adj2" fmla="val 4643"/>
              </a:avLst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D773547-1444-4657-AF53-F8668A839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2099" y="1837856"/>
              <a:ext cx="3953721" cy="24426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AD4B696-9106-4DAB-AA8C-9699CCE62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237976" y="1860891"/>
              <a:ext cx="3882944" cy="4325401"/>
            </a:xfrm>
            <a:prstGeom prst="snipRoundRect">
              <a:avLst>
                <a:gd name="adj1" fmla="val 16667"/>
                <a:gd name="adj2" fmla="val 50000"/>
              </a:avLst>
            </a:prstGeom>
          </p:spPr>
        </p:pic>
      </p:grp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B1246B4-2FBB-4D00-B10C-8D941CC5BD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277" y="196084"/>
            <a:ext cx="1614037" cy="401716"/>
          </a:xfrm>
          <a:prstGeom prst="rect">
            <a:avLst/>
          </a:prstGeom>
        </p:spPr>
      </p:pic>
      <p:pic>
        <p:nvPicPr>
          <p:cNvPr id="3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DF5B8DB5-B704-4660-98D5-46007FE4D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72" y="5728448"/>
            <a:ext cx="1521843" cy="591828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FE8B9DCF-27AB-4857-B84A-114146FACF9A}"/>
              </a:ext>
            </a:extLst>
          </p:cNvPr>
          <p:cNvSpPr/>
          <p:nvPr/>
        </p:nvSpPr>
        <p:spPr>
          <a:xfrm rot="9123075">
            <a:off x="5851813" y="4899852"/>
            <a:ext cx="586711" cy="447717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DF5F6-7D72-4AE9-A9F9-E14B4DF02F7A}"/>
              </a:ext>
            </a:extLst>
          </p:cNvPr>
          <p:cNvSpPr txBox="1"/>
          <p:nvPr/>
        </p:nvSpPr>
        <p:spPr>
          <a:xfrm>
            <a:off x="2207491" y="5259043"/>
            <a:ext cx="36962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e.g. Morgan Stanley and Merrill Lynch make up the greatest part of AUM/Sales within NACS</a:t>
            </a:r>
          </a:p>
        </p:txBody>
      </p:sp>
    </p:spTree>
    <p:extLst>
      <p:ext uri="{BB962C8B-B14F-4D97-AF65-F5344CB8AC3E}">
        <p14:creationId xmlns:p14="http://schemas.microsoft.com/office/powerpoint/2010/main" val="296941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6B0556C-EDDA-4AD7-A9F0-EC585BB12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FBEA1B-AE36-47D5-9EA3-95281C4BF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4B31EB-2D22-4179-9EA2-70222E519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3D6AC-82CF-41A6-B1DE-BD3BF9AA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4. Regression Results - Most Important Variables condense into Sales, AUM-related and Redemption “amount-features”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30E5A-37D5-4040-BB09-A3B61743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DB7A6CB-153A-42EA-AE62-B577729CF8E4}" type="datetime1">
              <a:rPr lang="en-US"/>
              <a:pPr>
                <a:spcAft>
                  <a:spcPts val="600"/>
                </a:spcAft>
              </a:pPr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0AC21-9B15-4C45-99D8-F2E534F6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PGDMLAI CAPSTONE Julian Renz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D9F51-FEE4-4074-902B-E049BFB3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E487BF-E741-443D-AA34-5B3BED350A18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F59B974-73D5-4CE7-84A6-0B326883B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277" y="196084"/>
            <a:ext cx="1614037" cy="401716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B914EFE7-180D-4E3F-BD8A-F9A9FA1AB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72" y="5728448"/>
            <a:ext cx="1521843" cy="591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9B10B8-93FD-4067-9BB1-42033A9DA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551" y="1803920"/>
            <a:ext cx="7949520" cy="35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7CA4-580D-4E38-B73E-9ED96F4F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4. High-sales-deciles predicted well despite total differences in model</a:t>
            </a:r>
            <a:endParaRPr lang="en-US" sz="3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34772-055B-4B7C-A3EB-D3528C2C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7A6CB-153A-42EA-AE62-B577729CF8E4}" type="datetime1">
              <a:rPr lang="en-US" smtClean="0">
                <a:solidFill>
                  <a:schemeClr val="bg1"/>
                </a:solidFill>
              </a:rPr>
              <a:t>12/14/2020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65464-962D-4F52-BCA2-23C32BB7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PGDMLAI CAPSTONE Julian Renz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E7C1-209F-4AAB-8BBD-156BBB0E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87BF-E741-443D-AA34-5B3BED350A18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174A20D-6FF8-437E-91BB-50A60B2EB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756" y="1872871"/>
            <a:ext cx="2936132" cy="2706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6E47B2-0A77-4B47-9DCE-F0322B31833A}"/>
              </a:ext>
            </a:extLst>
          </p:cNvPr>
          <p:cNvSpPr txBox="1"/>
          <p:nvPr/>
        </p:nvSpPr>
        <p:spPr>
          <a:xfrm>
            <a:off x="7446852" y="4781213"/>
            <a:ext cx="4583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total difference actually provides valuable insights laid out in the following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1E31F-7FB6-47E1-8648-C36732CEF35E}"/>
              </a:ext>
            </a:extLst>
          </p:cNvPr>
          <p:cNvSpPr txBox="1"/>
          <p:nvPr/>
        </p:nvSpPr>
        <p:spPr>
          <a:xfrm>
            <a:off x="1283596" y="5151816"/>
            <a:ext cx="70568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model does better in predicting the higher sales advisors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evident in EDA, the many zero values present a challenge for prediction (underprediction)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Actual sales 2018 &amp; 2019 have much higher counts in the lowest deciles (many zero values)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4499A1-8B68-4F7A-AB29-77B600055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72871"/>
            <a:ext cx="59150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1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8779204-E5D2-4657-B0D3-E77364C3A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599F1-A442-4AEE-BCB7-1C5C6A785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43A5ED-3136-4223-BF40-988E9F56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B97BA4-01AC-44DE-B8B8-0727D66FA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77CA4-580D-4E38-B73E-9ED96F4F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4. More active advisors also generate higher sales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CA173B-611C-49B6-8604-5AD22FE3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ACCCE4-A1C6-4B47-913F-DA542B8D3C97}"/>
              </a:ext>
            </a:extLst>
          </p:cNvPr>
          <p:cNvSpPr txBox="1"/>
          <p:nvPr/>
        </p:nvSpPr>
        <p:spPr>
          <a:xfrm>
            <a:off x="5040069" y="2366032"/>
            <a:ext cx="6509674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Advisors in the high sales’ deciles also manage a higher AUM and have </a:t>
            </a:r>
            <a:r>
              <a:rPr lang="en-US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redemption amounts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Noteworthy: redemption is </a:t>
            </a:r>
            <a:r>
              <a:rPr lang="en-US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positively correlated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amount of sales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top decile makes up about 91% of total sales predicted and its composition of sub channels and firms reflects overall segmentation of sales, too.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47831-85D2-4275-A596-395F99B3E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319A9-336E-4407-B4BE-FD32FF72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34772-055B-4B7C-A3EB-D3528C2C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DB7A6CB-153A-42EA-AE62-B577729CF8E4}" type="datetime1">
              <a:rPr lang="en-US" smtClean="0"/>
              <a:pPr defTabSz="914400">
                <a:spcAft>
                  <a:spcPts val="600"/>
                </a:spcAft>
              </a:pPr>
              <a:t>12/14/2020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65464-962D-4F52-BCA2-23C32BB7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PGDMLAI CAPSTONE Julian Renz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E7C1-209F-4AAB-8BBD-156BBB0E2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5E487BF-E741-443D-AA34-5B3BED350A18}" type="slidenum">
              <a:rPr lang="en-US" smtClean="0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522F50D-B2F6-45E8-AE2E-8D415928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277" y="196084"/>
            <a:ext cx="1614037" cy="401716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extLst>
              <a:ext uri="{FF2B5EF4-FFF2-40B4-BE49-F238E27FC236}">
                <a16:creationId xmlns:a16="http://schemas.microsoft.com/office/drawing/2014/main" id="{5169995A-8075-4CDA-BB0E-F25029526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172" y="5728448"/>
            <a:ext cx="1521843" cy="591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4DC73C-803E-4E73-9D2C-272BE001F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82" y="887243"/>
            <a:ext cx="406717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170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2125</Words>
  <Application>Microsoft Office PowerPoint</Application>
  <PresentationFormat>Widescreen</PresentationFormat>
  <Paragraphs>407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Trebuchet MS</vt:lpstr>
      <vt:lpstr>Wingdings</vt:lpstr>
      <vt:lpstr>Retrospect</vt:lpstr>
      <vt:lpstr>Nuveen Sales Data Analysis Project</vt:lpstr>
      <vt:lpstr>Tables of Contents</vt:lpstr>
      <vt:lpstr>1. Background</vt:lpstr>
      <vt:lpstr>2. Objectives – Predict  &amp; Recommend on ADR</vt:lpstr>
      <vt:lpstr> 3. Many zero values &amp; outliers may present challenges for predictions (outliers may contain valuable insights) </vt:lpstr>
      <vt:lpstr>3. Massively segmented data set - Expectation to gain valuable insights by dividing data into Sub channels and largest advisor firms  </vt:lpstr>
      <vt:lpstr>4. Regression Results - Most Important Variables condense into Sales, AUM-related and Redemption “amount-features” </vt:lpstr>
      <vt:lpstr>4. High-sales-deciles predicted well despite total differences in model</vt:lpstr>
      <vt:lpstr>4. More active advisors also generate higher sales</vt:lpstr>
      <vt:lpstr>4. Great consistency of predicted/actual features and ratios with one exception</vt:lpstr>
      <vt:lpstr>4. Relative ratios also accurate for firm segmentation</vt:lpstr>
      <vt:lpstr>4. Absolute predicted ratios show the right trend</vt:lpstr>
      <vt:lpstr>4. Classification Results - Most Important Variables are more evenly distributed and contain ‘’No. of ..” features</vt:lpstr>
      <vt:lpstr>4. About 40% of advisors have a lift of 50% or higher</vt:lpstr>
      <vt:lpstr>4. Table confirms Lift plot insight with exactly 38% of advisors at 49% cum. lift</vt:lpstr>
      <vt:lpstr>4. Smaller firms gained through IBD are of the lower probability type, compared to NACS</vt:lpstr>
      <vt:lpstr>4. “Number of..” features classify funds-added better</vt:lpstr>
      <vt:lpstr>     4. Average ratios don’t show much differences, but NACS tends do better than IBD here ,too </vt:lpstr>
      <vt:lpstr>     4. About half of the big firms are more likely to add a fund, but higher sensitivity of results</vt:lpstr>
      <vt:lpstr>5. Recommendations      I-III</vt:lpstr>
      <vt:lpstr>5. Recommendations      IV-VII</vt:lpstr>
      <vt:lpstr>PowerPoint Presentation</vt:lpstr>
      <vt:lpstr>Appendix - Data Processing</vt:lpstr>
      <vt:lpstr>Appendix - Feature &amp; Model Selection</vt:lpstr>
      <vt:lpstr>Appendix - Actual vs predicted sales show some values are underpredicted but most values lie in prediction interval</vt:lpstr>
      <vt:lpstr>Appendix – Examining the removal of regression leverage points to improve model metrics</vt:lpstr>
      <vt:lpstr>Appendix - Regression Residuals</vt:lpstr>
      <vt:lpstr>Appendix - Confusion Matrices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Nuveen Marketing Project</dc:title>
  <dc:creator>Julian Renz</dc:creator>
  <cp:lastModifiedBy>Julian Renz</cp:lastModifiedBy>
  <cp:revision>24</cp:revision>
  <dcterms:created xsi:type="dcterms:W3CDTF">2020-12-10T19:38:54Z</dcterms:created>
  <dcterms:modified xsi:type="dcterms:W3CDTF">2020-12-14T20:58:13Z</dcterms:modified>
</cp:coreProperties>
</file>