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80D1F6-609C-4E7C-B6BD-7EFB063367D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7230F6-E51E-4B49-8EA6-A7DC53C2DB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Review of Questions to Answer / Hypotheses / Approach</a:t>
          </a:r>
        </a:p>
      </dgm:t>
    </dgm:pt>
    <dgm:pt modelId="{70AAB23A-D223-4E82-9F77-BF10A37B7E9D}" type="parTrans" cxnId="{A167D3D1-72D6-48F4-AB8D-EAC886E8C515}">
      <dgm:prSet/>
      <dgm:spPr/>
      <dgm:t>
        <a:bodyPr/>
        <a:lstStyle/>
        <a:p>
          <a:endParaRPr lang="en-US"/>
        </a:p>
      </dgm:t>
    </dgm:pt>
    <dgm:pt modelId="{F3FFEF83-0AD6-453F-BBC1-E4D88E547760}" type="sibTrans" cxnId="{A167D3D1-72D6-48F4-AB8D-EAC886E8C515}">
      <dgm:prSet/>
      <dgm:spPr/>
      <dgm:t>
        <a:bodyPr/>
        <a:lstStyle/>
        <a:p>
          <a:endParaRPr lang="en-US"/>
        </a:p>
      </dgm:t>
    </dgm:pt>
    <dgm:pt modelId="{1BEEDCF3-5F37-4EFE-929F-C4ED10FA82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Discuss Technical Challenges</a:t>
          </a:r>
        </a:p>
      </dgm:t>
    </dgm:pt>
    <dgm:pt modelId="{2D98A610-865D-4F7B-8859-0EFE67459082}" type="parTrans" cxnId="{18E13ACC-0F83-43E3-8D63-F9DA53126606}">
      <dgm:prSet/>
      <dgm:spPr/>
      <dgm:t>
        <a:bodyPr/>
        <a:lstStyle/>
        <a:p>
          <a:endParaRPr lang="en-US"/>
        </a:p>
      </dgm:t>
    </dgm:pt>
    <dgm:pt modelId="{EC5E1D22-9B00-4CF3-B911-8EFF59224750}" type="sibTrans" cxnId="{18E13ACC-0F83-43E3-8D63-F9DA53126606}">
      <dgm:prSet/>
      <dgm:spPr/>
      <dgm:t>
        <a:bodyPr/>
        <a:lstStyle/>
        <a:p>
          <a:endParaRPr lang="en-US"/>
        </a:p>
      </dgm:t>
    </dgm:pt>
    <dgm:pt modelId="{C211240C-2E7B-42B9-8C21-E6F482C450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Detail: Entity Relationship Diagram (ERD)</a:t>
          </a:r>
        </a:p>
      </dgm:t>
    </dgm:pt>
    <dgm:pt modelId="{8E8A0075-ECEE-457A-B13F-BDA125B564CF}" type="parTrans" cxnId="{2E8A4B1C-8F0C-4484-B37E-817E4C9FFC79}">
      <dgm:prSet/>
      <dgm:spPr/>
      <dgm:t>
        <a:bodyPr/>
        <a:lstStyle/>
        <a:p>
          <a:endParaRPr lang="en-US"/>
        </a:p>
      </dgm:t>
    </dgm:pt>
    <dgm:pt modelId="{2B63A628-53FC-4B6D-A9D2-58205B1F7284}" type="sibTrans" cxnId="{2E8A4B1C-8F0C-4484-B37E-817E4C9FFC79}">
      <dgm:prSet/>
      <dgm:spPr/>
      <dgm:t>
        <a:bodyPr/>
        <a:lstStyle/>
        <a:p>
          <a:endParaRPr lang="en-US"/>
        </a:p>
      </dgm:t>
    </dgm:pt>
    <dgm:pt modelId="{4BFB892D-C464-4BFB-8013-2D870D3B99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Initial Findings </a:t>
          </a:r>
        </a:p>
      </dgm:t>
    </dgm:pt>
    <dgm:pt modelId="{1A2AA427-C0EA-4DE3-9AE7-5735E2DA9ABE}" type="parTrans" cxnId="{A98FDC3D-071E-4C17-9794-9F1E6EAEFFEC}">
      <dgm:prSet/>
      <dgm:spPr/>
      <dgm:t>
        <a:bodyPr/>
        <a:lstStyle/>
        <a:p>
          <a:endParaRPr lang="en-US"/>
        </a:p>
      </dgm:t>
    </dgm:pt>
    <dgm:pt modelId="{9633CC55-23B7-474C-B0FD-EF91AB24D093}" type="sibTrans" cxnId="{A98FDC3D-071E-4C17-9794-9F1E6EAEFFEC}">
      <dgm:prSet/>
      <dgm:spPr/>
      <dgm:t>
        <a:bodyPr/>
        <a:lstStyle/>
        <a:p>
          <a:endParaRPr lang="en-US"/>
        </a:p>
      </dgm:t>
    </dgm:pt>
    <dgm:pt modelId="{3886E58B-39C5-4429-A5F2-144B40A6F7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Deeper Analysis</a:t>
          </a:r>
        </a:p>
      </dgm:t>
    </dgm:pt>
    <dgm:pt modelId="{3EF79E77-2F14-4675-A645-14001CD076C2}" type="parTrans" cxnId="{7069846D-AD81-42EE-AA17-0C9D06F73DDD}">
      <dgm:prSet/>
      <dgm:spPr/>
      <dgm:t>
        <a:bodyPr/>
        <a:lstStyle/>
        <a:p>
          <a:endParaRPr lang="en-US"/>
        </a:p>
      </dgm:t>
    </dgm:pt>
    <dgm:pt modelId="{E0FA499D-7F58-422B-B95F-BBD59755B240}" type="sibTrans" cxnId="{7069846D-AD81-42EE-AA17-0C9D06F73DDD}">
      <dgm:prSet/>
      <dgm:spPr/>
      <dgm:t>
        <a:bodyPr/>
        <a:lstStyle/>
        <a:p>
          <a:endParaRPr lang="en-US"/>
        </a:p>
      </dgm:t>
    </dgm:pt>
    <dgm:pt modelId="{88076897-126B-4250-B364-EDADEC3987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Hypothesis Results </a:t>
          </a:r>
        </a:p>
      </dgm:t>
    </dgm:pt>
    <dgm:pt modelId="{BA37A783-E0AA-48D5-9C0D-72BB7F1639B8}" type="parTrans" cxnId="{8C802E18-E055-45E4-9AA3-3837717F59FF}">
      <dgm:prSet/>
      <dgm:spPr/>
      <dgm:t>
        <a:bodyPr/>
        <a:lstStyle/>
        <a:p>
          <a:endParaRPr lang="en-US"/>
        </a:p>
      </dgm:t>
    </dgm:pt>
    <dgm:pt modelId="{129C6C35-4448-4359-BCA7-53CC899D877C}" type="sibTrans" cxnId="{8C802E18-E055-45E4-9AA3-3837717F59FF}">
      <dgm:prSet/>
      <dgm:spPr/>
      <dgm:t>
        <a:bodyPr/>
        <a:lstStyle/>
        <a:p>
          <a:endParaRPr lang="en-US"/>
        </a:p>
      </dgm:t>
    </dgm:pt>
    <dgm:pt modelId="{45B248A0-83F3-4943-A548-CD5DE09AEDF5}" type="pres">
      <dgm:prSet presAssocID="{D680D1F6-609C-4E7C-B6BD-7EFB063367D9}" presName="root" presStyleCnt="0">
        <dgm:presLayoutVars>
          <dgm:dir/>
          <dgm:resizeHandles val="exact"/>
        </dgm:presLayoutVars>
      </dgm:prSet>
      <dgm:spPr/>
    </dgm:pt>
    <dgm:pt modelId="{8259C79A-2A09-4C00-90C7-B28F905743AA}" type="pres">
      <dgm:prSet presAssocID="{4B7230F6-E51E-4B49-8EA6-A7DC53C2DB23}" presName="compNode" presStyleCnt="0"/>
      <dgm:spPr/>
    </dgm:pt>
    <dgm:pt modelId="{E719540C-BD58-4F9C-B0D7-B879215B9147}" type="pres">
      <dgm:prSet presAssocID="{4B7230F6-E51E-4B49-8EA6-A7DC53C2DB23}" presName="bgRect" presStyleLbl="bgShp" presStyleIdx="0" presStyleCnt="6"/>
      <dgm:spPr/>
    </dgm:pt>
    <dgm:pt modelId="{D14D0BB4-766B-41F8-8988-3D7CD24AC452}" type="pres">
      <dgm:prSet presAssocID="{4B7230F6-E51E-4B49-8EA6-A7DC53C2DB2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9FF40582-46C5-434A-872C-76604B590245}" type="pres">
      <dgm:prSet presAssocID="{4B7230F6-E51E-4B49-8EA6-A7DC53C2DB23}" presName="spaceRect" presStyleCnt="0"/>
      <dgm:spPr/>
    </dgm:pt>
    <dgm:pt modelId="{AF2EC838-770B-41DE-A927-81E56ED04A4C}" type="pres">
      <dgm:prSet presAssocID="{4B7230F6-E51E-4B49-8EA6-A7DC53C2DB23}" presName="parTx" presStyleLbl="revTx" presStyleIdx="0" presStyleCnt="6">
        <dgm:presLayoutVars>
          <dgm:chMax val="0"/>
          <dgm:chPref val="0"/>
        </dgm:presLayoutVars>
      </dgm:prSet>
      <dgm:spPr/>
    </dgm:pt>
    <dgm:pt modelId="{190539E1-18DE-4C53-B9C8-1218FDC526AD}" type="pres">
      <dgm:prSet presAssocID="{F3FFEF83-0AD6-453F-BBC1-E4D88E547760}" presName="sibTrans" presStyleCnt="0"/>
      <dgm:spPr/>
    </dgm:pt>
    <dgm:pt modelId="{0FBB419C-2C07-4223-96A0-C2E7E8C98A34}" type="pres">
      <dgm:prSet presAssocID="{1BEEDCF3-5F37-4EFE-929F-C4ED10FA8284}" presName="compNode" presStyleCnt="0"/>
      <dgm:spPr/>
    </dgm:pt>
    <dgm:pt modelId="{86D9B56D-CDF9-48E5-878D-7ACCF07E0309}" type="pres">
      <dgm:prSet presAssocID="{1BEEDCF3-5F37-4EFE-929F-C4ED10FA8284}" presName="bgRect" presStyleLbl="bgShp" presStyleIdx="1" presStyleCnt="6"/>
      <dgm:spPr/>
    </dgm:pt>
    <dgm:pt modelId="{DE7561FA-55FE-40FB-90A1-5555BDC25C18}" type="pres">
      <dgm:prSet presAssocID="{1BEEDCF3-5F37-4EFE-929F-C4ED10FA828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061CF35-9729-4559-8F60-C305C575BF54}" type="pres">
      <dgm:prSet presAssocID="{1BEEDCF3-5F37-4EFE-929F-C4ED10FA8284}" presName="spaceRect" presStyleCnt="0"/>
      <dgm:spPr/>
    </dgm:pt>
    <dgm:pt modelId="{56CA19C5-704C-4D91-9300-9A25E660EEDE}" type="pres">
      <dgm:prSet presAssocID="{1BEEDCF3-5F37-4EFE-929F-C4ED10FA8284}" presName="parTx" presStyleLbl="revTx" presStyleIdx="1" presStyleCnt="6">
        <dgm:presLayoutVars>
          <dgm:chMax val="0"/>
          <dgm:chPref val="0"/>
        </dgm:presLayoutVars>
      </dgm:prSet>
      <dgm:spPr/>
    </dgm:pt>
    <dgm:pt modelId="{C971FD88-7008-4540-8248-A1E8D6D2CB7C}" type="pres">
      <dgm:prSet presAssocID="{EC5E1D22-9B00-4CF3-B911-8EFF59224750}" presName="sibTrans" presStyleCnt="0"/>
      <dgm:spPr/>
    </dgm:pt>
    <dgm:pt modelId="{B79B1FB3-DE17-4611-840A-51B87B573C0B}" type="pres">
      <dgm:prSet presAssocID="{C211240C-2E7B-42B9-8C21-E6F482C45042}" presName="compNode" presStyleCnt="0"/>
      <dgm:spPr/>
    </dgm:pt>
    <dgm:pt modelId="{954BEE51-FEE5-47EE-A672-8F63047F6C6D}" type="pres">
      <dgm:prSet presAssocID="{C211240C-2E7B-42B9-8C21-E6F482C45042}" presName="bgRect" presStyleLbl="bgShp" presStyleIdx="2" presStyleCnt="6"/>
      <dgm:spPr/>
    </dgm:pt>
    <dgm:pt modelId="{4263AB20-A21D-4612-B34B-FA1E33F63A25}" type="pres">
      <dgm:prSet presAssocID="{C211240C-2E7B-42B9-8C21-E6F482C4504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B0AD2DB8-7798-4606-9997-7F1C373A6734}" type="pres">
      <dgm:prSet presAssocID="{C211240C-2E7B-42B9-8C21-E6F482C45042}" presName="spaceRect" presStyleCnt="0"/>
      <dgm:spPr/>
    </dgm:pt>
    <dgm:pt modelId="{19C6D9AC-C6F2-4594-B673-6FCEDD52E097}" type="pres">
      <dgm:prSet presAssocID="{C211240C-2E7B-42B9-8C21-E6F482C45042}" presName="parTx" presStyleLbl="revTx" presStyleIdx="2" presStyleCnt="6">
        <dgm:presLayoutVars>
          <dgm:chMax val="0"/>
          <dgm:chPref val="0"/>
        </dgm:presLayoutVars>
      </dgm:prSet>
      <dgm:spPr/>
    </dgm:pt>
    <dgm:pt modelId="{7B055A0B-B4DE-4C65-8922-9B67A97E1BEF}" type="pres">
      <dgm:prSet presAssocID="{2B63A628-53FC-4B6D-A9D2-58205B1F7284}" presName="sibTrans" presStyleCnt="0"/>
      <dgm:spPr/>
    </dgm:pt>
    <dgm:pt modelId="{346F06FE-1172-41F2-B79F-520D2A082EBC}" type="pres">
      <dgm:prSet presAssocID="{4BFB892D-C464-4BFB-8013-2D870D3B9988}" presName="compNode" presStyleCnt="0"/>
      <dgm:spPr/>
    </dgm:pt>
    <dgm:pt modelId="{5BC92860-CEF8-42A4-AF07-B9811E3437FB}" type="pres">
      <dgm:prSet presAssocID="{4BFB892D-C464-4BFB-8013-2D870D3B9988}" presName="bgRect" presStyleLbl="bgShp" presStyleIdx="3" presStyleCnt="6"/>
      <dgm:spPr/>
    </dgm:pt>
    <dgm:pt modelId="{D377A703-DBA1-46D6-BFB6-5316A7BB5CFF}" type="pres">
      <dgm:prSet presAssocID="{4BFB892D-C464-4BFB-8013-2D870D3B998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07E9CAD-2131-404F-830A-70E88EF6C27A}" type="pres">
      <dgm:prSet presAssocID="{4BFB892D-C464-4BFB-8013-2D870D3B9988}" presName="spaceRect" presStyleCnt="0"/>
      <dgm:spPr/>
    </dgm:pt>
    <dgm:pt modelId="{5EB81173-CBC4-4A8E-8B58-AB2A361A96D5}" type="pres">
      <dgm:prSet presAssocID="{4BFB892D-C464-4BFB-8013-2D870D3B9988}" presName="parTx" presStyleLbl="revTx" presStyleIdx="3" presStyleCnt="6">
        <dgm:presLayoutVars>
          <dgm:chMax val="0"/>
          <dgm:chPref val="0"/>
        </dgm:presLayoutVars>
      </dgm:prSet>
      <dgm:spPr/>
    </dgm:pt>
    <dgm:pt modelId="{AA2211E5-C427-4A07-B332-5C17104C75EB}" type="pres">
      <dgm:prSet presAssocID="{9633CC55-23B7-474C-B0FD-EF91AB24D093}" presName="sibTrans" presStyleCnt="0"/>
      <dgm:spPr/>
    </dgm:pt>
    <dgm:pt modelId="{BD302006-3471-4ACD-A3CE-6352EAA089A8}" type="pres">
      <dgm:prSet presAssocID="{3886E58B-39C5-4429-A5F2-144B40A6F786}" presName="compNode" presStyleCnt="0"/>
      <dgm:spPr/>
    </dgm:pt>
    <dgm:pt modelId="{6A65CE12-F222-4B7E-9AD0-ED33FECE1F91}" type="pres">
      <dgm:prSet presAssocID="{3886E58B-39C5-4429-A5F2-144B40A6F786}" presName="bgRect" presStyleLbl="bgShp" presStyleIdx="4" presStyleCnt="6"/>
      <dgm:spPr/>
    </dgm:pt>
    <dgm:pt modelId="{FF5EACE0-67E2-487C-A497-07A7262BCC44}" type="pres">
      <dgm:prSet presAssocID="{3886E58B-39C5-4429-A5F2-144B40A6F78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83BD1BF-EAD5-4016-9C27-30BDC48145E9}" type="pres">
      <dgm:prSet presAssocID="{3886E58B-39C5-4429-A5F2-144B40A6F786}" presName="spaceRect" presStyleCnt="0"/>
      <dgm:spPr/>
    </dgm:pt>
    <dgm:pt modelId="{A46BDA7C-D170-415E-AEF8-3B52D9B6BCB4}" type="pres">
      <dgm:prSet presAssocID="{3886E58B-39C5-4429-A5F2-144B40A6F786}" presName="parTx" presStyleLbl="revTx" presStyleIdx="4" presStyleCnt="6">
        <dgm:presLayoutVars>
          <dgm:chMax val="0"/>
          <dgm:chPref val="0"/>
        </dgm:presLayoutVars>
      </dgm:prSet>
      <dgm:spPr/>
    </dgm:pt>
    <dgm:pt modelId="{8F48F7AE-DF94-4A49-81B1-8202C4957140}" type="pres">
      <dgm:prSet presAssocID="{E0FA499D-7F58-422B-B95F-BBD59755B240}" presName="sibTrans" presStyleCnt="0"/>
      <dgm:spPr/>
    </dgm:pt>
    <dgm:pt modelId="{72073A7B-D8AB-4C02-AFBC-AD91D1215E5A}" type="pres">
      <dgm:prSet presAssocID="{88076897-126B-4250-B364-EDADEC398769}" presName="compNode" presStyleCnt="0"/>
      <dgm:spPr/>
    </dgm:pt>
    <dgm:pt modelId="{A8E00A79-0653-4A7B-B039-0818F70C4D4E}" type="pres">
      <dgm:prSet presAssocID="{88076897-126B-4250-B364-EDADEC398769}" presName="bgRect" presStyleLbl="bgShp" presStyleIdx="5" presStyleCnt="6"/>
      <dgm:spPr/>
    </dgm:pt>
    <dgm:pt modelId="{7B971C77-7568-476C-97DA-C85D94B24AF9}" type="pres">
      <dgm:prSet presAssocID="{88076897-126B-4250-B364-EDADEC39876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594B148-EE96-478C-9461-180B5BAE4C55}" type="pres">
      <dgm:prSet presAssocID="{88076897-126B-4250-B364-EDADEC398769}" presName="spaceRect" presStyleCnt="0"/>
      <dgm:spPr/>
    </dgm:pt>
    <dgm:pt modelId="{98ADBEA5-1683-4BFB-916B-1EABB21DCB98}" type="pres">
      <dgm:prSet presAssocID="{88076897-126B-4250-B364-EDADEC39876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383200A-AC0D-46A1-8BBB-12665C2B1F6B}" type="presOf" srcId="{88076897-126B-4250-B364-EDADEC398769}" destId="{98ADBEA5-1683-4BFB-916B-1EABB21DCB98}" srcOrd="0" destOrd="0" presId="urn:microsoft.com/office/officeart/2018/2/layout/IconVerticalSolidList"/>
    <dgm:cxn modelId="{8C802E18-E055-45E4-9AA3-3837717F59FF}" srcId="{D680D1F6-609C-4E7C-B6BD-7EFB063367D9}" destId="{88076897-126B-4250-B364-EDADEC398769}" srcOrd="5" destOrd="0" parTransId="{BA37A783-E0AA-48D5-9C0D-72BB7F1639B8}" sibTransId="{129C6C35-4448-4359-BCA7-53CC899D877C}"/>
    <dgm:cxn modelId="{84F4361A-DCEE-43A8-83D0-07D654A488C5}" type="presOf" srcId="{4B7230F6-E51E-4B49-8EA6-A7DC53C2DB23}" destId="{AF2EC838-770B-41DE-A927-81E56ED04A4C}" srcOrd="0" destOrd="0" presId="urn:microsoft.com/office/officeart/2018/2/layout/IconVerticalSolidList"/>
    <dgm:cxn modelId="{2E8A4B1C-8F0C-4484-B37E-817E4C9FFC79}" srcId="{D680D1F6-609C-4E7C-B6BD-7EFB063367D9}" destId="{C211240C-2E7B-42B9-8C21-E6F482C45042}" srcOrd="2" destOrd="0" parTransId="{8E8A0075-ECEE-457A-B13F-BDA125B564CF}" sibTransId="{2B63A628-53FC-4B6D-A9D2-58205B1F7284}"/>
    <dgm:cxn modelId="{A98FDC3D-071E-4C17-9794-9F1E6EAEFFEC}" srcId="{D680D1F6-609C-4E7C-B6BD-7EFB063367D9}" destId="{4BFB892D-C464-4BFB-8013-2D870D3B9988}" srcOrd="3" destOrd="0" parTransId="{1A2AA427-C0EA-4DE3-9AE7-5735E2DA9ABE}" sibTransId="{9633CC55-23B7-474C-B0FD-EF91AB24D093}"/>
    <dgm:cxn modelId="{ADFA5C42-0D6C-4E0C-8DA0-B211DE3F147F}" type="presOf" srcId="{4BFB892D-C464-4BFB-8013-2D870D3B9988}" destId="{5EB81173-CBC4-4A8E-8B58-AB2A361A96D5}" srcOrd="0" destOrd="0" presId="urn:microsoft.com/office/officeart/2018/2/layout/IconVerticalSolidList"/>
    <dgm:cxn modelId="{7069846D-AD81-42EE-AA17-0C9D06F73DDD}" srcId="{D680D1F6-609C-4E7C-B6BD-7EFB063367D9}" destId="{3886E58B-39C5-4429-A5F2-144B40A6F786}" srcOrd="4" destOrd="0" parTransId="{3EF79E77-2F14-4675-A645-14001CD076C2}" sibTransId="{E0FA499D-7F58-422B-B95F-BBD59755B240}"/>
    <dgm:cxn modelId="{4C22C4BD-1C8B-43A0-A851-7F2710200C08}" type="presOf" srcId="{C211240C-2E7B-42B9-8C21-E6F482C45042}" destId="{19C6D9AC-C6F2-4594-B673-6FCEDD52E097}" srcOrd="0" destOrd="0" presId="urn:microsoft.com/office/officeart/2018/2/layout/IconVerticalSolidList"/>
    <dgm:cxn modelId="{18E13ACC-0F83-43E3-8D63-F9DA53126606}" srcId="{D680D1F6-609C-4E7C-B6BD-7EFB063367D9}" destId="{1BEEDCF3-5F37-4EFE-929F-C4ED10FA8284}" srcOrd="1" destOrd="0" parTransId="{2D98A610-865D-4F7B-8859-0EFE67459082}" sibTransId="{EC5E1D22-9B00-4CF3-B911-8EFF59224750}"/>
    <dgm:cxn modelId="{A167D3D1-72D6-48F4-AB8D-EAC886E8C515}" srcId="{D680D1F6-609C-4E7C-B6BD-7EFB063367D9}" destId="{4B7230F6-E51E-4B49-8EA6-A7DC53C2DB23}" srcOrd="0" destOrd="0" parTransId="{70AAB23A-D223-4E82-9F77-BF10A37B7E9D}" sibTransId="{F3FFEF83-0AD6-453F-BBC1-E4D88E547760}"/>
    <dgm:cxn modelId="{B44952E3-F3AF-40C4-B3BD-BA97E6C9BD53}" type="presOf" srcId="{3886E58B-39C5-4429-A5F2-144B40A6F786}" destId="{A46BDA7C-D170-415E-AEF8-3B52D9B6BCB4}" srcOrd="0" destOrd="0" presId="urn:microsoft.com/office/officeart/2018/2/layout/IconVerticalSolidList"/>
    <dgm:cxn modelId="{776083E7-C8D6-4EAC-81EE-CB6BA459D0DE}" type="presOf" srcId="{1BEEDCF3-5F37-4EFE-929F-C4ED10FA8284}" destId="{56CA19C5-704C-4D91-9300-9A25E660EEDE}" srcOrd="0" destOrd="0" presId="urn:microsoft.com/office/officeart/2018/2/layout/IconVerticalSolidList"/>
    <dgm:cxn modelId="{CA7684EB-CFFB-48FA-96A0-0AB473B9CAA6}" type="presOf" srcId="{D680D1F6-609C-4E7C-B6BD-7EFB063367D9}" destId="{45B248A0-83F3-4943-A548-CD5DE09AEDF5}" srcOrd="0" destOrd="0" presId="urn:microsoft.com/office/officeart/2018/2/layout/IconVerticalSolidList"/>
    <dgm:cxn modelId="{3090AE22-8B01-4EA2-B30A-B9C70DB28879}" type="presParOf" srcId="{45B248A0-83F3-4943-A548-CD5DE09AEDF5}" destId="{8259C79A-2A09-4C00-90C7-B28F905743AA}" srcOrd="0" destOrd="0" presId="urn:microsoft.com/office/officeart/2018/2/layout/IconVerticalSolidList"/>
    <dgm:cxn modelId="{FB8A52C6-E4A9-4570-802C-D93B98F8918D}" type="presParOf" srcId="{8259C79A-2A09-4C00-90C7-B28F905743AA}" destId="{E719540C-BD58-4F9C-B0D7-B879215B9147}" srcOrd="0" destOrd="0" presId="urn:microsoft.com/office/officeart/2018/2/layout/IconVerticalSolidList"/>
    <dgm:cxn modelId="{3FEF8C33-8F34-4B34-9AD0-78DF52BB4FE9}" type="presParOf" srcId="{8259C79A-2A09-4C00-90C7-B28F905743AA}" destId="{D14D0BB4-766B-41F8-8988-3D7CD24AC452}" srcOrd="1" destOrd="0" presId="urn:microsoft.com/office/officeart/2018/2/layout/IconVerticalSolidList"/>
    <dgm:cxn modelId="{DB1B1BEF-1034-49EE-AD47-461C48E434C3}" type="presParOf" srcId="{8259C79A-2A09-4C00-90C7-B28F905743AA}" destId="{9FF40582-46C5-434A-872C-76604B590245}" srcOrd="2" destOrd="0" presId="urn:microsoft.com/office/officeart/2018/2/layout/IconVerticalSolidList"/>
    <dgm:cxn modelId="{2FC8F076-4DC6-4582-8722-74C19512A0BF}" type="presParOf" srcId="{8259C79A-2A09-4C00-90C7-B28F905743AA}" destId="{AF2EC838-770B-41DE-A927-81E56ED04A4C}" srcOrd="3" destOrd="0" presId="urn:microsoft.com/office/officeart/2018/2/layout/IconVerticalSolidList"/>
    <dgm:cxn modelId="{63A43F60-B865-46F0-B168-4E6634F4FCA4}" type="presParOf" srcId="{45B248A0-83F3-4943-A548-CD5DE09AEDF5}" destId="{190539E1-18DE-4C53-B9C8-1218FDC526AD}" srcOrd="1" destOrd="0" presId="urn:microsoft.com/office/officeart/2018/2/layout/IconVerticalSolidList"/>
    <dgm:cxn modelId="{2F0E2627-CD26-430D-9A6E-D568535DFBB2}" type="presParOf" srcId="{45B248A0-83F3-4943-A548-CD5DE09AEDF5}" destId="{0FBB419C-2C07-4223-96A0-C2E7E8C98A34}" srcOrd="2" destOrd="0" presId="urn:microsoft.com/office/officeart/2018/2/layout/IconVerticalSolidList"/>
    <dgm:cxn modelId="{E10812C7-6C68-4BF6-836B-E4A812E876C2}" type="presParOf" srcId="{0FBB419C-2C07-4223-96A0-C2E7E8C98A34}" destId="{86D9B56D-CDF9-48E5-878D-7ACCF07E0309}" srcOrd="0" destOrd="0" presId="urn:microsoft.com/office/officeart/2018/2/layout/IconVerticalSolidList"/>
    <dgm:cxn modelId="{C9F6F8DD-C61C-4269-95B5-A903CBA9B5AB}" type="presParOf" srcId="{0FBB419C-2C07-4223-96A0-C2E7E8C98A34}" destId="{DE7561FA-55FE-40FB-90A1-5555BDC25C18}" srcOrd="1" destOrd="0" presId="urn:microsoft.com/office/officeart/2018/2/layout/IconVerticalSolidList"/>
    <dgm:cxn modelId="{DC5E62CB-B6E3-4ACD-90EF-C27EA2258A2B}" type="presParOf" srcId="{0FBB419C-2C07-4223-96A0-C2E7E8C98A34}" destId="{1061CF35-9729-4559-8F60-C305C575BF54}" srcOrd="2" destOrd="0" presId="urn:microsoft.com/office/officeart/2018/2/layout/IconVerticalSolidList"/>
    <dgm:cxn modelId="{AA290A05-86D3-480B-ADA8-753D8348B9F6}" type="presParOf" srcId="{0FBB419C-2C07-4223-96A0-C2E7E8C98A34}" destId="{56CA19C5-704C-4D91-9300-9A25E660EEDE}" srcOrd="3" destOrd="0" presId="urn:microsoft.com/office/officeart/2018/2/layout/IconVerticalSolidList"/>
    <dgm:cxn modelId="{1C1BFE06-2EC1-4BC7-923B-79D6E04515C9}" type="presParOf" srcId="{45B248A0-83F3-4943-A548-CD5DE09AEDF5}" destId="{C971FD88-7008-4540-8248-A1E8D6D2CB7C}" srcOrd="3" destOrd="0" presId="urn:microsoft.com/office/officeart/2018/2/layout/IconVerticalSolidList"/>
    <dgm:cxn modelId="{A5061D79-8F69-4D9D-AAA2-B736DE45B7D6}" type="presParOf" srcId="{45B248A0-83F3-4943-A548-CD5DE09AEDF5}" destId="{B79B1FB3-DE17-4611-840A-51B87B573C0B}" srcOrd="4" destOrd="0" presId="urn:microsoft.com/office/officeart/2018/2/layout/IconVerticalSolidList"/>
    <dgm:cxn modelId="{C415393A-3845-4BC1-A521-4BFFB88007EC}" type="presParOf" srcId="{B79B1FB3-DE17-4611-840A-51B87B573C0B}" destId="{954BEE51-FEE5-47EE-A672-8F63047F6C6D}" srcOrd="0" destOrd="0" presId="urn:microsoft.com/office/officeart/2018/2/layout/IconVerticalSolidList"/>
    <dgm:cxn modelId="{208AC839-4766-4F84-AC72-62F8EACD20BB}" type="presParOf" srcId="{B79B1FB3-DE17-4611-840A-51B87B573C0B}" destId="{4263AB20-A21D-4612-B34B-FA1E33F63A25}" srcOrd="1" destOrd="0" presId="urn:microsoft.com/office/officeart/2018/2/layout/IconVerticalSolidList"/>
    <dgm:cxn modelId="{22B416D1-9FC2-4F2E-A995-E9EC8B4B6D78}" type="presParOf" srcId="{B79B1FB3-DE17-4611-840A-51B87B573C0B}" destId="{B0AD2DB8-7798-4606-9997-7F1C373A6734}" srcOrd="2" destOrd="0" presId="urn:microsoft.com/office/officeart/2018/2/layout/IconVerticalSolidList"/>
    <dgm:cxn modelId="{A1E874FB-4029-401B-9DB7-F570B0F77B77}" type="presParOf" srcId="{B79B1FB3-DE17-4611-840A-51B87B573C0B}" destId="{19C6D9AC-C6F2-4594-B673-6FCEDD52E097}" srcOrd="3" destOrd="0" presId="urn:microsoft.com/office/officeart/2018/2/layout/IconVerticalSolidList"/>
    <dgm:cxn modelId="{91431882-FB7B-4A97-967B-760B7E4CA86B}" type="presParOf" srcId="{45B248A0-83F3-4943-A548-CD5DE09AEDF5}" destId="{7B055A0B-B4DE-4C65-8922-9B67A97E1BEF}" srcOrd="5" destOrd="0" presId="urn:microsoft.com/office/officeart/2018/2/layout/IconVerticalSolidList"/>
    <dgm:cxn modelId="{1238A80D-63F0-4A09-9815-BB2E940D1937}" type="presParOf" srcId="{45B248A0-83F3-4943-A548-CD5DE09AEDF5}" destId="{346F06FE-1172-41F2-B79F-520D2A082EBC}" srcOrd="6" destOrd="0" presId="urn:microsoft.com/office/officeart/2018/2/layout/IconVerticalSolidList"/>
    <dgm:cxn modelId="{E94F270C-80B7-463F-B94C-3A846871239E}" type="presParOf" srcId="{346F06FE-1172-41F2-B79F-520D2A082EBC}" destId="{5BC92860-CEF8-42A4-AF07-B9811E3437FB}" srcOrd="0" destOrd="0" presId="urn:microsoft.com/office/officeart/2018/2/layout/IconVerticalSolidList"/>
    <dgm:cxn modelId="{40DAFB85-94CA-4888-9CCD-6DB192077420}" type="presParOf" srcId="{346F06FE-1172-41F2-B79F-520D2A082EBC}" destId="{D377A703-DBA1-46D6-BFB6-5316A7BB5CFF}" srcOrd="1" destOrd="0" presId="urn:microsoft.com/office/officeart/2018/2/layout/IconVerticalSolidList"/>
    <dgm:cxn modelId="{0694D008-E003-44D6-B854-982D8ABF3A40}" type="presParOf" srcId="{346F06FE-1172-41F2-B79F-520D2A082EBC}" destId="{707E9CAD-2131-404F-830A-70E88EF6C27A}" srcOrd="2" destOrd="0" presId="urn:microsoft.com/office/officeart/2018/2/layout/IconVerticalSolidList"/>
    <dgm:cxn modelId="{53E5B5B6-08E6-4938-9EBB-1F434B59AD01}" type="presParOf" srcId="{346F06FE-1172-41F2-B79F-520D2A082EBC}" destId="{5EB81173-CBC4-4A8E-8B58-AB2A361A96D5}" srcOrd="3" destOrd="0" presId="urn:microsoft.com/office/officeart/2018/2/layout/IconVerticalSolidList"/>
    <dgm:cxn modelId="{101F36DD-47BB-46D4-B33F-B2E4C68102A4}" type="presParOf" srcId="{45B248A0-83F3-4943-A548-CD5DE09AEDF5}" destId="{AA2211E5-C427-4A07-B332-5C17104C75EB}" srcOrd="7" destOrd="0" presId="urn:microsoft.com/office/officeart/2018/2/layout/IconVerticalSolidList"/>
    <dgm:cxn modelId="{C8AD0300-02AD-496A-B453-131E41511D99}" type="presParOf" srcId="{45B248A0-83F3-4943-A548-CD5DE09AEDF5}" destId="{BD302006-3471-4ACD-A3CE-6352EAA089A8}" srcOrd="8" destOrd="0" presId="urn:microsoft.com/office/officeart/2018/2/layout/IconVerticalSolidList"/>
    <dgm:cxn modelId="{8534DEC2-E7D6-4533-B04B-337D59B4FBB2}" type="presParOf" srcId="{BD302006-3471-4ACD-A3CE-6352EAA089A8}" destId="{6A65CE12-F222-4B7E-9AD0-ED33FECE1F91}" srcOrd="0" destOrd="0" presId="urn:microsoft.com/office/officeart/2018/2/layout/IconVerticalSolidList"/>
    <dgm:cxn modelId="{82FE3CB9-B0A1-4933-B270-1751CA81B35C}" type="presParOf" srcId="{BD302006-3471-4ACD-A3CE-6352EAA089A8}" destId="{FF5EACE0-67E2-487C-A497-07A7262BCC44}" srcOrd="1" destOrd="0" presId="urn:microsoft.com/office/officeart/2018/2/layout/IconVerticalSolidList"/>
    <dgm:cxn modelId="{D29E2B32-128E-45E4-823D-C7D3E401A72D}" type="presParOf" srcId="{BD302006-3471-4ACD-A3CE-6352EAA089A8}" destId="{983BD1BF-EAD5-4016-9C27-30BDC48145E9}" srcOrd="2" destOrd="0" presId="urn:microsoft.com/office/officeart/2018/2/layout/IconVerticalSolidList"/>
    <dgm:cxn modelId="{CEB5C3F3-35C0-420F-8516-E09E938AC54E}" type="presParOf" srcId="{BD302006-3471-4ACD-A3CE-6352EAA089A8}" destId="{A46BDA7C-D170-415E-AEF8-3B52D9B6BCB4}" srcOrd="3" destOrd="0" presId="urn:microsoft.com/office/officeart/2018/2/layout/IconVerticalSolidList"/>
    <dgm:cxn modelId="{87666DC1-B202-4B32-9FE2-ED9191F5195D}" type="presParOf" srcId="{45B248A0-83F3-4943-A548-CD5DE09AEDF5}" destId="{8F48F7AE-DF94-4A49-81B1-8202C4957140}" srcOrd="9" destOrd="0" presId="urn:microsoft.com/office/officeart/2018/2/layout/IconVerticalSolidList"/>
    <dgm:cxn modelId="{E94B5BBB-8B78-4E07-82AB-7311B0EE3D7B}" type="presParOf" srcId="{45B248A0-83F3-4943-A548-CD5DE09AEDF5}" destId="{72073A7B-D8AB-4C02-AFBC-AD91D1215E5A}" srcOrd="10" destOrd="0" presId="urn:microsoft.com/office/officeart/2018/2/layout/IconVerticalSolidList"/>
    <dgm:cxn modelId="{C2B16590-68BA-4CAF-BD8D-A12CFF61BB01}" type="presParOf" srcId="{72073A7B-D8AB-4C02-AFBC-AD91D1215E5A}" destId="{A8E00A79-0653-4A7B-B039-0818F70C4D4E}" srcOrd="0" destOrd="0" presId="urn:microsoft.com/office/officeart/2018/2/layout/IconVerticalSolidList"/>
    <dgm:cxn modelId="{0E483070-66A0-453D-AC4E-75A0E83F4AAE}" type="presParOf" srcId="{72073A7B-D8AB-4C02-AFBC-AD91D1215E5A}" destId="{7B971C77-7568-476C-97DA-C85D94B24AF9}" srcOrd="1" destOrd="0" presId="urn:microsoft.com/office/officeart/2018/2/layout/IconVerticalSolidList"/>
    <dgm:cxn modelId="{F07A23A0-95BE-4CC6-A3FA-F640C9F937EC}" type="presParOf" srcId="{72073A7B-D8AB-4C02-AFBC-AD91D1215E5A}" destId="{B594B148-EE96-478C-9461-180B5BAE4C55}" srcOrd="2" destOrd="0" presId="urn:microsoft.com/office/officeart/2018/2/layout/IconVerticalSolidList"/>
    <dgm:cxn modelId="{A1407B37-716B-4BC8-9F59-EE662C6FBF06}" type="presParOf" srcId="{72073A7B-D8AB-4C02-AFBC-AD91D1215E5A}" destId="{98ADBEA5-1683-4BFB-916B-1EABB21DCB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9540C-BD58-4F9C-B0D7-B879215B9147}">
      <dsp:nvSpPr>
        <dsp:cNvPr id="0" name=""/>
        <dsp:cNvSpPr/>
      </dsp:nvSpPr>
      <dsp:spPr>
        <a:xfrm>
          <a:off x="0" y="1218"/>
          <a:ext cx="10753725" cy="519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D0BB4-766B-41F8-8988-3D7CD24AC452}">
      <dsp:nvSpPr>
        <dsp:cNvPr id="0" name=""/>
        <dsp:cNvSpPr/>
      </dsp:nvSpPr>
      <dsp:spPr>
        <a:xfrm>
          <a:off x="157039" y="118024"/>
          <a:ext cx="285525" cy="2855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EC838-770B-41DE-A927-81E56ED04A4C}">
      <dsp:nvSpPr>
        <dsp:cNvPr id="0" name=""/>
        <dsp:cNvSpPr/>
      </dsp:nvSpPr>
      <dsp:spPr>
        <a:xfrm>
          <a:off x="599604" y="1218"/>
          <a:ext cx="10154120" cy="51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42" tIns="54942" rIns="54942" bIns="5494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Review of Questions to Answer / Hypotheses / Approach</a:t>
          </a:r>
        </a:p>
      </dsp:txBody>
      <dsp:txXfrm>
        <a:off x="599604" y="1218"/>
        <a:ext cx="10154120" cy="519137"/>
      </dsp:txXfrm>
    </dsp:sp>
    <dsp:sp modelId="{86D9B56D-CDF9-48E5-878D-7ACCF07E0309}">
      <dsp:nvSpPr>
        <dsp:cNvPr id="0" name=""/>
        <dsp:cNvSpPr/>
      </dsp:nvSpPr>
      <dsp:spPr>
        <a:xfrm>
          <a:off x="0" y="650140"/>
          <a:ext cx="10753725" cy="519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561FA-55FE-40FB-90A1-5555BDC25C18}">
      <dsp:nvSpPr>
        <dsp:cNvPr id="0" name=""/>
        <dsp:cNvSpPr/>
      </dsp:nvSpPr>
      <dsp:spPr>
        <a:xfrm>
          <a:off x="157039" y="766946"/>
          <a:ext cx="285525" cy="2855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A19C5-704C-4D91-9300-9A25E660EEDE}">
      <dsp:nvSpPr>
        <dsp:cNvPr id="0" name=""/>
        <dsp:cNvSpPr/>
      </dsp:nvSpPr>
      <dsp:spPr>
        <a:xfrm>
          <a:off x="599604" y="650140"/>
          <a:ext cx="10154120" cy="51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42" tIns="54942" rIns="54942" bIns="5494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Discuss Technical Challenges</a:t>
          </a:r>
        </a:p>
      </dsp:txBody>
      <dsp:txXfrm>
        <a:off x="599604" y="650140"/>
        <a:ext cx="10154120" cy="519137"/>
      </dsp:txXfrm>
    </dsp:sp>
    <dsp:sp modelId="{954BEE51-FEE5-47EE-A672-8F63047F6C6D}">
      <dsp:nvSpPr>
        <dsp:cNvPr id="0" name=""/>
        <dsp:cNvSpPr/>
      </dsp:nvSpPr>
      <dsp:spPr>
        <a:xfrm>
          <a:off x="0" y="1299062"/>
          <a:ext cx="10753725" cy="519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3AB20-A21D-4612-B34B-FA1E33F63A25}">
      <dsp:nvSpPr>
        <dsp:cNvPr id="0" name=""/>
        <dsp:cNvSpPr/>
      </dsp:nvSpPr>
      <dsp:spPr>
        <a:xfrm>
          <a:off x="157039" y="1415868"/>
          <a:ext cx="285525" cy="2855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6D9AC-C6F2-4594-B673-6FCEDD52E097}">
      <dsp:nvSpPr>
        <dsp:cNvPr id="0" name=""/>
        <dsp:cNvSpPr/>
      </dsp:nvSpPr>
      <dsp:spPr>
        <a:xfrm>
          <a:off x="599604" y="1299062"/>
          <a:ext cx="10154120" cy="51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42" tIns="54942" rIns="54942" bIns="5494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Detail: Entity Relationship Diagram (ERD)</a:t>
          </a:r>
        </a:p>
      </dsp:txBody>
      <dsp:txXfrm>
        <a:off x="599604" y="1299062"/>
        <a:ext cx="10154120" cy="519137"/>
      </dsp:txXfrm>
    </dsp:sp>
    <dsp:sp modelId="{5BC92860-CEF8-42A4-AF07-B9811E3437FB}">
      <dsp:nvSpPr>
        <dsp:cNvPr id="0" name=""/>
        <dsp:cNvSpPr/>
      </dsp:nvSpPr>
      <dsp:spPr>
        <a:xfrm>
          <a:off x="0" y="1947984"/>
          <a:ext cx="10753725" cy="519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7A703-DBA1-46D6-BFB6-5316A7BB5CFF}">
      <dsp:nvSpPr>
        <dsp:cNvPr id="0" name=""/>
        <dsp:cNvSpPr/>
      </dsp:nvSpPr>
      <dsp:spPr>
        <a:xfrm>
          <a:off x="157039" y="2064790"/>
          <a:ext cx="285525" cy="2855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81173-CBC4-4A8E-8B58-AB2A361A96D5}">
      <dsp:nvSpPr>
        <dsp:cNvPr id="0" name=""/>
        <dsp:cNvSpPr/>
      </dsp:nvSpPr>
      <dsp:spPr>
        <a:xfrm>
          <a:off x="599604" y="1947984"/>
          <a:ext cx="10154120" cy="51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42" tIns="54942" rIns="54942" bIns="5494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Initial Findings </a:t>
          </a:r>
        </a:p>
      </dsp:txBody>
      <dsp:txXfrm>
        <a:off x="599604" y="1947984"/>
        <a:ext cx="10154120" cy="519137"/>
      </dsp:txXfrm>
    </dsp:sp>
    <dsp:sp modelId="{6A65CE12-F222-4B7E-9AD0-ED33FECE1F91}">
      <dsp:nvSpPr>
        <dsp:cNvPr id="0" name=""/>
        <dsp:cNvSpPr/>
      </dsp:nvSpPr>
      <dsp:spPr>
        <a:xfrm>
          <a:off x="0" y="2596906"/>
          <a:ext cx="10753725" cy="519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EACE0-67E2-487C-A497-07A7262BCC44}">
      <dsp:nvSpPr>
        <dsp:cNvPr id="0" name=""/>
        <dsp:cNvSpPr/>
      </dsp:nvSpPr>
      <dsp:spPr>
        <a:xfrm>
          <a:off x="157039" y="2713712"/>
          <a:ext cx="285525" cy="2855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BDA7C-D170-415E-AEF8-3B52D9B6BCB4}">
      <dsp:nvSpPr>
        <dsp:cNvPr id="0" name=""/>
        <dsp:cNvSpPr/>
      </dsp:nvSpPr>
      <dsp:spPr>
        <a:xfrm>
          <a:off x="599604" y="2596906"/>
          <a:ext cx="10154120" cy="51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42" tIns="54942" rIns="54942" bIns="5494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Deeper Analysis</a:t>
          </a:r>
        </a:p>
      </dsp:txBody>
      <dsp:txXfrm>
        <a:off x="599604" y="2596906"/>
        <a:ext cx="10154120" cy="519137"/>
      </dsp:txXfrm>
    </dsp:sp>
    <dsp:sp modelId="{A8E00A79-0653-4A7B-B039-0818F70C4D4E}">
      <dsp:nvSpPr>
        <dsp:cNvPr id="0" name=""/>
        <dsp:cNvSpPr/>
      </dsp:nvSpPr>
      <dsp:spPr>
        <a:xfrm>
          <a:off x="0" y="3245828"/>
          <a:ext cx="10753725" cy="519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71C77-7568-476C-97DA-C85D94B24AF9}">
      <dsp:nvSpPr>
        <dsp:cNvPr id="0" name=""/>
        <dsp:cNvSpPr/>
      </dsp:nvSpPr>
      <dsp:spPr>
        <a:xfrm>
          <a:off x="157039" y="3362634"/>
          <a:ext cx="285525" cy="2855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DBEA5-1683-4BFB-916B-1EABB21DCB98}">
      <dsp:nvSpPr>
        <dsp:cNvPr id="0" name=""/>
        <dsp:cNvSpPr/>
      </dsp:nvSpPr>
      <dsp:spPr>
        <a:xfrm>
          <a:off x="599604" y="3245828"/>
          <a:ext cx="10154120" cy="51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42" tIns="54942" rIns="54942" bIns="5494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Hypothesis Results </a:t>
          </a:r>
        </a:p>
      </dsp:txBody>
      <dsp:txXfrm>
        <a:off x="599604" y="3245828"/>
        <a:ext cx="10154120" cy="519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B7EF839-DDAD-4C4A-BA2F-1D60E29CE27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EE51875-A70A-4B18-9EFA-2A04AFAE7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9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F839-DDAD-4C4A-BA2F-1D60E29CE27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1875-A70A-4B18-9EFA-2A04AFAE7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1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F839-DDAD-4C4A-BA2F-1D60E29CE27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1875-A70A-4B18-9EFA-2A04AFAE7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5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F839-DDAD-4C4A-BA2F-1D60E29CE27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1875-A70A-4B18-9EFA-2A04AFAE7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9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F839-DDAD-4C4A-BA2F-1D60E29CE27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1875-A70A-4B18-9EFA-2A04AFAE7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F839-DDAD-4C4A-BA2F-1D60E29CE27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1875-A70A-4B18-9EFA-2A04AFAE7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6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F839-DDAD-4C4A-BA2F-1D60E29CE27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1875-A70A-4B18-9EFA-2A04AFAE7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F839-DDAD-4C4A-BA2F-1D60E29CE27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1875-A70A-4B18-9EFA-2A04AFAE7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4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F839-DDAD-4C4A-BA2F-1D60E29CE27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1875-A70A-4B18-9EFA-2A04AFAE7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2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F839-DDAD-4C4A-BA2F-1D60E29CE27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EE51875-A70A-4B18-9EFA-2A04AFAE7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9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B7EF839-DDAD-4C4A-BA2F-1D60E29CE27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EE51875-A70A-4B18-9EFA-2A04AFAE7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52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B7EF839-DDAD-4C4A-BA2F-1D60E29CE27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EE51875-A70A-4B18-9EFA-2A04AFAE7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7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17E9-7D7A-461B-AC73-1DDBF8578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1F1F1F"/>
                </a:solidFill>
                <a:effectLst/>
                <a:latin typeface="Open Sans"/>
              </a:rPr>
              <a:t>SQL for Data Science Capstone Project</a:t>
            </a:r>
            <a:br>
              <a:rPr lang="en-US" sz="3600" b="1" i="0" dirty="0">
                <a:solidFill>
                  <a:srgbClr val="1F1F1F"/>
                </a:solidFill>
                <a:effectLst/>
                <a:latin typeface="Open Sans"/>
              </a:rPr>
            </a:br>
            <a:r>
              <a:rPr lang="en-US" sz="3600" b="0" i="0" dirty="0">
                <a:solidFill>
                  <a:srgbClr val="1F1F1F"/>
                </a:solidFill>
                <a:effectLst/>
                <a:latin typeface="OpenSans"/>
              </a:rPr>
              <a:t>by University of California, Davis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306CC-B95B-45F8-B666-354597314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Final (week4) – Most Frequent Tweeters and Tweets with strongest sentiment  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90789786-1E60-42FB-B974-820BC7BC6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72715"/>
            <a:ext cx="1856612" cy="1856612"/>
          </a:xfrm>
          <a:prstGeom prst="rect">
            <a:avLst/>
          </a:prstGeom>
        </p:spPr>
      </p:pic>
      <p:pic>
        <p:nvPicPr>
          <p:cNvPr id="7" name="Picture 6" descr="A blue sign with black text&#10;&#10;Description automatically generated with low confidence">
            <a:extLst>
              <a:ext uri="{FF2B5EF4-FFF2-40B4-BE49-F238E27FC236}">
                <a16:creationId xmlns:a16="http://schemas.microsoft.com/office/drawing/2014/main" id="{33B7EF59-D230-4CCD-BF83-8A89D19A9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425" y="272715"/>
            <a:ext cx="1597038" cy="54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89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6D09-B5BD-45D8-96F8-522F91AB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Deeper Analysis I – Less frequent Tweeters get more likes and retweets (hypotheses rejected), but frequent Tweeters use more quotes per tweet (hypothesis maintained)</a:t>
            </a:r>
            <a:endParaRPr lang="en-US" sz="3400" u="sng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D6910A5-CA93-4DDE-B373-1E79144A1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74672"/>
              </p:ext>
            </p:extLst>
          </p:nvPr>
        </p:nvGraphicFramePr>
        <p:xfrm>
          <a:off x="775853" y="2679623"/>
          <a:ext cx="605905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764">
                  <a:extLst>
                    <a:ext uri="{9D8B030D-6E8A-4147-A177-3AD203B41FA5}">
                      <a16:colId xmlns:a16="http://schemas.microsoft.com/office/drawing/2014/main" val="3105350891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683044978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323167455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797691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Top Tweeters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 to Number of tweets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097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Favorite Count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454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Retweet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57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Quotes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181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EA5D274-E868-4FFE-A503-7DFE7E990654}"/>
              </a:ext>
            </a:extLst>
          </p:cNvPr>
          <p:cNvSpPr txBox="1"/>
          <p:nvPr/>
        </p:nvSpPr>
        <p:spPr>
          <a:xfrm>
            <a:off x="7093526" y="2291696"/>
            <a:ext cx="4941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first look indicates that Number of tweets are not important for likes for the top 20 tweeters, other relationships are less or not indicative</a:t>
            </a:r>
          </a:p>
          <a:p>
            <a:endParaRPr lang="en-US" dirty="0"/>
          </a:p>
          <a:p>
            <a:r>
              <a:rPr lang="en-US" dirty="0"/>
              <a:t>The positive correlation between Favorite Count and Number of tweets indicates that there is a positive (albeit small) relationship, meaning that the top 20 alone don’t reflect the trend. </a:t>
            </a:r>
          </a:p>
          <a:p>
            <a:endParaRPr lang="en-US" dirty="0"/>
          </a:p>
          <a:p>
            <a:r>
              <a:rPr lang="en-US" dirty="0"/>
              <a:t>Other features:</a:t>
            </a:r>
          </a:p>
          <a:p>
            <a:r>
              <a:rPr lang="en-US" dirty="0"/>
              <a:t>The relationship between extended media used (images, videos) and likes is also not given (-0.002) on a per tweet basis.</a:t>
            </a:r>
          </a:p>
          <a:p>
            <a:r>
              <a:rPr lang="en-US" dirty="0"/>
              <a:t>Sensitive content  was not further examined, because only three politicians were affected.  </a:t>
            </a:r>
          </a:p>
        </p:txBody>
      </p:sp>
    </p:spTree>
    <p:extLst>
      <p:ext uri="{BB962C8B-B14F-4D97-AF65-F5344CB8AC3E}">
        <p14:creationId xmlns:p14="http://schemas.microsoft.com/office/powerpoint/2010/main" val="85379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8FE1-A9C7-4ECD-8085-21A7B429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analysis TF-IDF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87E7C9-FB53-4043-A9A2-50B19C92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42" y="2262951"/>
            <a:ext cx="4658307" cy="3228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FF5629-64C8-4133-B0BC-C26A65E184A0}"/>
              </a:ext>
            </a:extLst>
          </p:cNvPr>
          <p:cNvSpPr txBox="1"/>
          <p:nvPr/>
        </p:nvSpPr>
        <p:spPr>
          <a:xfrm>
            <a:off x="1095371" y="5652562"/>
            <a:ext cx="473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Slightly positive skewed sentiment among political tweeters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92C8B-F693-4820-A62D-558838C1A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901" y="499533"/>
            <a:ext cx="5179098" cy="2890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44715D-5CE2-4BE1-B5B1-69E39661F746}"/>
              </a:ext>
            </a:extLst>
          </p:cNvPr>
          <p:cNvSpPr txBox="1"/>
          <p:nvPr/>
        </p:nvSpPr>
        <p:spPr>
          <a:xfrm>
            <a:off x="6250901" y="3467631"/>
            <a:ext cx="473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Tweets with most positive and negative sentiments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811750C0-E701-47BC-8A54-58B615D6D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910618"/>
              </p:ext>
            </p:extLst>
          </p:nvPr>
        </p:nvGraphicFramePr>
        <p:xfrm>
          <a:off x="6286503" y="4344612"/>
          <a:ext cx="48101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450">
                  <a:extLst>
                    <a:ext uri="{9D8B030D-6E8A-4147-A177-3AD203B41FA5}">
                      <a16:colId xmlns:a16="http://schemas.microsoft.com/office/drawing/2014/main" val="1651000658"/>
                    </a:ext>
                  </a:extLst>
                </a:gridCol>
                <a:gridCol w="1181676">
                  <a:extLst>
                    <a:ext uri="{9D8B030D-6E8A-4147-A177-3AD203B41FA5}">
                      <a16:colId xmlns:a16="http://schemas.microsoft.com/office/drawing/2014/main" val="3366393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Correlation between sentiment and Number of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Pearson Corr.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2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Total Population (2016)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1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Tweets with strongly positive sentiment (&gt;0.5)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04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Tweets with strongly negative sentiment (&lt;0.5)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33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B777F91-9522-4EDB-9461-42DE2E0D01FE}"/>
              </a:ext>
            </a:extLst>
          </p:cNvPr>
          <p:cNvSpPr txBox="1"/>
          <p:nvPr/>
        </p:nvSpPr>
        <p:spPr>
          <a:xfrm>
            <a:off x="6250901" y="6010354"/>
            <a:ext cx="473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correlation between very positive and very negative sentiments and number of likes </a:t>
            </a:r>
          </a:p>
        </p:txBody>
      </p:sp>
    </p:spTree>
    <p:extLst>
      <p:ext uri="{BB962C8B-B14F-4D97-AF65-F5344CB8AC3E}">
        <p14:creationId xmlns:p14="http://schemas.microsoft.com/office/powerpoint/2010/main" val="66056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8FE1-A9C7-4ECD-8085-21A7B429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Analysis II - Text analysis TF-IDF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EA88BE-1333-44C6-BA69-9D86ED44C456}"/>
              </a:ext>
            </a:extLst>
          </p:cNvPr>
          <p:cNvSpPr txBox="1"/>
          <p:nvPr/>
        </p:nvSpPr>
        <p:spPr>
          <a:xfrm>
            <a:off x="1016000" y="2496457"/>
            <a:ext cx="98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happy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E4A636-C178-4202-9014-F46FF161AA9F}"/>
              </a:ext>
            </a:extLst>
          </p:cNvPr>
          <p:cNvSpPr txBox="1"/>
          <p:nvPr/>
        </p:nvSpPr>
        <p:spPr>
          <a:xfrm>
            <a:off x="2002971" y="3797538"/>
            <a:ext cx="98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visit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79CDEA-CEA3-4A53-8B12-C1DC77750D6B}"/>
              </a:ext>
            </a:extLst>
          </p:cNvPr>
          <p:cNvSpPr txBox="1"/>
          <p:nvPr/>
        </p:nvSpPr>
        <p:spPr>
          <a:xfrm>
            <a:off x="2002971" y="2900223"/>
            <a:ext cx="98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Today!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81CCAA-8270-4E8B-8A9D-A26A70C67815}"/>
              </a:ext>
            </a:extLst>
          </p:cNvPr>
          <p:cNvSpPr txBox="1"/>
          <p:nvPr/>
        </p:nvSpPr>
        <p:spPr>
          <a:xfrm>
            <a:off x="2743198" y="3843133"/>
            <a:ext cx="126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welcome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DE47E-2E32-4275-834D-384DE8464EA4}"/>
              </a:ext>
            </a:extLst>
          </p:cNvPr>
          <p:cNvSpPr txBox="1"/>
          <p:nvPr/>
        </p:nvSpPr>
        <p:spPr>
          <a:xfrm>
            <a:off x="878112" y="3493246"/>
            <a:ext cx="126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jobs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9E91CB-F222-444E-8321-9672CA64CA0D}"/>
              </a:ext>
            </a:extLst>
          </p:cNvPr>
          <p:cNvSpPr txBox="1"/>
          <p:nvPr/>
        </p:nvSpPr>
        <p:spPr>
          <a:xfrm>
            <a:off x="3374570" y="3263979"/>
            <a:ext cx="126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America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A36AB4-5A22-4FCE-985D-BDE94E870947}"/>
              </a:ext>
            </a:extLst>
          </p:cNvPr>
          <p:cNvSpPr txBox="1"/>
          <p:nvPr/>
        </p:nvSpPr>
        <p:spPr>
          <a:xfrm>
            <a:off x="1727197" y="1908025"/>
            <a:ext cx="126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innovation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0A25E2-BFB7-4C74-90A8-8BD4E5D17CBF}"/>
              </a:ext>
            </a:extLst>
          </p:cNvPr>
          <p:cNvSpPr txBox="1"/>
          <p:nvPr/>
        </p:nvSpPr>
        <p:spPr>
          <a:xfrm>
            <a:off x="2989942" y="2203897"/>
            <a:ext cx="1262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#startuptoday!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2263F-BD82-4167-83D5-87A185FE1321}"/>
              </a:ext>
            </a:extLst>
          </p:cNvPr>
          <p:cNvSpPr txBox="1"/>
          <p:nvPr/>
        </p:nvSpPr>
        <p:spPr>
          <a:xfrm>
            <a:off x="6662057" y="2157731"/>
            <a:ext cx="98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horrific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564382-3750-4565-921C-CCC0FAA6F969}"/>
              </a:ext>
            </a:extLst>
          </p:cNvPr>
          <p:cNvSpPr txBox="1"/>
          <p:nvPr/>
        </p:nvSpPr>
        <p:spPr>
          <a:xfrm>
            <a:off x="6705600" y="3677912"/>
            <a:ext cx="98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terror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A7690B-D869-4CD9-A820-4F8BCB4CBBEE}"/>
              </a:ext>
            </a:extLst>
          </p:cNvPr>
          <p:cNvSpPr txBox="1"/>
          <p:nvPr/>
        </p:nvSpPr>
        <p:spPr>
          <a:xfrm>
            <a:off x="8715828" y="2840860"/>
            <a:ext cx="98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stand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220C1D-6059-40F3-95FB-15579DDFA152}"/>
              </a:ext>
            </a:extLst>
          </p:cNvPr>
          <p:cNvSpPr txBox="1"/>
          <p:nvPr/>
        </p:nvSpPr>
        <p:spPr>
          <a:xfrm>
            <a:off x="8106228" y="3473801"/>
            <a:ext cx="98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opioid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7C744D-889B-4E16-A232-9EC0C381A4DE}"/>
              </a:ext>
            </a:extLst>
          </p:cNvPr>
          <p:cNvSpPr txBox="1"/>
          <p:nvPr/>
        </p:nvSpPr>
        <p:spPr>
          <a:xfrm>
            <a:off x="6705600" y="2865789"/>
            <a:ext cx="98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affected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87900B-478E-429C-9932-D6787747D523}"/>
              </a:ext>
            </a:extLst>
          </p:cNvPr>
          <p:cNvSpPr txBox="1"/>
          <p:nvPr/>
        </p:nvSpPr>
        <p:spPr>
          <a:xfrm>
            <a:off x="9209314" y="2203897"/>
            <a:ext cx="98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heart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64AA8-9EE7-4DA4-B9CE-95DEC0F46B93}"/>
              </a:ext>
            </a:extLst>
          </p:cNvPr>
          <p:cNvSpPr txBox="1"/>
          <p:nvPr/>
        </p:nvSpPr>
        <p:spPr>
          <a:xfrm>
            <a:off x="7935685" y="2252956"/>
            <a:ext cx="98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victims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81B11C-B134-4B60-B1D2-110620A8E9A0}"/>
              </a:ext>
            </a:extLst>
          </p:cNvPr>
          <p:cNvSpPr txBox="1"/>
          <p:nvPr/>
        </p:nvSpPr>
        <p:spPr>
          <a:xfrm>
            <a:off x="9615714" y="3292330"/>
            <a:ext cx="98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us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1F4179-80DC-45E1-AE56-BAA7B41FE38A}"/>
              </a:ext>
            </a:extLst>
          </p:cNvPr>
          <p:cNvSpPr txBox="1"/>
          <p:nvPr/>
        </p:nvSpPr>
        <p:spPr>
          <a:xfrm>
            <a:off x="9202057" y="3791783"/>
            <a:ext cx="98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go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32191A-E9D3-4E90-9834-2BB406E59C3E}"/>
              </a:ext>
            </a:extLst>
          </p:cNvPr>
          <p:cNvSpPr txBox="1"/>
          <p:nvPr/>
        </p:nvSpPr>
        <p:spPr>
          <a:xfrm>
            <a:off x="878112" y="4968826"/>
            <a:ext cx="473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most frequent words with positive sentiment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8CC901-B19B-43A3-A11F-56919BA6B678}"/>
              </a:ext>
            </a:extLst>
          </p:cNvPr>
          <p:cNvSpPr txBox="1"/>
          <p:nvPr/>
        </p:nvSpPr>
        <p:spPr>
          <a:xfrm>
            <a:off x="6555694" y="4964457"/>
            <a:ext cx="473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most frequent words with negative sentiment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797CF66-400E-44D7-A8D2-7A8C273E1B31}"/>
              </a:ext>
            </a:extLst>
          </p:cNvPr>
          <p:cNvSpPr/>
          <p:nvPr/>
        </p:nvSpPr>
        <p:spPr>
          <a:xfrm>
            <a:off x="1401948" y="6016114"/>
            <a:ext cx="738909" cy="395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1D1BC-C654-44B6-9A82-519496B231F2}"/>
              </a:ext>
            </a:extLst>
          </p:cNvPr>
          <p:cNvSpPr txBox="1"/>
          <p:nvPr/>
        </p:nvSpPr>
        <p:spPr>
          <a:xfrm>
            <a:off x="2496456" y="5890451"/>
            <a:ext cx="7444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sentiment tweets are related to upcoming events, well – wishes and positive (economic) news , negative sentiment tweets are related to tragedies and exclusion</a:t>
            </a:r>
          </a:p>
        </p:txBody>
      </p:sp>
    </p:spTree>
    <p:extLst>
      <p:ext uri="{BB962C8B-B14F-4D97-AF65-F5344CB8AC3E}">
        <p14:creationId xmlns:p14="http://schemas.microsoft.com/office/powerpoint/2010/main" val="3965100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B8230-5FEF-441D-B15F-AA1CEC6AA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Advice to political advisors (hypotheses results)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AF1C9-9D02-42C3-9ADF-E22302CD3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 There are more political tweets in 2015/2016 because of the more polarized political climate (hypothesis 1)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 Positive relationship (0.156) between number of tweets and tweet length (although not for top 20 Tweeters)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 The top 20 tweeters get significantly less likes (79 vs 177 for anyone else) (Hypothesis 2a) </a:t>
            </a:r>
            <a:r>
              <a:rPr lang="en-US" sz="2200" dirty="0">
                <a:sym typeface="Wingdings" panose="05000000000000000000" pitchFamily="2" charset="2"/>
              </a:rPr>
              <a:t> thus the content of the tweet is more important that the amount of tweets (2b: relationship for retweets is less significant )</a:t>
            </a: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200" dirty="0">
                <a:sym typeface="Wingdings" panose="05000000000000000000" pitchFamily="2" charset="2"/>
              </a:rPr>
              <a:t>  advice: candidates should focus on a few pointed tweets instead of quantity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ym typeface="Wingdings" panose="05000000000000000000" pitchFamily="2" charset="2"/>
              </a:rPr>
              <a:t> The top 20 tweeters use more quotes in tweets  advice: tweeting original content might be better</a:t>
            </a:r>
            <a:endParaRPr lang="en-US" sz="2200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43108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B8230-5FEF-441D-B15F-AA1CEC6AA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Advice to political advisors (hypotheses results)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AF1C9-9D02-42C3-9ADF-E22302CD3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700" dirty="0"/>
              <a:t> Text analysis: Overall political tweeters have positively skewed sentiment</a:t>
            </a: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1700" dirty="0"/>
              <a:t>    </a:t>
            </a:r>
            <a:r>
              <a:rPr lang="en-US" sz="1700" dirty="0">
                <a:sym typeface="Wingdings" panose="05000000000000000000" pitchFamily="2" charset="2"/>
              </a:rPr>
              <a:t> attention political advisors: both very positive and very negative sentiment  tweets get more likes</a:t>
            </a: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sz="1700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700" dirty="0"/>
              <a:t> more advice: for your political candidates to get more likes …</a:t>
            </a: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1700" dirty="0"/>
              <a:t>    </a:t>
            </a:r>
            <a:r>
              <a:rPr lang="en-US" sz="1700" dirty="0">
                <a:sym typeface="Wingdings" panose="05000000000000000000" pitchFamily="2" charset="2"/>
              </a:rPr>
              <a:t> get in on positive sentiments through tweeting upcoming events, welcoming messages and positive economic news</a:t>
            </a:r>
            <a:endParaRPr lang="en-US" sz="1700" dirty="0"/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1700" dirty="0"/>
              <a:t>    </a:t>
            </a:r>
            <a:r>
              <a:rPr lang="en-US" sz="1700" dirty="0">
                <a:sym typeface="Wingdings" panose="05000000000000000000" pitchFamily="2" charset="2"/>
              </a:rPr>
              <a:t> get in on negative sentiments: take notice on political tragedies and self-centric messaging</a:t>
            </a: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sz="1700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700" dirty="0"/>
              <a:t> this concludes hypothesis 3: more polarizing (or positive/negative) sentiment  tweets get more likes 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4602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FBBA-F503-4F81-BB1F-541B3E79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825538-E642-4248-BF06-B1F17ED453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274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846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FEF0-F4BE-42AF-8B66-AB6A2D9A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Vast # of tweet analyses possible for Political Research Company and Political Campaign Managers </a:t>
            </a:r>
            <a:r>
              <a:rPr lang="en-US" sz="3400" dirty="0">
                <a:sym typeface="Wingdings" panose="05000000000000000000" pitchFamily="2" charset="2"/>
              </a:rPr>
              <a:t> Questions: 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16C7-5559-4439-939A-BFE03A01F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11680"/>
            <a:ext cx="10753725" cy="37661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will sharing of more content (length, pics, quotes) leads to more retweets and favorites ?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will a more polarizing tweet lead to more responses?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9B092-B182-40F9-A734-12347A409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28" y="3467100"/>
            <a:ext cx="3747247" cy="2533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D1BC3D-B7C3-42EB-AD20-261829501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202" y="3448050"/>
            <a:ext cx="3747248" cy="25391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50BA10-9E14-4FCF-A0C4-EF88149A5EF9}"/>
              </a:ext>
            </a:extLst>
          </p:cNvPr>
          <p:cNvSpPr txBox="1"/>
          <p:nvPr/>
        </p:nvSpPr>
        <p:spPr>
          <a:xfrm>
            <a:off x="4714875" y="3896201"/>
            <a:ext cx="1247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is the busiest year for tweets in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965A24-2B74-4F50-AE75-591530B34D7C}"/>
              </a:ext>
            </a:extLst>
          </p:cNvPr>
          <p:cNvSpPr txBox="1"/>
          <p:nvPr/>
        </p:nvSpPr>
        <p:spPr>
          <a:xfrm>
            <a:off x="10164014" y="3699212"/>
            <a:ext cx="1247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tweets have maximum length but data is skewed </a:t>
            </a:r>
          </a:p>
        </p:txBody>
      </p:sp>
    </p:spTree>
    <p:extLst>
      <p:ext uri="{BB962C8B-B14F-4D97-AF65-F5344CB8AC3E}">
        <p14:creationId xmlns:p14="http://schemas.microsoft.com/office/powerpoint/2010/main" val="221744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4010828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4" y="809244"/>
            <a:ext cx="3685032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EF008-9610-41FA-B4F0-CD82E90C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1031634"/>
            <a:ext cx="3368431" cy="484477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Hypotheses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4B4C8-8FD8-4D9A-A0FB-9683170E6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791" y="1031634"/>
            <a:ext cx="6140590" cy="4746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1.There are more tweets in recent years because politics is more polarized.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2. More active users get more favorites and retweets. 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3. Tweets with stronger negative sentiment   </a:t>
            </a: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dirty="0"/>
              <a:t>       (text analysis) are more often flagged as </a:t>
            </a: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dirty="0"/>
              <a:t>       ‘possibly sensitive’ .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8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4010828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4" y="809244"/>
            <a:ext cx="3685032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35F8-7671-4962-B1B4-EBCCD8687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1031634"/>
            <a:ext cx="3368431" cy="484477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Technical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F717-4B3F-4280-ACE0-447B675BC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791" y="1031634"/>
            <a:ext cx="6140590" cy="4746232"/>
          </a:xfrm>
        </p:spPr>
        <p:txBody>
          <a:bodyPr anchor="ctr">
            <a:norm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Difficult to import large json file into </a:t>
            </a:r>
            <a:r>
              <a:rPr lang="en-US" dirty="0" err="1"/>
              <a:t>jupyter</a:t>
            </a:r>
            <a:r>
              <a:rPr lang="en-US" dirty="0"/>
              <a:t>. Had to reformat and save it as .csv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Transform datatypes for separate year, calculate tweet length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Make SQL work in </a:t>
            </a:r>
            <a:r>
              <a:rPr lang="en-US" dirty="0" err="1"/>
              <a:t>jupyter</a:t>
            </a:r>
            <a:r>
              <a:rPr lang="en-US" dirty="0"/>
              <a:t>, install software packages and search for sample syntax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Download </a:t>
            </a:r>
            <a:r>
              <a:rPr lang="en-US" dirty="0" err="1"/>
              <a:t>stopwords</a:t>
            </a:r>
            <a:r>
              <a:rPr lang="en-US" dirty="0"/>
              <a:t>, format </a:t>
            </a:r>
          </a:p>
        </p:txBody>
      </p:sp>
    </p:spTree>
    <p:extLst>
      <p:ext uri="{BB962C8B-B14F-4D97-AF65-F5344CB8AC3E}">
        <p14:creationId xmlns:p14="http://schemas.microsoft.com/office/powerpoint/2010/main" val="14157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B76A-B380-4B60-9BF0-86F4396C5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E8A638D-347A-48D7-B422-48D160BD7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79800"/>
              </p:ext>
            </p:extLst>
          </p:nvPr>
        </p:nvGraphicFramePr>
        <p:xfrm>
          <a:off x="5604884" y="2103211"/>
          <a:ext cx="1497880" cy="1462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880">
                  <a:extLst>
                    <a:ext uri="{9D8B030D-6E8A-4147-A177-3AD203B41FA5}">
                      <a16:colId xmlns:a16="http://schemas.microsoft.com/office/drawing/2014/main" val="2281837803"/>
                    </a:ext>
                  </a:extLst>
                </a:gridCol>
              </a:tblGrid>
              <a:tr h="22087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EM_tweet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18182"/>
                  </a:ext>
                </a:extLst>
              </a:tr>
              <a:tr h="48669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588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Created_at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08582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90044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User_id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89132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2EAFB6-51DC-47C8-8310-CED777E2F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582605"/>
              </p:ext>
            </p:extLst>
          </p:nvPr>
        </p:nvGraphicFramePr>
        <p:xfrm>
          <a:off x="8726775" y="2109768"/>
          <a:ext cx="14978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880">
                  <a:extLst>
                    <a:ext uri="{9D8B030D-6E8A-4147-A177-3AD203B41FA5}">
                      <a16:colId xmlns:a16="http://schemas.microsoft.com/office/drawing/2014/main" val="2281837803"/>
                    </a:ext>
                  </a:extLst>
                </a:gridCol>
              </a:tblGrid>
              <a:tr h="21275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Sentiment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18182"/>
                  </a:ext>
                </a:extLst>
              </a:tr>
              <a:tr h="21275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Tweet_Id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588118"/>
                  </a:ext>
                </a:extLst>
              </a:tr>
              <a:tr h="4145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Sentiment: positive/negative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TF-IDF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085820"/>
                  </a:ext>
                </a:extLst>
              </a:tr>
              <a:tr h="21275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9004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266A25A-F086-44A0-9C51-13265A154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493569"/>
              </p:ext>
            </p:extLst>
          </p:nvPr>
        </p:nvGraphicFramePr>
        <p:xfrm>
          <a:off x="5781169" y="4406176"/>
          <a:ext cx="1145309" cy="1276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2281837803"/>
                    </a:ext>
                  </a:extLst>
                </a:gridCol>
              </a:tblGrid>
              <a:tr h="35098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tweet_user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18182"/>
                  </a:ext>
                </a:extLst>
              </a:tr>
              <a:tr h="3246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Tweet_Id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588118"/>
                  </a:ext>
                </a:extLst>
              </a:tr>
              <a:tr h="276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User_id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085820"/>
                  </a:ext>
                </a:extLst>
              </a:tr>
              <a:tr h="3246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User_name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9004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378188-5CB9-4496-BFD4-70690FCF8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78660"/>
              </p:ext>
            </p:extLst>
          </p:nvPr>
        </p:nvGraphicFramePr>
        <p:xfrm>
          <a:off x="1874982" y="1998934"/>
          <a:ext cx="2105891" cy="169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891">
                  <a:extLst>
                    <a:ext uri="{9D8B030D-6E8A-4147-A177-3AD203B41FA5}">
                      <a16:colId xmlns:a16="http://schemas.microsoft.com/office/drawing/2014/main" val="2281837803"/>
                    </a:ext>
                  </a:extLst>
                </a:gridCol>
              </a:tblGrid>
              <a:tr h="32333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tweet_feature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18182"/>
                  </a:ext>
                </a:extLst>
              </a:tr>
              <a:tr h="3246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Tweet_Id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588118"/>
                  </a:ext>
                </a:extLst>
              </a:tr>
              <a:tr h="3246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Extended entities: photo/video yes /no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98138"/>
                  </a:ext>
                </a:extLst>
              </a:tr>
              <a:tr h="3246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Sensitive content : yes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2122"/>
                  </a:ext>
                </a:extLst>
              </a:tr>
              <a:tr h="3246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Quoted yes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842831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A2B21D-8DAC-47B8-B9E2-1755D6BE6758}"/>
              </a:ext>
            </a:extLst>
          </p:cNvPr>
          <p:cNvCxnSpPr/>
          <p:nvPr/>
        </p:nvCxnSpPr>
        <p:spPr>
          <a:xfrm flipH="1">
            <a:off x="3971636" y="2281382"/>
            <a:ext cx="9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2BFC5C0-A767-47AD-A971-F453BD560480}"/>
              </a:ext>
            </a:extLst>
          </p:cNvPr>
          <p:cNvGrpSpPr/>
          <p:nvPr/>
        </p:nvGrpSpPr>
        <p:grpSpPr>
          <a:xfrm>
            <a:off x="7102764" y="2350656"/>
            <a:ext cx="1624011" cy="213476"/>
            <a:chOff x="6493164" y="1916547"/>
            <a:chExt cx="1624011" cy="21347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3DC785F-588E-46A1-94FE-14D28A0BB1DD}"/>
                </a:ext>
              </a:extLst>
            </p:cNvPr>
            <p:cNvCxnSpPr>
              <a:cxnSpLocks/>
            </p:cNvCxnSpPr>
            <p:nvPr/>
          </p:nvCxnSpPr>
          <p:spPr>
            <a:xfrm>
              <a:off x="6493164" y="2022764"/>
              <a:ext cx="1624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F173135-994F-4E61-94E9-5CAD575E4F48}"/>
                </a:ext>
              </a:extLst>
            </p:cNvPr>
            <p:cNvCxnSpPr/>
            <p:nvPr/>
          </p:nvCxnSpPr>
          <p:spPr>
            <a:xfrm>
              <a:off x="6554713" y="1930401"/>
              <a:ext cx="0" cy="199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910956-AC8A-4BBB-B190-BC86806993C7}"/>
                </a:ext>
              </a:extLst>
            </p:cNvPr>
            <p:cNvCxnSpPr/>
            <p:nvPr/>
          </p:nvCxnSpPr>
          <p:spPr>
            <a:xfrm>
              <a:off x="8027913" y="1916547"/>
              <a:ext cx="0" cy="199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7173D5-A8A9-4AD6-8753-9F0EDD55510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347652" y="3705356"/>
            <a:ext cx="6171" cy="70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D151F5-277E-4561-A2DA-07FA0F58AAEA}"/>
              </a:ext>
            </a:extLst>
          </p:cNvPr>
          <p:cNvCxnSpPr>
            <a:cxnSpLocks/>
          </p:cNvCxnSpPr>
          <p:nvPr/>
        </p:nvCxnSpPr>
        <p:spPr>
          <a:xfrm flipV="1">
            <a:off x="6264451" y="4317525"/>
            <a:ext cx="1825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51F92C-CFF2-4176-B9B2-192C2863F8A9}"/>
              </a:ext>
            </a:extLst>
          </p:cNvPr>
          <p:cNvCxnSpPr/>
          <p:nvPr/>
        </p:nvCxnSpPr>
        <p:spPr>
          <a:xfrm>
            <a:off x="6264451" y="3571125"/>
            <a:ext cx="83201" cy="14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E76E62-3621-4723-AB05-DFBAAC089DD8}"/>
              </a:ext>
            </a:extLst>
          </p:cNvPr>
          <p:cNvCxnSpPr>
            <a:cxnSpLocks/>
          </p:cNvCxnSpPr>
          <p:nvPr/>
        </p:nvCxnSpPr>
        <p:spPr>
          <a:xfrm flipH="1">
            <a:off x="6355733" y="3565266"/>
            <a:ext cx="91281" cy="14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7DE3655-AEE1-49B2-B240-4918D2CB4E27}"/>
              </a:ext>
            </a:extLst>
          </p:cNvPr>
          <p:cNvGrpSpPr/>
          <p:nvPr/>
        </p:nvGrpSpPr>
        <p:grpSpPr>
          <a:xfrm>
            <a:off x="3950098" y="2363469"/>
            <a:ext cx="1655762" cy="199622"/>
            <a:chOff x="3340498" y="1929360"/>
            <a:chExt cx="1655762" cy="19962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C0CD9F5-A874-4D7D-816E-23898E0BEA6E}"/>
                </a:ext>
              </a:extLst>
            </p:cNvPr>
            <p:cNvCxnSpPr>
              <a:cxnSpLocks/>
            </p:cNvCxnSpPr>
            <p:nvPr/>
          </p:nvCxnSpPr>
          <p:spPr>
            <a:xfrm>
              <a:off x="3371273" y="2022764"/>
              <a:ext cx="1624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03F540-CE43-4EE0-9769-F6977C8B6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8598" y="1932998"/>
              <a:ext cx="152977" cy="69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2A1D210-6A08-4459-8F0C-EE612A4E05C6}"/>
                </a:ext>
              </a:extLst>
            </p:cNvPr>
            <p:cNvCxnSpPr>
              <a:cxnSpLocks/>
            </p:cNvCxnSpPr>
            <p:nvPr/>
          </p:nvCxnSpPr>
          <p:spPr>
            <a:xfrm>
              <a:off x="3340498" y="1929360"/>
              <a:ext cx="181587" cy="80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F67E051-38DF-4625-9E8A-6CFEA2C72C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35778" y="2040198"/>
              <a:ext cx="160482" cy="88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DBF1561-0C3C-4B54-B458-EBA51A626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5457" y="2022764"/>
              <a:ext cx="138692" cy="934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le 53">
            <a:extLst>
              <a:ext uri="{FF2B5EF4-FFF2-40B4-BE49-F238E27FC236}">
                <a16:creationId xmlns:a16="http://schemas.microsoft.com/office/drawing/2014/main" id="{D25DE662-0949-474E-AF50-DBF0C2F41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30375"/>
              </p:ext>
            </p:extLst>
          </p:nvPr>
        </p:nvGraphicFramePr>
        <p:xfrm>
          <a:off x="2119154" y="4441652"/>
          <a:ext cx="1511300" cy="138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4144260866"/>
                    </a:ext>
                  </a:extLst>
                </a:gridCol>
              </a:tblGrid>
              <a:tr h="29672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840856"/>
                  </a:ext>
                </a:extLst>
              </a:tr>
              <a:tr h="29672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Tweet_id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449854"/>
                  </a:ext>
                </a:extLst>
              </a:tr>
              <a:tr h="2967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Count_favorites</a:t>
                      </a:r>
                      <a:endParaRPr lang="en-US" sz="1000" dirty="0"/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37799"/>
                  </a:ext>
                </a:extLst>
              </a:tr>
              <a:tr h="2967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Count_retweet</a:t>
                      </a:r>
                      <a:endParaRPr lang="en-US" sz="1000" dirty="0"/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493730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71833CE9-3EDF-48EA-AFAB-77DB9771A014}"/>
              </a:ext>
            </a:extLst>
          </p:cNvPr>
          <p:cNvGrpSpPr/>
          <p:nvPr/>
        </p:nvGrpSpPr>
        <p:grpSpPr>
          <a:xfrm>
            <a:off x="2845494" y="3729759"/>
            <a:ext cx="224044" cy="716992"/>
            <a:chOff x="5661022" y="3125298"/>
            <a:chExt cx="182563" cy="846769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BBF95B1-9529-4CD5-8D69-5B3B642A5602}"/>
                </a:ext>
              </a:extLst>
            </p:cNvPr>
            <p:cNvCxnSpPr>
              <a:cxnSpLocks/>
            </p:cNvCxnSpPr>
            <p:nvPr/>
          </p:nvCxnSpPr>
          <p:spPr>
            <a:xfrm>
              <a:off x="5744223" y="3131157"/>
              <a:ext cx="0" cy="840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74F8C9-FEDD-4B28-B64A-59315D5755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1022" y="3877557"/>
              <a:ext cx="18256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C871D5E-E9F8-436B-B349-22C8EE476523}"/>
                </a:ext>
              </a:extLst>
            </p:cNvPr>
            <p:cNvCxnSpPr/>
            <p:nvPr/>
          </p:nvCxnSpPr>
          <p:spPr>
            <a:xfrm>
              <a:off x="5661022" y="3131157"/>
              <a:ext cx="83201" cy="1406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5347C66-EAA6-42CE-8986-602229CA9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2304" y="3125298"/>
              <a:ext cx="91281" cy="140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05175C-328B-4391-A4E6-5E827B1DC4EB}"/>
              </a:ext>
            </a:extLst>
          </p:cNvPr>
          <p:cNvCxnSpPr/>
          <p:nvPr/>
        </p:nvCxnSpPr>
        <p:spPr>
          <a:xfrm flipH="1">
            <a:off x="3630454" y="4913745"/>
            <a:ext cx="2150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B401FA-D4D4-4484-B7A2-0197DA43B44E}"/>
              </a:ext>
            </a:extLst>
          </p:cNvPr>
          <p:cNvCxnSpPr/>
          <p:nvPr/>
        </p:nvCxnSpPr>
        <p:spPr>
          <a:xfrm>
            <a:off x="5604884" y="4812145"/>
            <a:ext cx="0" cy="23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36C8AA-D5E8-4CB3-8607-141B66C43CAC}"/>
              </a:ext>
            </a:extLst>
          </p:cNvPr>
          <p:cNvCxnSpPr/>
          <p:nvPr/>
        </p:nvCxnSpPr>
        <p:spPr>
          <a:xfrm flipH="1" flipV="1">
            <a:off x="3630454" y="4793673"/>
            <a:ext cx="137982" cy="12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AF603E1-6306-4680-BA46-B1ABB9CD0F0D}"/>
              </a:ext>
            </a:extLst>
          </p:cNvPr>
          <p:cNvCxnSpPr>
            <a:cxnSpLocks/>
          </p:cNvCxnSpPr>
          <p:nvPr/>
        </p:nvCxnSpPr>
        <p:spPr>
          <a:xfrm flipH="1">
            <a:off x="3623245" y="4900588"/>
            <a:ext cx="152400" cy="125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3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85B976C-17EF-415B-B03C-BAF9443B9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CF240B-952B-40E0-A969-924B20B66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8A561-26C5-420B-A0FF-629EB9AA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49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000" dirty="0">
                <a:solidFill>
                  <a:srgbClr val="FFFFFF"/>
                </a:solidFill>
              </a:rPr>
              <a:t>Initial Findings I  – Many zero values and large outliers for Likes (and retweets)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1B326-E23D-4650-B24B-D6BD85A9A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3"/>
          <a:stretch/>
        </p:blipFill>
        <p:spPr>
          <a:xfrm>
            <a:off x="635457" y="640080"/>
            <a:ext cx="6739128" cy="36027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55B9DD-86FB-4B50-9D4B-8962F70F88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8" r="3" b="2907"/>
          <a:stretch/>
        </p:blipFill>
        <p:spPr>
          <a:xfrm>
            <a:off x="7530957" y="646624"/>
            <a:ext cx="4002282" cy="359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4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2AF6-9819-47A1-B2F0-96996A9B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Initial Findings II – less outliers for by-user figures, most active Tweeter’s tweets are not longer , positive correlation between number of tweets and length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A746D0A-E531-4775-96C6-496F70C0B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90665"/>
              </p:ext>
            </p:extLst>
          </p:nvPr>
        </p:nvGraphicFramePr>
        <p:xfrm>
          <a:off x="822035" y="2391448"/>
          <a:ext cx="504173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80">
                  <a:extLst>
                    <a:ext uri="{9D8B030D-6E8A-4147-A177-3AD203B41FA5}">
                      <a16:colId xmlns:a16="http://schemas.microsoft.com/office/drawing/2014/main" val="976460450"/>
                    </a:ext>
                  </a:extLst>
                </a:gridCol>
                <a:gridCol w="1718414">
                  <a:extLst>
                    <a:ext uri="{9D8B030D-6E8A-4147-A177-3AD203B41FA5}">
                      <a16:colId xmlns:a16="http://schemas.microsoft.com/office/drawing/2014/main" val="1159411159"/>
                    </a:ext>
                  </a:extLst>
                </a:gridCol>
                <a:gridCol w="2177142">
                  <a:extLst>
                    <a:ext uri="{9D8B030D-6E8A-4147-A177-3AD203B41FA5}">
                      <a16:colId xmlns:a16="http://schemas.microsoft.com/office/drawing/2014/main" val="2200600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Tweets </a:t>
                      </a:r>
                    </a:p>
                    <a:p>
                      <a:r>
                        <a:rPr lang="en-US" dirty="0"/>
                        <a:t>by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Tweets </a:t>
                      </a:r>
                    </a:p>
                    <a:p>
                      <a:r>
                        <a:rPr lang="en-US" dirty="0"/>
                        <a:t>length by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9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416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80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2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603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48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87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99036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2DB4A1-00E8-41BF-96DC-3F315567D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829741"/>
              </p:ext>
            </p:extLst>
          </p:nvPr>
        </p:nvGraphicFramePr>
        <p:xfrm>
          <a:off x="6328231" y="2409151"/>
          <a:ext cx="406399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252502497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177692284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426432369"/>
                    </a:ext>
                  </a:extLst>
                </a:gridCol>
              </a:tblGrid>
              <a:tr h="1483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Most active Tweeters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 of Tweeters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66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# of tweets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9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AvG</a:t>
                      </a:r>
                      <a:r>
                        <a:rPr lang="en-US" dirty="0"/>
                        <a:t> tweet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22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Pearson Correlation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061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808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6D09-B5BD-45D8-96F8-522F91AB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Deeper Analysis I – Creation of new metrics: AVG (Likes, Retweets, Quotes per Tweets) </a:t>
            </a:r>
            <a:r>
              <a:rPr lang="en-US" sz="3400" u="sng" dirty="0"/>
              <a:t>per User/Politician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0952B-FB2C-4650-9A0F-DB0013D1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15" y="2266950"/>
            <a:ext cx="4530694" cy="3847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AE186A-ED1F-4AC0-8265-1CC74A4B1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11" y="2419349"/>
            <a:ext cx="5505626" cy="322897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489391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434</TotalTime>
  <Words>927</Words>
  <Application>Microsoft Office PowerPoint</Application>
  <PresentationFormat>Widescreen</PresentationFormat>
  <Paragraphs>160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 Light</vt:lpstr>
      <vt:lpstr>Open Sans</vt:lpstr>
      <vt:lpstr>OpenSans</vt:lpstr>
      <vt:lpstr>Wingdings</vt:lpstr>
      <vt:lpstr>Metropolitan</vt:lpstr>
      <vt:lpstr>SQL for Data Science Capstone Project by University of California, Davis</vt:lpstr>
      <vt:lpstr>Content</vt:lpstr>
      <vt:lpstr>Vast # of tweet analyses possible for Political Research Company and Political Campaign Managers  Questions: </vt:lpstr>
      <vt:lpstr>Hypotheses </vt:lpstr>
      <vt:lpstr>Technical Challenges</vt:lpstr>
      <vt:lpstr>ER Diagram</vt:lpstr>
      <vt:lpstr>Initial Findings I  – Many zero values and large outliers for Likes (and retweets)  </vt:lpstr>
      <vt:lpstr>Initial Findings II – less outliers for by-user figures, most active Tweeter’s tweets are not longer , positive correlation between number of tweets and length</vt:lpstr>
      <vt:lpstr>Deeper Analysis I – Creation of new metrics: AVG (Likes, Retweets, Quotes per Tweets) per User/Politician</vt:lpstr>
      <vt:lpstr>Deeper Analysis I – Less frequent Tweeters get more likes and retweets (hypotheses rejected), but frequent Tweeters use more quotes per tweet (hypothesis maintained)</vt:lpstr>
      <vt:lpstr>Text analysis TF-IDF</vt:lpstr>
      <vt:lpstr>Deeper Analysis II - Text analysis TF-IDF</vt:lpstr>
      <vt:lpstr>Advice to political advisors (hypotheses results)</vt:lpstr>
      <vt:lpstr>Advice to political advisors (hypotheses results)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for Data Science Capstone Project by University of California, Davis</dc:title>
  <dc:creator>Julian Renz</dc:creator>
  <cp:lastModifiedBy>Julian Renz</cp:lastModifiedBy>
  <cp:revision>81</cp:revision>
  <dcterms:created xsi:type="dcterms:W3CDTF">2021-01-25T22:13:38Z</dcterms:created>
  <dcterms:modified xsi:type="dcterms:W3CDTF">2021-02-03T23:22:51Z</dcterms:modified>
</cp:coreProperties>
</file>