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73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71" r:id="rId15"/>
    <p:sldId id="274" r:id="rId16"/>
    <p:sldId id="277" r:id="rId17"/>
    <p:sldId id="279" r:id="rId18"/>
    <p:sldId id="280" r:id="rId19"/>
    <p:sldId id="261" r:id="rId20"/>
    <p:sldId id="263" r:id="rId21"/>
    <p:sldId id="270" r:id="rId22"/>
    <p:sldId id="272" r:id="rId23"/>
    <p:sldId id="275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5B9-ACC7-41BD-9824-D2F2C86C5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3C3CB-EABD-466F-A025-67AD71C58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EAC8-8280-4A28-B0D0-6117B55E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2B8F-0E3E-42D2-9A11-D68DF577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06DF-AF3D-4B78-9215-F44C52A5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4773-A489-4239-AB22-8C4AD1C9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9220C-B1BE-43CA-946A-57D20DE0C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24D74-BF6D-4A08-80C3-E25B6FB6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BD91-D9E2-405D-8EF0-EB78DB97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41B6-19E3-4990-A815-D3D8543B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B9268-D6B2-44C6-9137-35ACEA91B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4E2E-9585-4374-80E2-7A5E59B91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3B2B-33E5-493A-AACB-EB4D508C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0369-35F3-4718-9F56-147A9D2A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6511B-D748-4CD9-8F85-61425B0A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528A-6FF5-4633-8875-14B00B6B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8867-2DD8-4B35-A1B0-445AAF33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611E-3C0B-43E8-BB9E-8819E2F6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D339D-BC71-482E-B97E-235637FC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6485-54A2-4937-BE3A-58833ED9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436F-E3A4-4531-89CB-C4497079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ED89-A28F-41CB-8D4D-E62DB697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74F1-95AC-429F-A842-2A0D1FDD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970D-EE37-445F-B08D-9D03EF61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FE46-FD5B-477C-AE54-140677AB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2693-2BF7-40D7-9715-72EF11F8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569E-CA48-4F77-9223-0DB8B3FB7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BE97C-58FC-4D59-809E-A49C0710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66170-34F2-4028-87CE-DE352500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90513-FD13-4F7C-9650-7535A428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D2F7B-9694-4551-B623-A9A3F7F7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BB00-032F-40DE-A118-5D44F216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5092-13E1-4B4B-8F16-62A8F8EBD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86CC-DADB-4AA2-B552-9AA1BFF1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7423F-FB8D-469A-98D9-6D5A85F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03515-3F80-488E-8590-BC56CA19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04756-F869-494A-8BCE-34F66A1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03670-7E6C-4046-929F-AB1798C6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9EA6-DA7B-471B-848D-FCC568B6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7BE3-2968-4B9C-AAF9-A71CB6F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D5CF7-A1E1-41E2-BEE9-8AF5836E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AF4F8-898D-47AF-8EF3-E705F76B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B133F-0E2E-4B49-8A75-A7DA6FD2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78506-D3BB-43F3-A8CA-16C6F5B2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04EBE-717D-416C-B7A2-FD585FF2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39E47-6B13-46A4-815C-E077260B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AFC9-DB7E-4D17-B90A-C61973B2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DB49-B1D2-407C-A747-4899B6D3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BE724-C07C-4EE1-AA12-BA64D0500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7FFA7-9232-4F11-ABF8-CF170AF4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0B7A8-348A-4DC7-85E9-98CFDED3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DED8-6D81-4D75-8FFF-49A17266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1610-3614-4C67-9A02-FE9114B1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EA6A2-707F-41DE-B4D2-A7CC5DE49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06982-6A6C-4835-946C-8B829344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78BD2-B4F8-4093-A6BC-5027DF45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6AD5-158D-45A0-8911-84BEA0CB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6CE53-063A-4090-803D-87392E00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24F8A-F330-4927-AF08-E642F763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7994-CF06-415A-BD44-60F1C9E9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7795-48AC-47F2-8CA9-5E5A800C8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0A77-197B-4E71-9A26-09781CD2E38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C7D8-626C-44D0-9554-7F5D60FBD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711F-30E0-4412-B773-081C8E4B3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1EB0-893C-4055-8828-914E7057E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74FD-6785-43EA-BFBD-A409BBBC5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Energy DATA 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0C7FD-6CD2-4712-839C-C43E50ED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9B19E0-DDDE-440A-B234-F1B23F61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Explorative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780E7-6C1E-4AE7-A238-7E695E94E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72792" y="2449534"/>
            <a:ext cx="5607798" cy="1261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D6F3D-1A92-4A63-92BE-26421339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25" y="3863083"/>
            <a:ext cx="5830149" cy="903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2DC3-2729-4E2D-BB2D-02B66C8E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Roboto" panose="02000000000000000000" pitchFamily="2" charset="0"/>
              </a:rPr>
              <a:t>Augmented Dickey-Fuller : only residual estimate rejects null hypothesi</a:t>
            </a:r>
            <a:r>
              <a:rPr lang="en-US" sz="2000">
                <a:latin typeface="Roboto" panose="02000000000000000000" pitchFamily="2" charset="0"/>
              </a:rPr>
              <a:t>s (meaning stationary)</a:t>
            </a:r>
          </a:p>
          <a:p>
            <a:r>
              <a:rPr lang="en-US" sz="2000">
                <a:latin typeface="Roboto" panose="02000000000000000000" pitchFamily="2" charset="0"/>
              </a:rPr>
              <a:t>Also smaller MSE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6887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A5A0-7948-497B-8959-413E1797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7-day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E020-8DAF-4216-A58E-BC3F2E92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reduces MSE further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3EEEA-1D04-41B9-9BB2-C9B4F01C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02" y="1966293"/>
            <a:ext cx="751419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2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483B-5E58-4E2F-B2E0-BAB3773A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Predicting Data – Holt vs Triple Exponential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B7F8B-8FA4-422E-B587-1DFBC8B0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35" y="2205360"/>
            <a:ext cx="4481866" cy="309248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7BBC0-60B7-49BC-800D-C0D111ADA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0724" y="2299113"/>
            <a:ext cx="4486215" cy="290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3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D4EB4-32E7-437B-BFD7-99627B9F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Time Series Analysis: ACF PLot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9DEC-2686-4AAE-ABF3-50152C71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Autocorrelation points to seasonal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EBAD9-B30C-40C5-B517-03962DBA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79966"/>
            <a:ext cx="11327549" cy="36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004725-CACE-45EC-8770-9978B365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Seasonality reflected in lag 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01E56-AB00-47BB-8CE7-365F3627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44" y="2050595"/>
            <a:ext cx="3965704" cy="261736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A75E7-8477-4FEC-86D9-E11739B43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7671" y="2652506"/>
            <a:ext cx="4600354" cy="1460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04A95-02AA-4EF7-A545-87D7E90371DA}"/>
              </a:ext>
            </a:extLst>
          </p:cNvPr>
          <p:cNvSpPr txBox="1"/>
          <p:nvPr/>
        </p:nvSpPr>
        <p:spPr>
          <a:xfrm>
            <a:off x="1371598" y="5070346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ARMA Models – ARMA Coefficients suggest 2 lag model (appendix)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-combination of AR &amp; MA because they are components that's not decaying but it's decaying a little bit like in AR should decay and then there are shocks like in AM model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3589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FC627-67C7-4574-99CB-CA38C9C2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SARIMA – finds parameters with less autocorrelation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A0A97-1DCB-477B-AE34-004630E0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880" y="3947198"/>
            <a:ext cx="8237170" cy="247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D3EFB-5688-4875-BEC7-024D4062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49" y="2752789"/>
            <a:ext cx="3970419" cy="883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8C152-B363-4B9B-A97E-B994673E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700" y="2000048"/>
            <a:ext cx="4886536" cy="39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9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80E5F-EA02-4FD6-9504-A2788C4B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SARIMA predictions – both models do well!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899CD-4A1B-4EF8-8D45-E9E132FC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7" y="1886079"/>
            <a:ext cx="6521359" cy="3081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F0ACB-EEC2-45DE-B507-8CB9CC957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73"/>
          <a:stretch/>
        </p:blipFill>
        <p:spPr>
          <a:xfrm>
            <a:off x="5661517" y="5071103"/>
            <a:ext cx="5864630" cy="16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89C8-1BC9-46FB-B09F-07EFB122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SARIMA – high confidence and good cross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536E4-BE55-4DFA-A41F-47325759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243821"/>
            <a:ext cx="5131088" cy="187284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5866B-F888-47F8-979B-33D8984D5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3267479"/>
            <a:ext cx="5131087" cy="18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4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F3C6B-DB6F-4B78-B05F-55691FF3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15B7-95AA-46BA-914A-0628E586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Trend, Seasonality and Residuals identified</a:t>
            </a:r>
          </a:p>
          <a:p>
            <a:r>
              <a:rPr lang="en-US" sz="2000"/>
              <a:t>SARIMA does better job in decomposing into stationary process</a:t>
            </a:r>
          </a:p>
          <a:p>
            <a:r>
              <a:rPr lang="en-US" sz="2000"/>
              <a:t>Autocorrelation plots reveal the obvious dependance with several lags</a:t>
            </a:r>
          </a:p>
          <a:p>
            <a:r>
              <a:rPr lang="en-US" sz="2000"/>
              <a:t>Energy consumption spike of 2012 could be isolated and traced back to a heat wave</a:t>
            </a:r>
          </a:p>
          <a:p>
            <a:r>
              <a:rPr lang="en-US" sz="2000"/>
              <a:t>ARMA models identified both autoregression and moving average components that match data</a:t>
            </a:r>
          </a:p>
          <a:p>
            <a:r>
              <a:rPr lang="en-US" sz="2000"/>
              <a:t>Both triple smoothing exponential and SARIMA did well in predicting</a:t>
            </a:r>
          </a:p>
          <a:p>
            <a:r>
              <a:rPr lang="en-US" sz="2000"/>
              <a:t>SARIMA has high confidence, although not all stationary tests succeed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1425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2DA33-2B2E-43B4-912D-8543C07D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Next Steps/ flaws, more data , different model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7572-7910-45F4-852E-7C326EF8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Grid search for ARIMA no results</a:t>
            </a:r>
            <a:r>
              <a:rPr lang="en-US" sz="2000">
                <a:sym typeface="Wingdings" panose="05000000000000000000" pitchFamily="2" charset="2"/>
              </a:rPr>
              <a:t>improve</a:t>
            </a:r>
          </a:p>
          <a:p>
            <a:r>
              <a:rPr lang="en-US" sz="2000">
                <a:sym typeface="Wingdings" panose="05000000000000000000" pitchFamily="2" charset="2"/>
              </a:rPr>
              <a:t>Try other suppliers</a:t>
            </a:r>
          </a:p>
          <a:p>
            <a:r>
              <a:rPr lang="en-US" sz="2000">
                <a:sym typeface="Wingdings" panose="05000000000000000000" pitchFamily="2" charset="2"/>
              </a:rPr>
              <a:t>Examine Hourly Data/intra-day spikes</a:t>
            </a:r>
          </a:p>
          <a:p>
            <a:r>
              <a:rPr lang="en-US" sz="2000">
                <a:sym typeface="Wingdings" panose="05000000000000000000" pitchFamily="2" charset="2"/>
              </a:rPr>
              <a:t>Try Prophet</a:t>
            </a:r>
          </a:p>
          <a:p>
            <a:r>
              <a:rPr lang="en-US" sz="2000">
                <a:sym typeface="Wingdings" panose="05000000000000000000" pitchFamily="2" charset="2"/>
              </a:rPr>
              <a:t>Try PMDARIMA</a:t>
            </a:r>
          </a:p>
          <a:p>
            <a:r>
              <a:rPr lang="en-US" sz="2000">
                <a:sym typeface="Wingdings" panose="05000000000000000000" pitchFamily="2" charset="2"/>
              </a:rPr>
              <a:t>Experiment with Deep Learning for Time Series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901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F7DB4-2BC8-4436-ADF5-5B6653D7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90CC-BB88-4B65-B49F-B945983A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Description of data</a:t>
            </a:r>
          </a:p>
          <a:p>
            <a:r>
              <a:rPr lang="en-US" sz="2000"/>
              <a:t>Main objectives</a:t>
            </a:r>
          </a:p>
          <a:p>
            <a:r>
              <a:rPr lang="en-US" sz="2000"/>
              <a:t>One type of Analysis, variations of model , which is the best</a:t>
            </a:r>
          </a:p>
          <a:p>
            <a:r>
              <a:rPr lang="en-US" sz="2000"/>
              <a:t>Key Findings to objectives</a:t>
            </a:r>
          </a:p>
          <a:p>
            <a:r>
              <a:rPr lang="en-US" sz="2000"/>
              <a:t>Report with Insights</a:t>
            </a:r>
          </a:p>
          <a:p>
            <a:r>
              <a:rPr lang="en-US" sz="2000"/>
              <a:t>Next Steps/ flaws, more data , different model</a:t>
            </a:r>
          </a:p>
          <a:p>
            <a:r>
              <a:rPr lang="en-US" sz="2000"/>
              <a:t>Appendix: visuals from your code / python notebook printout</a:t>
            </a:r>
          </a:p>
          <a:p>
            <a:endParaRPr lang="en-US" sz="2000" b="0" i="0">
              <a:effectLst/>
              <a:latin typeface="IBM Plex Sans" panose="020B0503050203000203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0722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D2F27-B6C6-47F1-9645-70DF1F4A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Code excerpts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6942-3CF1-41BF-A2F5-C6D93516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Wrangling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A65CE-61E5-46BD-8E0A-C3DB764A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67574"/>
            <a:ext cx="11327549" cy="40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4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924E4-3F67-409D-BC72-AEA45489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Appendix: Code excerpts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9602-067F-4364-9711-7711DC20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51" y="457200"/>
            <a:ext cx="8747659" cy="34553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24E4-3F67-409D-BC72-AEA45489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ARMA 2 lag model more reasonable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ACC6F-DBB8-4E84-97D9-709B73F3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43" y="1690688"/>
            <a:ext cx="9153525" cy="3171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DF6E37-8DDE-4F7C-BA81-86724E62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01" y="4997450"/>
            <a:ext cx="90208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ED976-E1B5-4811-A55C-7612EAA6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Annual trend downwards but that’s due to early spikes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3FDF8-27A9-49F5-B4D2-F2438AD8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6" y="1927283"/>
            <a:ext cx="6049379" cy="193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BFC5A1-7896-4CC1-A065-51F28E3D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98" y="4004473"/>
            <a:ext cx="6164513" cy="24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8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0D80-3E1A-4F7E-897E-258F4740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are </a:t>
            </a:r>
            <a:br>
              <a:rPr lang="en-US" dirty="0"/>
            </a:br>
            <a:r>
              <a:rPr lang="en-US" dirty="0"/>
              <a:t>stationary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90F05-FDA0-45DD-826D-C91708C9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20" y="340029"/>
            <a:ext cx="7455613" cy="3874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000B9-D9B6-4938-A9AB-B1FCD3886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7" y="3132794"/>
            <a:ext cx="7774112" cy="37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17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3046-2378-4B68-BE47-4436DA57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SARIMA normality of residual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CA32A-BD98-4CF0-A41B-03559A90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3" y="2544360"/>
            <a:ext cx="5975795" cy="3077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3C570-D513-4632-A051-77FDAFD8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87" y="3131945"/>
            <a:ext cx="4486215" cy="12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3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0A040-C748-4807-B3B7-3693A549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Description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0CB4E-47BD-47E1-AAB0-BAFB9249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67" y="457200"/>
            <a:ext cx="8276228" cy="3455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1B3A-DB3D-46AD-858E-616F23CC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r>
              <a:rPr lang="en-US" sz="2000"/>
              <a:t>Energy consumption data from Comed and other providers in megawatts for the last two decades download from kaggle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3EFFB-4CA2-4E4F-A2CF-BD7B9D8F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Goals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38B09-5DF1-45F9-9F1C-F1731DD5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46" y="457200"/>
            <a:ext cx="8531669" cy="3455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D895-B2B8-41B7-846B-DB54FC8A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r>
              <a:rPr lang="en-US" sz="2000"/>
              <a:t>Prediction of consumption for COMED and market share changes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CF5DFC-B04E-4256-880B-0F967F49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Dependency on month / season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BE801-C9C9-4480-97EF-BF221F6A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2013220"/>
            <a:ext cx="6995169" cy="22034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8E955-1DDF-45B3-AC65-3680B5397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53" y="4321947"/>
            <a:ext cx="6758273" cy="20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7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F5DFC-B04E-4256-880B-0F967F49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Dependency on month / season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C6AB0-299A-44A3-9ABE-2B36DF18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94124"/>
            <a:ext cx="11327549" cy="35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4411C-3CA6-4F6A-9AEF-A8C0CCAD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Decomposition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56B8-514E-4EF2-9F3C-CEA91256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Additive and Multiplicative models yield similar results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F0422E4-F03B-4493-9303-D6572794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49" y="1966293"/>
            <a:ext cx="695650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82DFC-5CBC-4ECD-81BB-C83A1767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Manual Decomposition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B1308-D404-4720-8AE1-822A66E09575}"/>
              </a:ext>
            </a:extLst>
          </p:cNvPr>
          <p:cNvPicPr/>
          <p:nvPr/>
        </p:nvPicPr>
        <p:blipFill rotWithShape="1">
          <a:blip r:embed="rId2"/>
          <a:srcRect t="16694"/>
          <a:stretch/>
        </p:blipFill>
        <p:spPr>
          <a:xfrm>
            <a:off x="556592" y="804446"/>
            <a:ext cx="11139778" cy="27608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B8A7-F689-43C6-A04E-FB0FA564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r>
              <a:rPr lang="en-US" sz="2000"/>
              <a:t>Explanation for spike in summer 2012 in residual (historical heat waves)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3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19ADE-FB62-427D-B894-0E682442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53EA-C842-445E-A6B4-A510349A0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Normality but with skewness in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42209-FF7D-4B09-9DFA-1BCEBABC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538297"/>
            <a:ext cx="5131088" cy="328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6F956-E684-45F0-83CB-834F94219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88472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394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IBM Plex Sans</vt:lpstr>
      <vt:lpstr>Roboto</vt:lpstr>
      <vt:lpstr>Office Theme</vt:lpstr>
      <vt:lpstr>Energy DATA Time Series Analysis</vt:lpstr>
      <vt:lpstr>Table of Contents</vt:lpstr>
      <vt:lpstr>Description of Data</vt:lpstr>
      <vt:lpstr>Goals</vt:lpstr>
      <vt:lpstr>Dependency on month / season</vt:lpstr>
      <vt:lpstr>Dependency on month / season 2</vt:lpstr>
      <vt:lpstr>Manual Decomposition 1</vt:lpstr>
      <vt:lpstr>Manual Decomposition 2</vt:lpstr>
      <vt:lpstr>Explorative 1</vt:lpstr>
      <vt:lpstr>Explorative 2</vt:lpstr>
      <vt:lpstr>7-day Moving Average</vt:lpstr>
      <vt:lpstr>Predicting Data – Holt vs Triple Exponential</vt:lpstr>
      <vt:lpstr>Time Series Analysis: ACF PLot</vt:lpstr>
      <vt:lpstr>Seasonality reflected in lag plots</vt:lpstr>
      <vt:lpstr>SARIMA – finds parameters with less autocorrelation</vt:lpstr>
      <vt:lpstr>SARIMA predictions – both models do well!</vt:lpstr>
      <vt:lpstr>SARIMA – high confidence and good cross validation</vt:lpstr>
      <vt:lpstr>Key Findings and Insights</vt:lpstr>
      <vt:lpstr>Next Steps/ flaws, more data , different model </vt:lpstr>
      <vt:lpstr>Appendix: Code excerpts</vt:lpstr>
      <vt:lpstr>Appendix: Code excerpts</vt:lpstr>
      <vt:lpstr>Appendix: ARMA 2 lag model more reasonable</vt:lpstr>
      <vt:lpstr>Annual trend downwards but that’s due to early spikes</vt:lpstr>
      <vt:lpstr>Residuals are  stationary</vt:lpstr>
      <vt:lpstr>SARIMA normality of residual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Julian Renz</dc:creator>
  <cp:lastModifiedBy>Julian Renz</cp:lastModifiedBy>
  <cp:revision>26</cp:revision>
  <dcterms:created xsi:type="dcterms:W3CDTF">2021-10-08T15:43:00Z</dcterms:created>
  <dcterms:modified xsi:type="dcterms:W3CDTF">2021-10-11T18:11:29Z</dcterms:modified>
</cp:coreProperties>
</file>