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</p:sldIdLst>
  <p:sldSz cx="18288000" cy="10287000"/>
  <p:notesSz cx="6858000" cy="9144000"/>
  <p:embeddedFontLst>
    <p:embeddedFont>
      <p:font typeface="DM Serif Display" pitchFamily="2" charset="0"/>
      <p:regular r:id="rId15"/>
    </p:embeddedFont>
    <p:embeddedFont>
      <p:font typeface="Open Sauce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uliKyada/DealMakerA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96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1794884" y="2816667"/>
            <a:ext cx="14953193" cy="2954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IN" sz="9600" dirty="0" err="1">
                <a:latin typeface="Open Sauce" panose="020B0604020202020204" charset="0"/>
              </a:rPr>
              <a:t>DealMaker</a:t>
            </a:r>
            <a:r>
              <a:rPr lang="en-IN" sz="9600" dirty="0">
                <a:latin typeface="Open Sauce" panose="020B0604020202020204" charset="0"/>
              </a:rPr>
              <a:t> AI</a:t>
            </a:r>
          </a:p>
          <a:p>
            <a:pPr algn="ctr"/>
            <a:r>
              <a:rPr lang="en-US" sz="4800" b="1" dirty="0">
                <a:latin typeface="Open Sauce" panose="020B0604020202020204" charset="0"/>
              </a:rPr>
              <a:t>AI-Powered Amazon Price Tracker &amp; Negotiation Chatbot</a:t>
            </a:r>
            <a:endParaRPr lang="en-US" sz="4800" b="1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182600" y="7059150"/>
            <a:ext cx="4270599" cy="646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7"/>
              </a:lnSpc>
              <a:spcBef>
                <a:spcPct val="0"/>
              </a:spcBef>
            </a:pPr>
            <a:r>
              <a:rPr lang="en-US" sz="3385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PRESENTED BY: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507720" y="7799801"/>
            <a:ext cx="3260677" cy="2347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34"/>
              </a:lnSpc>
              <a:spcBef>
                <a:spcPct val="0"/>
              </a:spcBef>
            </a:pPr>
            <a:r>
              <a:rPr lang="en-US" sz="295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Nency Pansuriya</a:t>
            </a:r>
          </a:p>
          <a:p>
            <a:pPr algn="ctr">
              <a:lnSpc>
                <a:spcPts val="4734"/>
              </a:lnSpc>
              <a:spcBef>
                <a:spcPct val="0"/>
              </a:spcBef>
            </a:pPr>
            <a:r>
              <a:rPr lang="en-US" sz="295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Jaimi Ahir</a:t>
            </a:r>
          </a:p>
          <a:p>
            <a:pPr algn="ctr">
              <a:lnSpc>
                <a:spcPts val="4734"/>
              </a:lnSpc>
              <a:spcBef>
                <a:spcPct val="0"/>
              </a:spcBef>
            </a:pPr>
            <a:r>
              <a:rPr lang="en-US" sz="295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Juli </a:t>
            </a:r>
            <a:r>
              <a:rPr lang="en-US" sz="2959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Kyada</a:t>
            </a:r>
            <a:endParaRPr lang="en-US" sz="295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  <a:p>
            <a:pPr algn="ctr">
              <a:lnSpc>
                <a:spcPts val="4734"/>
              </a:lnSpc>
              <a:spcBef>
                <a:spcPct val="0"/>
              </a:spcBef>
            </a:pPr>
            <a:r>
              <a:rPr lang="en-US" sz="2959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Darshika </a:t>
            </a:r>
            <a:r>
              <a:rPr lang="en-US" sz="2959" dirty="0" err="1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Dudhat</a:t>
            </a:r>
            <a:endParaRPr lang="en-US" sz="2959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166398" y="1233825"/>
            <a:ext cx="7368002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Impact &amp; Benefits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02D6026-40AC-A1E5-7620-93B9B9552ED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4328" y="2790118"/>
            <a:ext cx="8640671" cy="4639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Shopping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Users get notified and predict pricing, reducing impulse overpaying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Deals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Negotiation chatbot gives a scalable way to get discounts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Competitive Differentiation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Most trackers stop at analytics; yours adds negotiation layer</a:t>
            </a:r>
          </a:p>
        </p:txBody>
      </p:sp>
      <p:pic>
        <p:nvPicPr>
          <p:cNvPr id="3079" name="Picture 7" descr="127,540 Girl Shopping Online Stock Photos - Free &amp; Royalty-Free Stock  Photos from Dreamstime">
            <a:extLst>
              <a:ext uri="{FF2B5EF4-FFF2-40B4-BE49-F238E27FC236}">
                <a16:creationId xmlns:a16="http://schemas.microsoft.com/office/drawing/2014/main" id="{9E2C391A-A1C9-CBD5-728D-01577B42B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8258" y="2294052"/>
            <a:ext cx="8264342" cy="551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166399" y="1233825"/>
            <a:ext cx="10399168" cy="1060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Technical Highlights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0590C-31C9-181D-BF4C-CF6C17E00712}"/>
              </a:ext>
            </a:extLst>
          </p:cNvPr>
          <p:cNvSpPr txBox="1"/>
          <p:nvPr/>
        </p:nvSpPr>
        <p:spPr>
          <a:xfrm>
            <a:off x="1166398" y="2874206"/>
            <a:ext cx="78252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Secure and user-friendly authentication flows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Interactive visualizations with Chart.js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Machine learning powered price forecasting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Real-time scraping + Firebase integration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Chatbot uses dynamic logic based on price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F020C4-54F7-F2B9-7AFE-19A316440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486476"/>
            <a:ext cx="9078666" cy="589670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1233825"/>
            <a:ext cx="10399168" cy="1060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Future Enhancements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20D77-9AC0-6DDB-6BCC-6E37ADE65E9E}"/>
              </a:ext>
            </a:extLst>
          </p:cNvPr>
          <p:cNvSpPr txBox="1"/>
          <p:nvPr/>
        </p:nvSpPr>
        <p:spPr>
          <a:xfrm>
            <a:off x="1166398" y="2765376"/>
            <a:ext cx="16207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Expand to other e-commerce platforms (Flipkart, eBay, etc.)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Integrate GPT-style conversational models for more natural negotiation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Mobile app / browser extension for notifications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Custom seller dashboards &amp; bulk negotiation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Pricing prediction improvement with deep learning models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485814" y="3783330"/>
            <a:ext cx="9316373" cy="2453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60"/>
              </a:lnSpc>
            </a:pPr>
            <a:r>
              <a:rPr lang="en-US" sz="144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70855F-27D4-75A2-BB0B-59553889769F}"/>
              </a:ext>
            </a:extLst>
          </p:cNvPr>
          <p:cNvSpPr txBox="1"/>
          <p:nvPr/>
        </p:nvSpPr>
        <p:spPr>
          <a:xfrm>
            <a:off x="5181600" y="6235700"/>
            <a:ext cx="9154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hlinkClick r:id="rId3"/>
              </a:rPr>
              <a:t>https://github.com/juliKyada/DealMakerAI</a:t>
            </a:r>
            <a:endParaRPr lang="en-IN" sz="3600" dirty="0"/>
          </a:p>
          <a:p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166399" y="1233825"/>
            <a:ext cx="8206201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Problem Statement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E16577E-2119-2E60-684B-00DD5B0F52C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90600" y="2933700"/>
            <a:ext cx="14491939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Shoppers struggle to know when prices will drop and miss out on deals.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Negotiating prices is usually manual and dependent on seller willingness.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There’s a lack of integrated tools that </a:t>
            </a:r>
            <a:r>
              <a:rPr kumimoji="0" lang="en-US" altLang="en-US" sz="3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both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track and allow negotiation.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 Lack of Transparency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uce" panose="020B0604020202020204" charset="0"/>
              </a:rPr>
              <a:t>: Customers often don’t know the actual price trends of a product, making it hard to judge whether the “deal” is genuinely good.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25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166399" y="1233825"/>
            <a:ext cx="7977601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Solution</a:t>
            </a:r>
            <a:r>
              <a:rPr lang="en-US" sz="6399" dirty="0">
                <a:solidFill>
                  <a:srgbClr val="000000"/>
                </a:solidFill>
                <a:latin typeface="Open Sauce" panose="020B0604020202020204" charset="0"/>
                <a:ea typeface="DM Serif Display"/>
                <a:cs typeface="DM Serif Display"/>
                <a:sym typeface="DM Serif Display"/>
              </a:rPr>
              <a:t>Overview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B728B3-AB0A-D8F3-B472-80712784D297}"/>
              </a:ext>
            </a:extLst>
          </p:cNvPr>
          <p:cNvSpPr txBox="1"/>
          <p:nvPr/>
        </p:nvSpPr>
        <p:spPr>
          <a:xfrm>
            <a:off x="1166398" y="2781300"/>
            <a:ext cx="868412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 err="1">
                <a:latin typeface="Open Sauce" panose="020B0604020202020204" charset="0"/>
              </a:rPr>
              <a:t>DealMaker</a:t>
            </a:r>
            <a:r>
              <a:rPr lang="en-US" sz="3600" dirty="0">
                <a:latin typeface="Open Sauce" panose="020B0604020202020204" charset="0"/>
              </a:rPr>
              <a:t> AI combines: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Price tracking + trend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AI-powered price predictions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Interactive chatbot for negotiating optimal deals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Open Sauce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Open Sauce" panose="020B0604020202020204" charset="0"/>
              </a:rPr>
              <a:t>One-stop tool for data-driven tracking and interactive negotiation.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DE90D52-D513-7FCF-354A-382CBE4F6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0"/>
            <a:ext cx="6855321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1233825"/>
            <a:ext cx="10644601" cy="10572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500" dirty="0">
                <a:latin typeface="Open Sauce" panose="020B0604020202020204" charset="0"/>
              </a:rPr>
              <a:t>Tech Stack &amp; Architecture</a:t>
            </a:r>
            <a:endParaRPr lang="en-US" sz="6500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DEDC0-C1F6-5DC9-C825-E141E8915F73}"/>
              </a:ext>
            </a:extLst>
          </p:cNvPr>
          <p:cNvSpPr txBox="1"/>
          <p:nvPr/>
        </p:nvSpPr>
        <p:spPr>
          <a:xfrm>
            <a:off x="1166398" y="2739175"/>
            <a:ext cx="99588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Open Sauce" panose="020B0604020202020204" charset="0"/>
              </a:rPr>
              <a:t>Backend</a:t>
            </a:r>
            <a:r>
              <a:rPr lang="en-IN" sz="3600" dirty="0">
                <a:latin typeface="Open Sauce" panose="020B0604020202020204" charset="0"/>
              </a:rPr>
              <a:t>: Flask, web scraping, Scikit-learn, Flask-Login, Flask-Mail, Flask-</a:t>
            </a:r>
            <a:r>
              <a:rPr lang="en-IN" sz="3600" dirty="0" err="1">
                <a:latin typeface="Open Sauce" panose="020B0604020202020204" charset="0"/>
              </a:rPr>
              <a:t>Bcrypt</a:t>
            </a:r>
            <a:r>
              <a:rPr lang="en-IN" sz="3600" dirty="0">
                <a:latin typeface="Open Sauce" panose="020B0604020202020204" charset="0"/>
              </a:rPr>
              <a:t>, Flask-</a:t>
            </a:r>
            <a:r>
              <a:rPr lang="en-IN" sz="3600" dirty="0" err="1">
                <a:latin typeface="Open Sauce" panose="020B0604020202020204" charset="0"/>
              </a:rPr>
              <a:t>SQLAlchemy</a:t>
            </a:r>
            <a:endParaRPr lang="en-IN" sz="3600" dirty="0">
              <a:latin typeface="Open Sauce" panose="020B060402020202020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Open Sauce" panose="020B0604020202020204" charset="0"/>
              </a:rPr>
              <a:t>Frontend</a:t>
            </a:r>
            <a:r>
              <a:rPr lang="en-IN" sz="3600" dirty="0">
                <a:latin typeface="Open Sauce" panose="020B0604020202020204" charset="0"/>
              </a:rPr>
              <a:t>: Responsive UI using Bootstrap + Chart.js for visualization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>
                <a:latin typeface="Open Sauce" panose="020B0604020202020204" charset="0"/>
              </a:rPr>
              <a:t>Data Storage &amp; Integration</a:t>
            </a:r>
            <a:r>
              <a:rPr lang="en-IN" sz="3600" dirty="0">
                <a:latin typeface="Open Sauce" panose="020B0604020202020204" charset="0"/>
              </a:rPr>
              <a:t>: Firebase (real-time), Amazon scraping</a:t>
            </a:r>
            <a:br>
              <a:rPr lang="en-IN" sz="3600" dirty="0">
                <a:latin typeface="Open Sauce" panose="020B0604020202020204" charset="0"/>
              </a:rPr>
            </a:br>
            <a:endParaRPr lang="en-IN" sz="3600" dirty="0">
              <a:latin typeface="Open Sauce" panose="020B060402020202020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73D27-DD3A-57F4-2026-CD0914452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0" y="0"/>
            <a:ext cx="6477000" cy="1028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9F8FA-1CCF-4041-3545-DE2C645A05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8" y="7238945"/>
            <a:ext cx="1967962" cy="1967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C2B833-6F0B-9DA0-2EA6-261CFC1E98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080" y="7263491"/>
            <a:ext cx="4310757" cy="1813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02E425-D87F-1293-CD40-9CDC70BFF6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997" y="7167359"/>
            <a:ext cx="1873604" cy="2057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1233825"/>
            <a:ext cx="6883784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Core Features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4972A8-E654-2A7E-2B2D-D122630F198C}"/>
              </a:ext>
            </a:extLst>
          </p:cNvPr>
          <p:cNvSpPr txBox="1"/>
          <p:nvPr/>
        </p:nvSpPr>
        <p:spPr>
          <a:xfrm>
            <a:off x="1181638" y="2628901"/>
            <a:ext cx="16191961" cy="7238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>
                <a:latin typeface="Open Sauce" panose="020B0604020202020204" charset="0"/>
              </a:rPr>
              <a:t>a) Authentication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User registration/login, password reset with email tokens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Password hashing (Flask-</a:t>
            </a:r>
            <a:r>
              <a:rPr lang="en-IN" sz="3600" dirty="0" err="1">
                <a:latin typeface="Open Sauce" panose="020B0604020202020204" charset="0"/>
              </a:rPr>
              <a:t>Bcrypt</a:t>
            </a:r>
            <a:r>
              <a:rPr lang="en-IN" sz="3600" dirty="0">
                <a:latin typeface="Open Sauce" panose="020B0604020202020204" charset="0"/>
              </a:rPr>
              <a:t>) </a:t>
            </a:r>
          </a:p>
          <a:p>
            <a:r>
              <a:rPr lang="en-IN" sz="3600" b="1" dirty="0">
                <a:latin typeface="Open Sauce" panose="020B0604020202020204" charset="0"/>
              </a:rPr>
              <a:t>b) Price Tracking &amp; History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Add Amazon product via URL real-time scraping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View charts: current, min, average, max prices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Price history stored for analytics</a:t>
            </a:r>
          </a:p>
          <a:p>
            <a:pPr>
              <a:buNone/>
            </a:pPr>
            <a:r>
              <a:rPr lang="en-IN" sz="3600" b="1" dirty="0">
                <a:latin typeface="Open Sauce" panose="020B0604020202020204" charset="0"/>
              </a:rPr>
              <a:t>c) AI Price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Forecast future price (next 7 days) using ML model</a:t>
            </a:r>
          </a:p>
          <a:p>
            <a:pPr>
              <a:buNone/>
            </a:pPr>
            <a:r>
              <a:rPr lang="en-IN" sz="3600" b="1" dirty="0">
                <a:latin typeface="Open Sauce" panose="020B0604020202020204" charset="0"/>
              </a:rPr>
              <a:t>d) Negotiation Chatbot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AI chatbot that uses price history &amp; prediction to counteroffer dynamically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>
                <a:latin typeface="Open Sauce" panose="020B0604020202020204" charset="0"/>
              </a:rPr>
              <a:t>Enables interactive negotiation with the user — “Deal making”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AutoShape 3"/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8" y="1233825"/>
            <a:ext cx="11482802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Demo Flow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0B5872BA-9B9B-2E8B-1375-2792C71DF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9376DC4-9232-5E3E-9096-1F5A4EE3E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953D0C-0B99-FAD9-7E24-42DCF776B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772" y="1"/>
            <a:ext cx="8105775" cy="1028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8DDFC-CF32-8EF8-2BE6-433E01F56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9A7660A-29EC-030B-3E9F-240699868D0B}"/>
              </a:ext>
            </a:extLst>
          </p:cNvPr>
          <p:cNvSpPr/>
          <p:nvPr/>
        </p:nvSpPr>
        <p:spPr>
          <a:xfrm>
            <a:off x="-19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E17C76D4-9ADE-7F8E-D30B-96E19227945E}"/>
              </a:ext>
            </a:extLst>
          </p:cNvPr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050A690-F243-CC3E-2F11-2E7A1919D3F7}"/>
              </a:ext>
            </a:extLst>
          </p:cNvPr>
          <p:cNvSpPr txBox="1"/>
          <p:nvPr/>
        </p:nvSpPr>
        <p:spPr>
          <a:xfrm>
            <a:off x="1166398" y="1233825"/>
            <a:ext cx="11482802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Demo Flow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E9AEA6D-F5CE-65F1-FA89-EADB713F3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EC51BEFB-2060-0420-82CB-F60C9A4F5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527534-036C-E7B1-39BF-B50A7D499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8" y="2499175"/>
            <a:ext cx="15064202" cy="70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60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0800E-34A7-F636-9223-A75BE9C7C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AA9837-FE39-00ED-CAA9-4FA60F2239D8}"/>
              </a:ext>
            </a:extLst>
          </p:cNvPr>
          <p:cNvSpPr/>
          <p:nvPr/>
        </p:nvSpPr>
        <p:spPr>
          <a:xfrm>
            <a:off x="-19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C3F32DBF-08FC-2E15-B49D-EFD84FB72AEE}"/>
              </a:ext>
            </a:extLst>
          </p:cNvPr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63E3E0D-D1C4-9F4E-EBF2-33E457E56212}"/>
              </a:ext>
            </a:extLst>
          </p:cNvPr>
          <p:cNvSpPr txBox="1"/>
          <p:nvPr/>
        </p:nvSpPr>
        <p:spPr>
          <a:xfrm>
            <a:off x="1166398" y="1233825"/>
            <a:ext cx="11482802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Demo Flow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D833D77-9A16-B5DF-31BC-24D9F385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1029D5CA-05A2-D66E-E7D4-B5041388E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AAB7F6-843C-8022-3445-E898D9531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8" y="2705100"/>
            <a:ext cx="15445202" cy="66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01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0C614-F4D4-13D1-5E10-123AA70D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1C9CB28-830B-7101-3A60-0D1F36655795}"/>
              </a:ext>
            </a:extLst>
          </p:cNvPr>
          <p:cNvSpPr/>
          <p:nvPr/>
        </p:nvSpPr>
        <p:spPr>
          <a:xfrm>
            <a:off x="-19318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3AEA081-572C-1A09-3329-68CA528E21A3}"/>
              </a:ext>
            </a:extLst>
          </p:cNvPr>
          <p:cNvSpPr/>
          <p:nvPr/>
        </p:nvSpPr>
        <p:spPr>
          <a:xfrm>
            <a:off x="1166399" y="10287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AF04602-4579-2251-3CA8-22968BD9209A}"/>
              </a:ext>
            </a:extLst>
          </p:cNvPr>
          <p:cNvSpPr txBox="1"/>
          <p:nvPr/>
        </p:nvSpPr>
        <p:spPr>
          <a:xfrm>
            <a:off x="1166398" y="1233825"/>
            <a:ext cx="11482802" cy="10602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IN" sz="6600" dirty="0">
                <a:latin typeface="Open Sauce" panose="020B0604020202020204" charset="0"/>
              </a:rPr>
              <a:t>Demo Flow</a:t>
            </a:r>
            <a:endParaRPr lang="en-US" sz="6399" dirty="0">
              <a:solidFill>
                <a:srgbClr val="000000"/>
              </a:solidFill>
              <a:latin typeface="Open Sauce" panose="020B0604020202020204" charset="0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287C1FBF-C0AE-316A-D1A1-B9EB6747F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8DA3BA29-986D-3DCC-D286-DA09E9F61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95813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8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596F7A-CD3F-9769-B2A4-F16FF4173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98" y="2680663"/>
            <a:ext cx="7977602" cy="50769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CABD88-90C6-DD76-58C1-DA8BC6C44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755" y="2680663"/>
            <a:ext cx="9050163" cy="507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3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395</Words>
  <Application>Microsoft Office PowerPoint</Application>
  <PresentationFormat>Custom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DM Serif Display</vt:lpstr>
      <vt:lpstr>Calibri</vt:lpstr>
      <vt:lpstr>Arial</vt:lpstr>
      <vt:lpstr>Open Sauce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Simple Minimalist Pitch Deck Marketing Presentation</dc:title>
  <cp:lastModifiedBy>Nency Pansuriya</cp:lastModifiedBy>
  <cp:revision>9</cp:revision>
  <dcterms:created xsi:type="dcterms:W3CDTF">2006-08-16T00:00:00Z</dcterms:created>
  <dcterms:modified xsi:type="dcterms:W3CDTF">2025-09-07T04:23:48Z</dcterms:modified>
  <dc:identifier>DAGw4G90je8</dc:identifier>
</cp:coreProperties>
</file>