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6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Georgia" panose="02040502050405020303" pitchFamily="18" charset="0"/>
      <p:regular r:id="rId17"/>
      <p:bold r:id="rId18"/>
      <p:italic r:id="rId19"/>
      <p:boldItalic r:id="rId20"/>
    </p:embeddedFont>
    <p:embeddedFont>
      <p:font typeface="Merriweather Sans"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0">
          <p15:clr>
            <a:srgbClr val="A4A3A4"/>
          </p15:clr>
        </p15:guide>
        <p15:guide id="2" pos="767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auoBF1FdvjjMYLfaKixkstALa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2E2F46-CB96-464C-A574-B17EA2F6BCD4}">
  <a:tblStyle styleId="{C62E2F46-CB96-464C-A574-B17EA2F6BCD4}" styleName="Table_0">
    <a:wholeTbl>
      <a:tcTxStyle b="off" i="off">
        <a:font>
          <a:latin typeface="Georgia"/>
          <a:ea typeface="Georgia"/>
          <a:cs typeface="Georgi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7C9EE653-AFBB-424A-8033-656A3FAB58D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4680"/>
  </p:normalViewPr>
  <p:slideViewPr>
    <p:cSldViewPr snapToGrid="0">
      <p:cViewPr varScale="1">
        <p:scale>
          <a:sx n="117" d="100"/>
          <a:sy n="117" d="100"/>
        </p:scale>
        <p:origin x="184" y="2112"/>
      </p:cViewPr>
      <p:guideLst>
        <p:guide orient="horz" pos="360"/>
        <p:guide pos="76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 name="Google Shape;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US"/>
              <a:t>We plan to use accuracy, F1 Score, and ROC-AUC to estimate model performance alongside statistical tests for model comparison.</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SzPts val="1100"/>
              <a:buNone/>
            </a:pPr>
            <a:r>
              <a:rPr lang="en-US"/>
              <a:t>For metrics we decided to use accuracy, and also F1 score, which is a harmonic mean of precision and recall. The important thing to note about the F1 score is that it considers FPs and FNs to be equally important. This aligns with our research goals and thought process that the cost of both types of misclassifications for depression status is roughly equal, which is why we did not consider other F_beta scores that weigh them differently.</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SzPts val="1100"/>
              <a:buNone/>
            </a:pPr>
            <a:r>
              <a:rPr lang="en-US"/>
              <a:t>Based on similar reasoning, we decided to opt with Area under the ROC curve instead of the precision recall curve.</a:t>
            </a:r>
            <a:endParaRPr/>
          </a:p>
          <a:p>
            <a:pPr marL="0" lvl="0" indent="0" algn="l" rtl="0">
              <a:lnSpc>
                <a:spcPct val="115000"/>
              </a:lnSpc>
              <a:spcBef>
                <a:spcPts val="0"/>
              </a:spcBef>
              <a:spcAft>
                <a:spcPts val="0"/>
              </a:spcAft>
              <a:buSzPts val="1100"/>
              <a:buNone/>
            </a:pPr>
            <a:endParaRPr/>
          </a:p>
          <a:p>
            <a:pPr marL="0" lvl="0" indent="0" algn="l" rtl="0">
              <a:lnSpc>
                <a:spcPct val="115000"/>
              </a:lnSpc>
              <a:spcBef>
                <a:spcPts val="0"/>
              </a:spcBef>
              <a:spcAft>
                <a:spcPts val="0"/>
              </a:spcAft>
              <a:buSzPts val="1100"/>
              <a:buNone/>
            </a:pPr>
            <a:r>
              <a:rPr lang="en-US"/>
              <a:t>Next, we plan to use a couple of statistical tests to compare these performance metrics across different models.</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SzPts val="1100"/>
              <a:buNone/>
            </a:pPr>
            <a:r>
              <a:rPr lang="en-US"/>
              <a:t>When we want to do multiple comparisons (comparing more than two models), we plan to use ANOVA to test whether there is at least one significant difference between different models. We also considered Cochran’s Q test.</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SzPts val="1100"/>
              <a:buNone/>
            </a:pPr>
            <a:r>
              <a:rPr lang="en-US"/>
              <a:t>These tests are known as omnibus tests which means that they tell us whether there’s a significant difference between Models A, B, and C, but do not tell us if Model A is different from Model B, or if Model C is different from Model B, and so after the omnibus tests we plan to conduct post-hoc pairwise testing for each set of 2 models. Since the omnibus test tells us prior which set of models to run post hoc testing on, we might want to apply a correction procedure like Bonferroni’s correction to prevent a potential “fishing expedition”.</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SzPts val="1100"/>
              <a:buNone/>
            </a:pPr>
            <a:r>
              <a:rPr lang="en-US"/>
              <a:t>We considered many tests for post-hoc comparisons but ultimately plan to use Alpaydin’s Combined 5x2 Cross Validation F-test based on recommendations from Raschka for small datasets. </a:t>
            </a:r>
            <a:endParaRPr/>
          </a:p>
        </p:txBody>
      </p:sp>
      <p:sp>
        <p:nvSpPr>
          <p:cNvPr id="133" name="Google Shape;133;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US" sz="1000">
                <a:latin typeface="Arial"/>
                <a:ea typeface="Arial"/>
                <a:cs typeface="Arial"/>
                <a:sym typeface="Arial"/>
              </a:rPr>
              <a:t>Hi everyone!</a:t>
            </a:r>
            <a:endParaRPr sz="1000">
              <a:latin typeface="Arial"/>
              <a:ea typeface="Arial"/>
              <a:cs typeface="Arial"/>
              <a:sym typeface="Arial"/>
            </a:endParaRPr>
          </a:p>
          <a:p>
            <a:pPr marL="0" lvl="0" indent="0" algn="l" rtl="0">
              <a:lnSpc>
                <a:spcPct val="115000"/>
              </a:lnSpc>
              <a:spcBef>
                <a:spcPts val="0"/>
              </a:spcBef>
              <a:spcAft>
                <a:spcPts val="0"/>
              </a:spcAft>
              <a:buSzPts val="1100"/>
              <a:buNone/>
            </a:pPr>
            <a:endParaRPr sz="1000">
              <a:latin typeface="Arial"/>
              <a:ea typeface="Arial"/>
              <a:cs typeface="Arial"/>
              <a:sym typeface="Arial"/>
            </a:endParaRPr>
          </a:p>
          <a:p>
            <a:pPr marL="0" lvl="0" indent="0" algn="l" rtl="0">
              <a:lnSpc>
                <a:spcPct val="115000"/>
              </a:lnSpc>
              <a:spcBef>
                <a:spcPts val="0"/>
              </a:spcBef>
              <a:spcAft>
                <a:spcPts val="0"/>
              </a:spcAft>
              <a:buSzPts val="1100"/>
              <a:buNone/>
            </a:pPr>
            <a:r>
              <a:rPr lang="en-US" sz="1000">
                <a:latin typeface="Arial"/>
                <a:ea typeface="Arial"/>
                <a:cs typeface="Arial"/>
                <a:sym typeface="Arial"/>
              </a:rPr>
              <a:t>Our focus today is depression, a global concern and a leading cause of disability. Diagnosis usually relies on subjective interpretation of DSM-5 criteria, leading to inconsistent diagnoses. However, advancements in wearable tech now allow for monitoring rest and activity cycles using actigraphy data, which offers an objective way to detect potential indicators of depression. Our main research question is: Can machine learning use motor actigraphy data to accurately identify depression? This could significantly improve early detection and treatment evaluation.</a:t>
            </a:r>
            <a:endParaRPr/>
          </a:p>
        </p:txBody>
      </p:sp>
      <p:sp>
        <p:nvSpPr>
          <p:cNvPr id="39" name="Google Shape;3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US" sz="1000">
                <a:latin typeface="Arial"/>
                <a:ea typeface="Arial"/>
                <a:cs typeface="Arial"/>
                <a:sym typeface="Arial"/>
              </a:rPr>
              <a:t>We're using the Depresjon motor actigraphy dataset, collected via an actigraph watch on patients' right wrists, recording activity at one-minute intervals.</a:t>
            </a: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The dataset is robust and complete. For each patient, we have timestamped activity measurements. Additional patient details like gender, age, depression type, and MADRS scores for depression classification, alongside social indicators such as education, marital status, and employment.</a:t>
            </a:r>
            <a:endParaRPr sz="1000">
              <a:latin typeface="Arial"/>
              <a:ea typeface="Arial"/>
              <a:cs typeface="Arial"/>
              <a:sym typeface="Arial"/>
            </a:endParaRPr>
          </a:p>
          <a:p>
            <a:pPr marL="0" lvl="0" indent="0" algn="l" rtl="0">
              <a:lnSpc>
                <a:spcPct val="115000"/>
              </a:lnSpc>
              <a:spcBef>
                <a:spcPts val="0"/>
              </a:spcBef>
              <a:spcAft>
                <a:spcPts val="0"/>
              </a:spcAft>
              <a:buSzPts val="1100"/>
              <a:buNone/>
            </a:pP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The left table displays key stats. We grouped patients into three classes: normal, mild, and moderately depressed using a MADRS2 score, which represents depression scores at the end of each patient's observation period. Our sample size is small, with 32 normal, 11 mildly depressed and 12 moderately depressed patients, creating a class imbalance. The majority of our depressed patients are female and unipolar. Each patient has an average of 13 days of data, with an average age of 40 and 11 years of education.</a:t>
            </a:r>
            <a:endParaRPr sz="1000">
              <a:latin typeface="Arial"/>
              <a:ea typeface="Arial"/>
              <a:cs typeface="Arial"/>
              <a:sym typeface="Arial"/>
            </a:endParaRPr>
          </a:p>
          <a:p>
            <a:pPr marL="0" lvl="0" indent="0" algn="l" rtl="0">
              <a:lnSpc>
                <a:spcPct val="115000"/>
              </a:lnSpc>
              <a:spcBef>
                <a:spcPts val="0"/>
              </a:spcBef>
              <a:spcAft>
                <a:spcPts val="0"/>
              </a:spcAft>
              <a:buSzPts val="1100"/>
              <a:buNone/>
            </a:pPr>
            <a:endParaRPr sz="1000">
              <a:latin typeface="Arial"/>
              <a:ea typeface="Arial"/>
              <a:cs typeface="Arial"/>
              <a:sym typeface="Arial"/>
            </a:endParaRPr>
          </a:p>
          <a:p>
            <a:pPr marL="0" lvl="0" indent="0" algn="l" rtl="0">
              <a:lnSpc>
                <a:spcPct val="115000"/>
              </a:lnSpc>
              <a:spcBef>
                <a:spcPts val="0"/>
              </a:spcBef>
              <a:spcAft>
                <a:spcPts val="0"/>
              </a:spcAft>
              <a:buSzPts val="1100"/>
              <a:buNone/>
            </a:pPr>
            <a:r>
              <a:rPr lang="en-US" sz="1000">
                <a:latin typeface="Arial"/>
                <a:ea typeface="Arial"/>
                <a:cs typeface="Arial"/>
                <a:sym typeface="Arial"/>
              </a:rPr>
              <a:t>The right chart demonstrates differing activity patterns between normal, mild, and moderately depressed patients. The X axis shows the hour and minute of an average day, the Y axis shows activity levels. Notably, moderately depressed patients start their activity later in the day.</a:t>
            </a:r>
            <a:endParaRPr>
              <a:solidFill>
                <a:srgbClr val="374151"/>
              </a:solidFill>
              <a:latin typeface="Arial"/>
              <a:ea typeface="Arial"/>
              <a:cs typeface="Arial"/>
              <a:sym typeface="Arial"/>
            </a:endParaRPr>
          </a:p>
        </p:txBody>
      </p:sp>
      <p:sp>
        <p:nvSpPr>
          <p:cNvPr id="48" name="Google Shape;4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US" sz="1000">
                <a:latin typeface="Arial"/>
                <a:ea typeface="Arial"/>
                <a:cs typeface="Arial"/>
                <a:sym typeface="Arial"/>
              </a:rPr>
              <a:t>We extracted features from time series motor actigraphy data, inspired by literature on metrics predicting depression status.</a:t>
            </a: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lnSpc>
                <a:spcPct val="115000"/>
              </a:lnSpc>
              <a:spcBef>
                <a:spcPts val="0"/>
              </a:spcBef>
              <a:spcAft>
                <a:spcPts val="0"/>
              </a:spcAft>
              <a:buSzPts val="1100"/>
              <a:buNone/>
            </a:pPr>
            <a:r>
              <a:rPr lang="en-US" sz="1000">
                <a:latin typeface="Arial"/>
                <a:ea typeface="Arial"/>
                <a:cs typeface="Arial"/>
                <a:sym typeface="Arial"/>
              </a:rPr>
              <a:t>Firstly, we looked at statistical metrics. These capture differences in activity distributions between normal patients and those with mild and moderate depression. In this category, we include intraday variability, a measure of daily activity fluctuation. High values here indicate daytime naps or nocturnal activity. We also considered mean activity, activity skewness, and entropy.</a:t>
            </a: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Secondly, we analyzed how activity is distributed within days. We did this by adding up activity during specific periods of a day and dividing it by total daily activity. The hypothesis is that patients in the different classes have different proportions of activity occurring at different times of the day.</a:t>
            </a:r>
            <a:endParaRPr sz="1000">
              <a:latin typeface="Arial"/>
              <a:ea typeface="Arial"/>
              <a:cs typeface="Arial"/>
              <a:sym typeface="Arial"/>
            </a:endParaRPr>
          </a:p>
          <a:p>
            <a:pPr marL="0" lvl="0" indent="0" algn="l" rtl="0">
              <a:lnSpc>
                <a:spcPct val="115000"/>
              </a:lnSpc>
              <a:spcBef>
                <a:spcPts val="0"/>
              </a:spcBef>
              <a:spcAft>
                <a:spcPts val="0"/>
              </a:spcAft>
              <a:buSzPts val="1100"/>
              <a:buNone/>
            </a:pP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Our third and fourth categories center on bouts of activity and inactivity. We grouped individual time-series observations into these bouts, calculated the number of bouts, and derived statistics based on their duration. By examining bouts of activity and inactivity, we aim to identify patterns of behavior, such as sedentary behavior or restlessness, that are often associated with depression, thereby enhancing the predictive power of our model.</a:t>
            </a:r>
            <a:endParaRPr sz="1000">
              <a:latin typeface="Arial"/>
              <a:ea typeface="Arial"/>
              <a:cs typeface="Arial"/>
              <a:sym typeface="Arial"/>
            </a:endParaRPr>
          </a:p>
          <a:p>
            <a:pPr marL="0" lvl="0" indent="0" algn="l" rtl="0">
              <a:lnSpc>
                <a:spcPct val="115000"/>
              </a:lnSpc>
              <a:spcBef>
                <a:spcPts val="0"/>
              </a:spcBef>
              <a:spcAft>
                <a:spcPts val="0"/>
              </a:spcAft>
              <a:buSzPts val="1100"/>
              <a:buNone/>
            </a:pP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Finally, please note: we've shown only shortlisted features here. We began with many more candidates, but we excluded those with minimal depression correlation or high intercorrelation.</a:t>
            </a:r>
            <a:endParaRPr sz="1000">
              <a:latin typeface="Arial"/>
              <a:ea typeface="Arial"/>
              <a:cs typeface="Arial"/>
              <a:sym typeface="Arial"/>
            </a:endParaRPr>
          </a:p>
          <a:p>
            <a:pPr marL="0" lvl="0" indent="0" algn="l" rtl="0">
              <a:lnSpc>
                <a:spcPct val="115000"/>
              </a:lnSpc>
              <a:spcBef>
                <a:spcPts val="0"/>
              </a:spcBef>
              <a:spcAft>
                <a:spcPts val="0"/>
              </a:spcAft>
              <a:buSzPts val="1100"/>
              <a:buNone/>
            </a:pPr>
            <a:endParaRPr sz="1000">
              <a:latin typeface="Arial"/>
              <a:ea typeface="Arial"/>
              <a:cs typeface="Arial"/>
              <a:sym typeface="Arial"/>
            </a:endParaRPr>
          </a:p>
          <a:p>
            <a:pPr marL="0" lvl="0" indent="0" algn="l" rtl="0">
              <a:lnSpc>
                <a:spcPct val="115000"/>
              </a:lnSpc>
              <a:spcBef>
                <a:spcPts val="0"/>
              </a:spcBef>
              <a:spcAft>
                <a:spcPts val="0"/>
              </a:spcAft>
              <a:buSzPts val="1100"/>
              <a:buNone/>
            </a:pPr>
            <a:r>
              <a:rPr lang="en-US" sz="1000">
                <a:latin typeface="Arial"/>
                <a:ea typeface="Arial"/>
                <a:cs typeface="Arial"/>
                <a:sym typeface="Arial"/>
              </a:rPr>
              <a:t>We are also investigating extracting autoregressive model metrics as features. Incorporating autoregressive model metrics could help capture temporal dependencies and trends in activity data, which may reveal systematic changes in behavior associated with depression.</a:t>
            </a:r>
            <a:endParaRPr/>
          </a:p>
        </p:txBody>
      </p:sp>
      <p:sp>
        <p:nvSpPr>
          <p:cNvPr id="63" name="Google Shape;6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We have 23 participants in Condition and 32 in Control</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Explored options for for class balancing:</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1). </a:t>
            </a:r>
            <a:r>
              <a:rPr lang="en-US" sz="1000">
                <a:solidFill>
                  <a:srgbClr val="595959"/>
                </a:solidFill>
                <a:latin typeface="Arial"/>
                <a:ea typeface="Arial"/>
                <a:cs typeface="Arial"/>
                <a:sym typeface="Arial"/>
              </a:rPr>
              <a:t>SMOTE (</a:t>
            </a:r>
            <a:r>
              <a:rPr lang="en-US" sz="1000">
                <a:latin typeface="Arial"/>
                <a:ea typeface="Arial"/>
                <a:cs typeface="Arial"/>
                <a:sym typeface="Arial"/>
              </a:rPr>
              <a:t>Synthetic Minority Over-sampling Technique) - creates synthetic samples by interpolating between the feature vectors of neighboring samples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2). Cross-Subject(Domain) Data Fusion - combine activity measurements from different users in time-series and augment with noise</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3) Generative Adversarial Networks (GANs) - synthetic data generator that learns underlying distribution of the data and can model new samples that resemble the original data.</a:t>
            </a:r>
            <a:endParaRPr sz="1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GANs: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b="1">
                <a:latin typeface="Arial"/>
                <a:ea typeface="Arial"/>
                <a:cs typeface="Arial"/>
                <a:sym typeface="Arial"/>
              </a:rPr>
              <a:t>The generator</a:t>
            </a:r>
            <a:r>
              <a:rPr lang="en-US" sz="1000">
                <a:latin typeface="Arial"/>
                <a:ea typeface="Arial"/>
                <a:cs typeface="Arial"/>
                <a:sym typeface="Arial"/>
              </a:rPr>
              <a:t> learns to generate plausible data. </a:t>
            </a:r>
            <a:endParaRPr sz="100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b="1">
                <a:latin typeface="Arial"/>
                <a:ea typeface="Arial"/>
                <a:cs typeface="Arial"/>
                <a:sym typeface="Arial"/>
              </a:rPr>
              <a:t>The discriminator</a:t>
            </a:r>
            <a:r>
              <a:rPr lang="en-US" sz="1000">
                <a:latin typeface="Arial"/>
                <a:ea typeface="Arial"/>
                <a:cs typeface="Arial"/>
                <a:sym typeface="Arial"/>
              </a:rPr>
              <a:t> learns to distinguish the generator's fake data from real data. </a:t>
            </a:r>
            <a:endParaRPr sz="1000" b="1">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5a923226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55a923226c_0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generator aims to create realistic data, while the discriminator acts as a critic, trying to distinguish between real and generated data. The two opponents engage in an iterative process, each learning and improving from the other's moves.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sz="1000" b="1">
                <a:latin typeface="Arial"/>
                <a:ea typeface="Arial"/>
                <a:cs typeface="Arial"/>
                <a:sym typeface="Arial"/>
              </a:rPr>
              <a:t>Wasserstein Loss:</a:t>
            </a:r>
            <a:endParaRPr sz="1000" b="1">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b="1">
                <a:latin typeface="Arial"/>
                <a:ea typeface="Arial"/>
                <a:cs typeface="Arial"/>
                <a:sym typeface="Arial"/>
              </a:rPr>
              <a:t>Generator </a:t>
            </a:r>
            <a:r>
              <a:rPr lang="en-US" sz="1000">
                <a:latin typeface="Arial"/>
                <a:ea typeface="Arial"/>
                <a:cs typeface="Arial"/>
                <a:sym typeface="Arial"/>
              </a:rPr>
              <a:t>tries to maximize the discriminator's output for its fake instances.</a:t>
            </a:r>
            <a:endParaRPr sz="100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b="1">
                <a:latin typeface="Arial"/>
                <a:ea typeface="Arial"/>
                <a:cs typeface="Arial"/>
                <a:sym typeface="Arial"/>
              </a:rPr>
              <a:t>Discriminator </a:t>
            </a:r>
            <a:r>
              <a:rPr lang="en-US" sz="1000">
                <a:latin typeface="Arial"/>
                <a:ea typeface="Arial"/>
                <a:cs typeface="Arial"/>
                <a:sym typeface="Arial"/>
              </a:rPr>
              <a:t>tries to maximize the difference between its output on real instances and its output on fake instances</a:t>
            </a: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latin typeface="Arial"/>
                <a:ea typeface="Arial"/>
                <a:cs typeface="Arial"/>
                <a:sym typeface="Arial"/>
              </a:rPr>
              <a:t> </a:t>
            </a:r>
            <a:r>
              <a:rPr lang="en-US" sz="1000" b="1">
                <a:latin typeface="Arial"/>
                <a:ea typeface="Arial"/>
                <a:cs typeface="Arial"/>
                <a:sym typeface="Arial"/>
              </a:rPr>
              <a:t>Convergence:</a:t>
            </a:r>
            <a:r>
              <a:rPr lang="en-US" sz="1000">
                <a:latin typeface="Arial"/>
                <a:ea typeface="Arial"/>
                <a:cs typeface="Arial"/>
                <a:sym typeface="Arial"/>
              </a:rPr>
              <a:t> Ideally, both losses should stabilize or converge to a certain value, indicating that the generator and discriminator are learning effectively.</a:t>
            </a:r>
            <a:endParaRPr/>
          </a:p>
        </p:txBody>
      </p:sp>
      <p:sp>
        <p:nvSpPr>
          <p:cNvPr id="86" name="Google Shape;86;g255a923226c_0_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latin typeface="Arial"/>
                <a:ea typeface="Arial"/>
                <a:cs typeface="Arial"/>
                <a:sym typeface="Arial"/>
              </a:rPr>
              <a:t>1.</a:t>
            </a:r>
            <a:r>
              <a:rPr lang="en-US"/>
              <a:t>We will be implementing two types of cross validation, k-fold cross validation which is effective for performance estimation but may lead to overfitting in the model selection process .nested cross validation addresses this issue especially because we have a smaller dataset.</a:t>
            </a:r>
            <a:endParaRPr/>
          </a:p>
          <a:p>
            <a:pPr marL="0" lvl="0" indent="0" algn="l" rtl="0">
              <a:lnSpc>
                <a:spcPct val="115000"/>
              </a:lnSpc>
              <a:spcBef>
                <a:spcPts val="0"/>
              </a:spcBef>
              <a:spcAft>
                <a:spcPts val="0"/>
              </a:spcAft>
              <a:buClr>
                <a:schemeClr val="dk1"/>
              </a:buClr>
              <a:buSzPts val="1100"/>
              <a:buFont typeface="Arial"/>
              <a:buNone/>
            </a:pPr>
            <a:r>
              <a:rPr lang="en-US">
                <a:latin typeface="Arial"/>
                <a:ea typeface="Arial"/>
                <a:cs typeface="Arial"/>
                <a:sym typeface="Arial"/>
              </a:rPr>
              <a:t>2.</a:t>
            </a:r>
            <a:r>
              <a:rPr lang="en-US"/>
              <a:t>Here it shows the green training data 1)- which takes some parts of the training data to turn it into a test set, colored yellow. That gives an average performance across all outer folds providing a robust estimate of a model's performance.”</a:t>
            </a:r>
            <a:endParaRPr/>
          </a:p>
          <a:p>
            <a:pPr marL="0" lvl="0" indent="0" algn="l" rtl="0">
              <a:lnSpc>
                <a:spcPct val="115000"/>
              </a:lnSpc>
              <a:spcBef>
                <a:spcPts val="0"/>
              </a:spcBef>
              <a:spcAft>
                <a:spcPts val="0"/>
              </a:spcAft>
              <a:buClr>
                <a:schemeClr val="dk1"/>
              </a:buClr>
              <a:buSzPts val="1100"/>
              <a:buFont typeface="Arial"/>
              <a:buNone/>
            </a:pPr>
            <a:r>
              <a:rPr lang="en-US">
                <a:latin typeface="Arial"/>
                <a:ea typeface="Arial"/>
                <a:cs typeface="Arial"/>
                <a:sym typeface="Arial"/>
              </a:rPr>
              <a:t>3.With nested cross validation, </a:t>
            </a:r>
            <a:r>
              <a:rPr lang="en-US"/>
              <a:t>and performing hyperparameter tuning or model selection within the inner loop, we prevent information leakage from the test set to the model selection process, that yields a more unbiased model selection.</a:t>
            </a:r>
            <a:endParaRPr/>
          </a:p>
          <a:p>
            <a:pPr marL="0" lvl="0" indent="0" algn="l" rtl="0">
              <a:lnSpc>
                <a:spcPct val="115000"/>
              </a:lnSpc>
              <a:spcBef>
                <a:spcPts val="0"/>
              </a:spcBef>
              <a:spcAft>
                <a:spcPts val="0"/>
              </a:spcAft>
              <a:buClr>
                <a:schemeClr val="dk1"/>
              </a:buClr>
              <a:buSzPts val="1100"/>
              <a:buFont typeface="Arial"/>
              <a:buNone/>
            </a:pPr>
            <a:r>
              <a:rPr lang="en-US"/>
              <a:t>In order to find the optimal k-value, I will play around with different k-folds (3,5,10, which are the common folds used in machine learning) and with different splits between the training and test data like 80-20, 90-10, and 70-30.</a:t>
            </a:r>
            <a:endParaRPr/>
          </a:p>
          <a:p>
            <a:pPr marL="0" lvl="0" indent="0" algn="l" rtl="0">
              <a:lnSpc>
                <a:spcPct val="115000"/>
              </a:lnSpc>
              <a:spcBef>
                <a:spcPts val="0"/>
              </a:spcBef>
              <a:spcAft>
                <a:spcPts val="0"/>
              </a:spcAft>
              <a:buClr>
                <a:schemeClr val="dk1"/>
              </a:buClr>
              <a:buSzPts val="1100"/>
              <a:buFont typeface="Arial"/>
              <a:buNone/>
            </a:pPr>
            <a:r>
              <a:rPr lang="en-US"/>
              <a:t>By doing this it will produce a K score, which is an estimate of the performance and can test the ability of the model to predict new data. This will all be based on the augmented data provided by Claira. </a:t>
            </a:r>
            <a:endParaRPr/>
          </a:p>
          <a:p>
            <a:pPr marL="0" lvl="0" indent="0" algn="l" rtl="0">
              <a:spcBef>
                <a:spcPts val="0"/>
              </a:spcBef>
              <a:spcAft>
                <a:spcPts val="0"/>
              </a:spcAft>
              <a:buNone/>
            </a:pPr>
            <a:endParaRPr/>
          </a:p>
        </p:txBody>
      </p:sp>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 found a systematic review and meta analysis of published research papers  from 2015 to 2022 on performance evaluation of wearable device in detecting and predicting depression and this is a good starting point for us to understand what have been done successfully and unsuccessfully. There were a lot of these past research that used the same depressjson data as the basis for their machine learning work. The pie chart on the left represent what type of algorithm do these research used the most. As you can see Random Forest accounts for a quarter of the counts with Logistic Regression comes in second. The table to the right represent the benchmark range of how well these models perform which give us a good base to work with </a:t>
            </a:r>
            <a:endParaRPr/>
          </a:p>
        </p:txBody>
      </p:sp>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5571130eaa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influences our baseline algorithm decision. As Gary mentioned, we will be working with 19 features. The baseline model we chose to implement is logistic regression because it fits with our scope of 3 classes classification. In the complex model, we would like to incorporate Random Forest and Boosted Tree models (Adaboost and XGBoost) because Random Forest was chosen by a lot of the previous research so we’re curious of how that would perform for our features and systemic review paper found out that Boosted Tree Model such as Adaboost yields the average highest accuracy so we would like to test them out as well. The result below is the simple feed of our 54 data points without synthesizing any new data or applying cross validation. To the left is their properties which is pretty simple for right now. Even though we get to the 70-80% accuracy, but the runs were very inconsistent and fluctuates widely due to the small data sizes and limited tuning effort at the current stage.</a:t>
            </a:r>
            <a:endParaRPr/>
          </a:p>
        </p:txBody>
      </p:sp>
      <p:sp>
        <p:nvSpPr>
          <p:cNvPr id="124" name="Google Shape;124;g25571130ea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10"/>
          <p:cNvSpPr txBox="1">
            <a:spLocks noGrp="1"/>
          </p:cNvSpPr>
          <p:nvPr>
            <p:ph type="ctrTitle"/>
          </p:nvPr>
        </p:nvSpPr>
        <p:spPr>
          <a:xfrm>
            <a:off x="914400" y="824333"/>
            <a:ext cx="9085179" cy="163946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28220"/>
              </a:buClr>
              <a:buSzPts val="5000"/>
              <a:buFont typeface="Georgia"/>
              <a:buNone/>
              <a:defRPr sz="5000">
                <a:solidFill>
                  <a:srgbClr val="C2822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0"/>
          <p:cNvSpPr txBox="1">
            <a:spLocks noGrp="1"/>
          </p:cNvSpPr>
          <p:nvPr>
            <p:ph type="subTitle" idx="1"/>
          </p:nvPr>
        </p:nvSpPr>
        <p:spPr>
          <a:xfrm>
            <a:off x="914400" y="2575258"/>
            <a:ext cx="8534400" cy="111359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2D637F"/>
              </a:buClr>
              <a:buSzPts val="2200"/>
              <a:buNone/>
              <a:defRPr>
                <a:solidFill>
                  <a:srgbClr val="2D637F"/>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280"/>
              </a:spcBef>
              <a:spcAft>
                <a:spcPts val="0"/>
              </a:spcAft>
              <a:buClr>
                <a:srgbClr val="888888"/>
              </a:buClr>
              <a:buSzPts val="1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9"/>
        <p:cNvGrpSpPr/>
        <p:nvPr/>
      </p:nvGrpSpPr>
      <p:grpSpPr>
        <a:xfrm>
          <a:off x="0" y="0"/>
          <a:ext cx="0" cy="0"/>
          <a:chOff x="0" y="0"/>
          <a:chExt cx="0" cy="0"/>
        </a:xfrm>
      </p:grpSpPr>
      <p:sp>
        <p:nvSpPr>
          <p:cNvPr id="20" name="Google Shape;20;p11"/>
          <p:cNvSpPr txBox="1">
            <a:spLocks noGrp="1"/>
          </p:cNvSpPr>
          <p:nvPr>
            <p:ph type="title"/>
          </p:nvPr>
        </p:nvSpPr>
        <p:spPr>
          <a:xfrm>
            <a:off x="609600" y="368695"/>
            <a:ext cx="10948416" cy="11503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28220"/>
              </a:buClr>
              <a:buSzPts val="3600"/>
              <a:buFont typeface="Georgia"/>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1"/>
          <p:cNvSpPr txBox="1">
            <a:spLocks noGrp="1"/>
          </p:cNvSpPr>
          <p:nvPr>
            <p:ph type="body" idx="1"/>
          </p:nvPr>
        </p:nvSpPr>
        <p:spPr>
          <a:xfrm>
            <a:off x="6096000" y="1763044"/>
            <a:ext cx="5460074" cy="3759932"/>
          </a:xfrm>
          <a:prstGeom prst="rect">
            <a:avLst/>
          </a:prstGeom>
          <a:noFill/>
          <a:ln>
            <a:noFill/>
          </a:ln>
        </p:spPr>
        <p:txBody>
          <a:bodyPr spcFirstLastPara="1" wrap="square" lIns="91425" tIns="45700" rIns="91425" bIns="45700" anchor="t" anchorCtr="0">
            <a:normAutofit/>
          </a:bodyPr>
          <a:lstStyle>
            <a:lvl1pPr marL="457200" lvl="0" indent="-355600" algn="l">
              <a:spcBef>
                <a:spcPts val="400"/>
              </a:spcBef>
              <a:spcAft>
                <a:spcPts val="0"/>
              </a:spcAft>
              <a:buClr>
                <a:srgbClr val="2D637F"/>
              </a:buClr>
              <a:buSzPts val="2000"/>
              <a:buChar char="•"/>
              <a:defRPr sz="2000"/>
            </a:lvl1pPr>
            <a:lvl2pPr marL="914400" lvl="1" indent="-342900" algn="l">
              <a:spcBef>
                <a:spcPts val="360"/>
              </a:spcBef>
              <a:spcAft>
                <a:spcPts val="0"/>
              </a:spcAft>
              <a:buClr>
                <a:srgbClr val="2D637F"/>
              </a:buClr>
              <a:buSzPts val="1800"/>
              <a:buChar char="–"/>
              <a:defRPr sz="1800"/>
            </a:lvl2pPr>
            <a:lvl3pPr marL="1371600" lvl="2" indent="-330200" algn="l">
              <a:spcBef>
                <a:spcPts val="320"/>
              </a:spcBef>
              <a:spcAft>
                <a:spcPts val="0"/>
              </a:spcAft>
              <a:buClr>
                <a:srgbClr val="2D637F"/>
              </a:buClr>
              <a:buSzPts val="1600"/>
              <a:buChar char="•"/>
              <a:defRPr sz="1600"/>
            </a:lvl3pPr>
            <a:lvl4pPr marL="1828800" lvl="3" indent="-317500" algn="l">
              <a:spcBef>
                <a:spcPts val="280"/>
              </a:spcBef>
              <a:spcAft>
                <a:spcPts val="0"/>
              </a:spcAft>
              <a:buClr>
                <a:srgbClr val="2D637F"/>
              </a:buClr>
              <a:buSzPts val="1400"/>
              <a:buChar char="–"/>
              <a:defRPr sz="1400"/>
            </a:lvl4pPr>
            <a:lvl5pPr marL="2286000" lvl="4" indent="-304800" algn="l">
              <a:spcBef>
                <a:spcPts val="240"/>
              </a:spcBef>
              <a:spcAft>
                <a:spcPts val="0"/>
              </a:spcAft>
              <a:buClr>
                <a:srgbClr val="2D637F"/>
              </a:buClr>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11"/>
          <p:cNvSpPr txBox="1">
            <a:spLocks noGrp="1"/>
          </p:cNvSpPr>
          <p:nvPr>
            <p:ph type="body" idx="2"/>
          </p:nvPr>
        </p:nvSpPr>
        <p:spPr>
          <a:xfrm>
            <a:off x="451413" y="6583416"/>
            <a:ext cx="11104661" cy="274584"/>
          </a:xfrm>
          <a:prstGeom prst="rect">
            <a:avLst/>
          </a:prstGeom>
          <a:noFill/>
          <a:ln>
            <a:noFill/>
          </a:ln>
        </p:spPr>
        <p:txBody>
          <a:bodyPr spcFirstLastPara="1" wrap="square" lIns="91425" tIns="45700" rIns="91425" bIns="45700" anchor="ctr" anchorCtr="0">
            <a:noAutofit/>
          </a:bodyPr>
          <a:lstStyle>
            <a:lvl1pPr marL="457200" lvl="0" indent="-228600" algn="l">
              <a:spcBef>
                <a:spcPts val="160"/>
              </a:spcBef>
              <a:spcAft>
                <a:spcPts val="0"/>
              </a:spcAft>
              <a:buClr>
                <a:schemeClr val="lt1"/>
              </a:buClr>
              <a:buSzPts val="800"/>
              <a:buNone/>
              <a:defRPr sz="800">
                <a:solidFill>
                  <a:schemeClr val="lt1"/>
                </a:solidFill>
              </a:defRPr>
            </a:lvl1pPr>
            <a:lvl2pPr marL="914400" lvl="1" indent="-279400" algn="l">
              <a:spcBef>
                <a:spcPts val="160"/>
              </a:spcBef>
              <a:spcAft>
                <a:spcPts val="0"/>
              </a:spcAft>
              <a:buClr>
                <a:srgbClr val="2D637F"/>
              </a:buClr>
              <a:buSzPts val="800"/>
              <a:buChar char="–"/>
              <a:defRPr sz="800"/>
            </a:lvl2pPr>
            <a:lvl3pPr marL="1371600" lvl="2" indent="-279400" algn="l">
              <a:spcBef>
                <a:spcPts val="160"/>
              </a:spcBef>
              <a:spcAft>
                <a:spcPts val="0"/>
              </a:spcAft>
              <a:buClr>
                <a:srgbClr val="2D637F"/>
              </a:buClr>
              <a:buSzPts val="800"/>
              <a:buChar char="•"/>
              <a:defRPr sz="800"/>
            </a:lvl3pPr>
            <a:lvl4pPr marL="1828800" lvl="3" indent="-279400" algn="l">
              <a:spcBef>
                <a:spcPts val="160"/>
              </a:spcBef>
              <a:spcAft>
                <a:spcPts val="0"/>
              </a:spcAft>
              <a:buClr>
                <a:srgbClr val="2D637F"/>
              </a:buClr>
              <a:buSzPts val="800"/>
              <a:buChar char="–"/>
              <a:defRPr sz="800"/>
            </a:lvl4pPr>
            <a:lvl5pPr marL="2286000" lvl="4" indent="-279400" algn="l">
              <a:spcBef>
                <a:spcPts val="160"/>
              </a:spcBef>
              <a:spcAft>
                <a:spcPts val="0"/>
              </a:spcAft>
              <a:buClr>
                <a:srgbClr val="2D637F"/>
              </a:buClr>
              <a:buSzPts val="800"/>
              <a:buChar char="»"/>
              <a:defRPr sz="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609600" y="368695"/>
            <a:ext cx="10948416" cy="11503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28220"/>
              </a:buClr>
              <a:buSzPts val="3600"/>
              <a:buFont typeface="Georgia"/>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451413" y="6583416"/>
            <a:ext cx="11104661" cy="274584"/>
          </a:xfrm>
          <a:prstGeom prst="rect">
            <a:avLst/>
          </a:prstGeom>
          <a:noFill/>
          <a:ln>
            <a:noFill/>
          </a:ln>
        </p:spPr>
        <p:txBody>
          <a:bodyPr spcFirstLastPara="1" wrap="square" lIns="91425" tIns="45700" rIns="91425" bIns="45700" anchor="ctr" anchorCtr="0">
            <a:noAutofit/>
          </a:bodyPr>
          <a:lstStyle>
            <a:lvl1pPr marL="457200" lvl="0" indent="-228600" algn="l">
              <a:spcBef>
                <a:spcPts val="160"/>
              </a:spcBef>
              <a:spcAft>
                <a:spcPts val="0"/>
              </a:spcAft>
              <a:buClr>
                <a:schemeClr val="lt1"/>
              </a:buClr>
              <a:buSzPts val="800"/>
              <a:buNone/>
              <a:defRPr sz="800">
                <a:solidFill>
                  <a:schemeClr val="lt1"/>
                </a:solidFill>
              </a:defRPr>
            </a:lvl1pPr>
            <a:lvl2pPr marL="914400" lvl="1" indent="-279400" algn="l">
              <a:spcBef>
                <a:spcPts val="160"/>
              </a:spcBef>
              <a:spcAft>
                <a:spcPts val="0"/>
              </a:spcAft>
              <a:buClr>
                <a:srgbClr val="2D637F"/>
              </a:buClr>
              <a:buSzPts val="800"/>
              <a:buChar char="–"/>
              <a:defRPr sz="800"/>
            </a:lvl2pPr>
            <a:lvl3pPr marL="1371600" lvl="2" indent="-279400" algn="l">
              <a:spcBef>
                <a:spcPts val="160"/>
              </a:spcBef>
              <a:spcAft>
                <a:spcPts val="0"/>
              </a:spcAft>
              <a:buClr>
                <a:srgbClr val="2D637F"/>
              </a:buClr>
              <a:buSzPts val="800"/>
              <a:buChar char="•"/>
              <a:defRPr sz="800"/>
            </a:lvl3pPr>
            <a:lvl4pPr marL="1828800" lvl="3" indent="-279400" algn="l">
              <a:spcBef>
                <a:spcPts val="160"/>
              </a:spcBef>
              <a:spcAft>
                <a:spcPts val="0"/>
              </a:spcAft>
              <a:buClr>
                <a:srgbClr val="2D637F"/>
              </a:buClr>
              <a:buSzPts val="800"/>
              <a:buChar char="–"/>
              <a:defRPr sz="800"/>
            </a:lvl4pPr>
            <a:lvl5pPr marL="2286000" lvl="4" indent="-279400" algn="l">
              <a:spcBef>
                <a:spcPts val="160"/>
              </a:spcBef>
              <a:spcAft>
                <a:spcPts val="0"/>
              </a:spcAft>
              <a:buClr>
                <a:srgbClr val="2D637F"/>
              </a:buClr>
              <a:buSzPts val="800"/>
              <a:buChar char="»"/>
              <a:defRPr sz="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6"/>
        <p:cNvGrpSpPr/>
        <p:nvPr/>
      </p:nvGrpSpPr>
      <p:grpSpPr>
        <a:xfrm>
          <a:off x="0" y="0"/>
          <a:ext cx="0" cy="0"/>
          <a:chOff x="0" y="0"/>
          <a:chExt cx="0" cy="0"/>
        </a:xfrm>
      </p:grpSpPr>
      <p:sp>
        <p:nvSpPr>
          <p:cNvPr id="27" name="Google Shape;27;p13"/>
          <p:cNvSpPr txBox="1">
            <a:spLocks noGrp="1"/>
          </p:cNvSpPr>
          <p:nvPr>
            <p:ph type="title"/>
          </p:nvPr>
        </p:nvSpPr>
        <p:spPr>
          <a:xfrm>
            <a:off x="609600" y="368695"/>
            <a:ext cx="10948416" cy="11503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28220"/>
              </a:buClr>
              <a:buSzPts val="3600"/>
              <a:buFont typeface="Georgia"/>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3"/>
          <p:cNvSpPr txBox="1">
            <a:spLocks noGrp="1"/>
          </p:cNvSpPr>
          <p:nvPr>
            <p:ph type="body" idx="1"/>
          </p:nvPr>
        </p:nvSpPr>
        <p:spPr>
          <a:xfrm>
            <a:off x="643466" y="1763044"/>
            <a:ext cx="10912608" cy="3759932"/>
          </a:xfrm>
          <a:prstGeom prst="rect">
            <a:avLst/>
          </a:prstGeom>
          <a:noFill/>
          <a:ln>
            <a:noFill/>
          </a:ln>
        </p:spPr>
        <p:txBody>
          <a:bodyPr spcFirstLastPara="1" wrap="square" lIns="91425" tIns="45700" rIns="91425" bIns="45700" anchor="t" anchorCtr="0">
            <a:normAutofit/>
          </a:bodyPr>
          <a:lstStyle>
            <a:lvl1pPr marL="457200" lvl="0" indent="-330200" algn="l">
              <a:spcBef>
                <a:spcPts val="320"/>
              </a:spcBef>
              <a:spcAft>
                <a:spcPts val="0"/>
              </a:spcAft>
              <a:buClr>
                <a:srgbClr val="2D637F"/>
              </a:buClr>
              <a:buSzPts val="1600"/>
              <a:buChar char="•"/>
              <a:defRPr sz="1600"/>
            </a:lvl1pPr>
            <a:lvl2pPr marL="914400" lvl="1" indent="-317500" algn="l">
              <a:spcBef>
                <a:spcPts val="280"/>
              </a:spcBef>
              <a:spcAft>
                <a:spcPts val="0"/>
              </a:spcAft>
              <a:buClr>
                <a:srgbClr val="2D637F"/>
              </a:buClr>
              <a:buSzPts val="1400"/>
              <a:buChar char="–"/>
              <a:defRPr sz="1400"/>
            </a:lvl2pPr>
            <a:lvl3pPr marL="1371600" lvl="2" indent="-304800" algn="l">
              <a:spcBef>
                <a:spcPts val="240"/>
              </a:spcBef>
              <a:spcAft>
                <a:spcPts val="0"/>
              </a:spcAft>
              <a:buClr>
                <a:srgbClr val="2D637F"/>
              </a:buClr>
              <a:buSzPts val="1200"/>
              <a:buChar char="•"/>
              <a:defRPr sz="1200"/>
            </a:lvl3pPr>
            <a:lvl4pPr marL="1828800" lvl="3" indent="-298450" algn="l">
              <a:spcBef>
                <a:spcPts val="220"/>
              </a:spcBef>
              <a:spcAft>
                <a:spcPts val="0"/>
              </a:spcAft>
              <a:buClr>
                <a:srgbClr val="2D637F"/>
              </a:buClr>
              <a:buSzPts val="1100"/>
              <a:buChar char="–"/>
              <a:defRPr sz="1100"/>
            </a:lvl4pPr>
            <a:lvl5pPr marL="2286000" lvl="4" indent="-295275" algn="l">
              <a:spcBef>
                <a:spcPts val="210"/>
              </a:spcBef>
              <a:spcAft>
                <a:spcPts val="0"/>
              </a:spcAft>
              <a:buClr>
                <a:srgbClr val="2D637F"/>
              </a:buClr>
              <a:buSzPts val="1050"/>
              <a:buChar char="»"/>
              <a:defRPr sz="105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13"/>
          <p:cNvSpPr txBox="1">
            <a:spLocks noGrp="1"/>
          </p:cNvSpPr>
          <p:nvPr>
            <p:ph type="body" idx="2"/>
          </p:nvPr>
        </p:nvSpPr>
        <p:spPr>
          <a:xfrm>
            <a:off x="451413" y="6583416"/>
            <a:ext cx="11104661" cy="274584"/>
          </a:xfrm>
          <a:prstGeom prst="rect">
            <a:avLst/>
          </a:prstGeom>
          <a:noFill/>
          <a:ln>
            <a:noFill/>
          </a:ln>
        </p:spPr>
        <p:txBody>
          <a:bodyPr spcFirstLastPara="1" wrap="square" lIns="91425" tIns="45700" rIns="91425" bIns="45700" anchor="ctr" anchorCtr="0">
            <a:noAutofit/>
          </a:bodyPr>
          <a:lstStyle>
            <a:lvl1pPr marL="457200" lvl="0" indent="-228600" algn="l">
              <a:spcBef>
                <a:spcPts val="160"/>
              </a:spcBef>
              <a:spcAft>
                <a:spcPts val="0"/>
              </a:spcAft>
              <a:buClr>
                <a:schemeClr val="lt1"/>
              </a:buClr>
              <a:buSzPts val="800"/>
              <a:buNone/>
              <a:defRPr sz="800">
                <a:solidFill>
                  <a:schemeClr val="lt1"/>
                </a:solidFill>
              </a:defRPr>
            </a:lvl1pPr>
            <a:lvl2pPr marL="914400" lvl="1" indent="-279400" algn="l">
              <a:spcBef>
                <a:spcPts val="160"/>
              </a:spcBef>
              <a:spcAft>
                <a:spcPts val="0"/>
              </a:spcAft>
              <a:buClr>
                <a:srgbClr val="2D637F"/>
              </a:buClr>
              <a:buSzPts val="800"/>
              <a:buChar char="–"/>
              <a:defRPr sz="800"/>
            </a:lvl2pPr>
            <a:lvl3pPr marL="1371600" lvl="2" indent="-279400" algn="l">
              <a:spcBef>
                <a:spcPts val="160"/>
              </a:spcBef>
              <a:spcAft>
                <a:spcPts val="0"/>
              </a:spcAft>
              <a:buClr>
                <a:srgbClr val="2D637F"/>
              </a:buClr>
              <a:buSzPts val="800"/>
              <a:buChar char="•"/>
              <a:defRPr sz="800"/>
            </a:lvl3pPr>
            <a:lvl4pPr marL="1828800" lvl="3" indent="-279400" algn="l">
              <a:spcBef>
                <a:spcPts val="160"/>
              </a:spcBef>
              <a:spcAft>
                <a:spcPts val="0"/>
              </a:spcAft>
              <a:buClr>
                <a:srgbClr val="2D637F"/>
              </a:buClr>
              <a:buSzPts val="800"/>
              <a:buChar char="–"/>
              <a:defRPr sz="800"/>
            </a:lvl4pPr>
            <a:lvl5pPr marL="2286000" lvl="4" indent="-279400" algn="l">
              <a:spcBef>
                <a:spcPts val="160"/>
              </a:spcBef>
              <a:spcAft>
                <a:spcPts val="0"/>
              </a:spcAft>
              <a:buClr>
                <a:srgbClr val="2D637F"/>
              </a:buClr>
              <a:buSzPts val="800"/>
              <a:buChar char="»"/>
              <a:defRPr sz="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p:nvPr/>
        </p:nvSpPr>
        <p:spPr>
          <a:xfrm>
            <a:off x="356491" y="5307263"/>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1" name="Google Shape;11;p9"/>
          <p:cNvSpPr txBox="1">
            <a:spLocks noGrp="1"/>
          </p:cNvSpPr>
          <p:nvPr>
            <p:ph type="title"/>
          </p:nvPr>
        </p:nvSpPr>
        <p:spPr>
          <a:xfrm>
            <a:off x="609600" y="525956"/>
            <a:ext cx="109728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C28220"/>
              </a:buClr>
              <a:buSzPts val="5000"/>
              <a:buFont typeface="Georgia"/>
              <a:buNone/>
              <a:defRPr sz="5000" b="0" i="0" u="none" strike="noStrike" cap="none">
                <a:solidFill>
                  <a:srgbClr val="C28220"/>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9"/>
          <p:cNvSpPr txBox="1">
            <a:spLocks noGrp="1"/>
          </p:cNvSpPr>
          <p:nvPr>
            <p:ph type="body" idx="1"/>
          </p:nvPr>
        </p:nvSpPr>
        <p:spPr>
          <a:xfrm>
            <a:off x="609600" y="1808079"/>
            <a:ext cx="10972800" cy="2526418"/>
          </a:xfrm>
          <a:prstGeom prst="rect">
            <a:avLst/>
          </a:prstGeom>
          <a:noFill/>
          <a:ln>
            <a:noFill/>
          </a:ln>
        </p:spPr>
        <p:txBody>
          <a:bodyPr spcFirstLastPara="1" wrap="square" lIns="91425" tIns="45700" rIns="91425" bIns="45700" anchor="t" anchorCtr="0">
            <a:normAutofit/>
          </a:bodyPr>
          <a:lstStyle>
            <a:lvl1pPr marL="457200" marR="0" lvl="0" indent="-368300" algn="l" rtl="0">
              <a:spcBef>
                <a:spcPts val="440"/>
              </a:spcBef>
              <a:spcAft>
                <a:spcPts val="0"/>
              </a:spcAft>
              <a:buClr>
                <a:srgbClr val="2D637F"/>
              </a:buClr>
              <a:buSzPts val="2200"/>
              <a:buFont typeface="Arial"/>
              <a:buChar char="•"/>
              <a:defRPr sz="2200" b="0" i="0" u="none" strike="noStrike" cap="none">
                <a:solidFill>
                  <a:srgbClr val="2D637F"/>
                </a:solidFill>
                <a:latin typeface="Merriweather Sans"/>
                <a:ea typeface="Merriweather Sans"/>
                <a:cs typeface="Merriweather Sans"/>
                <a:sym typeface="Merriweather Sans"/>
              </a:defRPr>
            </a:lvl1pPr>
            <a:lvl2pPr marL="914400" marR="0" lvl="1" indent="-355600" algn="l" rtl="0">
              <a:spcBef>
                <a:spcPts val="400"/>
              </a:spcBef>
              <a:spcAft>
                <a:spcPts val="0"/>
              </a:spcAft>
              <a:buClr>
                <a:srgbClr val="2D637F"/>
              </a:buClr>
              <a:buSzPts val="2000"/>
              <a:buFont typeface="Arial"/>
              <a:buChar char="–"/>
              <a:defRPr sz="2000" b="0" i="0" u="none" strike="noStrike" cap="none">
                <a:solidFill>
                  <a:srgbClr val="2D637F"/>
                </a:solidFill>
                <a:latin typeface="Merriweather Sans"/>
                <a:ea typeface="Merriweather Sans"/>
                <a:cs typeface="Merriweather Sans"/>
                <a:sym typeface="Merriweather Sans"/>
              </a:defRPr>
            </a:lvl2pPr>
            <a:lvl3pPr marL="1371600" marR="0" lvl="2" indent="-342900" algn="l" rtl="0">
              <a:spcBef>
                <a:spcPts val="360"/>
              </a:spcBef>
              <a:spcAft>
                <a:spcPts val="0"/>
              </a:spcAft>
              <a:buClr>
                <a:srgbClr val="2D637F"/>
              </a:buClr>
              <a:buSzPts val="1800"/>
              <a:buFont typeface="Arial"/>
              <a:buChar char="•"/>
              <a:defRPr sz="1800" b="0" i="0" u="none" strike="noStrike" cap="none">
                <a:solidFill>
                  <a:srgbClr val="2D637F"/>
                </a:solidFill>
                <a:latin typeface="Merriweather Sans"/>
                <a:ea typeface="Merriweather Sans"/>
                <a:cs typeface="Merriweather Sans"/>
                <a:sym typeface="Merriweather Sans"/>
              </a:defRPr>
            </a:lvl3pPr>
            <a:lvl4pPr marL="1828800" marR="0" lvl="3" indent="-330200" algn="l" rtl="0">
              <a:spcBef>
                <a:spcPts val="320"/>
              </a:spcBef>
              <a:spcAft>
                <a:spcPts val="0"/>
              </a:spcAft>
              <a:buClr>
                <a:srgbClr val="2D637F"/>
              </a:buClr>
              <a:buSzPts val="1600"/>
              <a:buFont typeface="Arial"/>
              <a:buChar char="–"/>
              <a:defRPr sz="1600" b="0" i="0" u="none" strike="noStrike" cap="none">
                <a:solidFill>
                  <a:srgbClr val="2D637F"/>
                </a:solidFill>
                <a:latin typeface="Merriweather Sans"/>
                <a:ea typeface="Merriweather Sans"/>
                <a:cs typeface="Merriweather Sans"/>
                <a:sym typeface="Merriweather Sans"/>
              </a:defRPr>
            </a:lvl4pPr>
            <a:lvl5pPr marL="2286000" marR="0" lvl="4" indent="-317500" algn="l" rtl="0">
              <a:spcBef>
                <a:spcPts val="280"/>
              </a:spcBef>
              <a:spcAft>
                <a:spcPts val="0"/>
              </a:spcAft>
              <a:buClr>
                <a:srgbClr val="2D637F"/>
              </a:buClr>
              <a:buSzPts val="1400"/>
              <a:buFont typeface="Arial"/>
              <a:buChar char="»"/>
              <a:defRPr sz="1400" b="0" i="0" u="none" strike="noStrike" cap="none">
                <a:solidFill>
                  <a:srgbClr val="2D637F"/>
                </a:solidFill>
                <a:latin typeface="Merriweather Sans"/>
                <a:ea typeface="Merriweather Sans"/>
                <a:cs typeface="Merriweather Sans"/>
                <a:sym typeface="Merriweather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endParaRPr/>
          </a:p>
        </p:txBody>
      </p:sp>
      <p:pic>
        <p:nvPicPr>
          <p:cNvPr id="13" name="Google Shape;13;p9"/>
          <p:cNvPicPr preferRelativeResize="0"/>
          <p:nvPr/>
        </p:nvPicPr>
        <p:blipFill rotWithShape="1">
          <a:blip r:embed="rId6">
            <a:alphaModFix/>
          </a:blip>
          <a:srcRect/>
          <a:stretch/>
        </p:blipFill>
        <p:spPr>
          <a:xfrm>
            <a:off x="8366011" y="1"/>
            <a:ext cx="3825989" cy="2379579"/>
          </a:xfrm>
          <a:prstGeom prst="rect">
            <a:avLst/>
          </a:prstGeom>
          <a:noFill/>
          <a:ln>
            <a:noFill/>
          </a:ln>
        </p:spPr>
      </p:pic>
      <p:pic>
        <p:nvPicPr>
          <p:cNvPr id="14" name="Google Shape;14;p9"/>
          <p:cNvPicPr preferRelativeResize="0"/>
          <p:nvPr/>
        </p:nvPicPr>
        <p:blipFill rotWithShape="1">
          <a:blip r:embed="rId7">
            <a:alphaModFix/>
          </a:blip>
          <a:srcRect/>
          <a:stretch/>
        </p:blipFill>
        <p:spPr>
          <a:xfrm>
            <a:off x="0" y="5598554"/>
            <a:ext cx="12227648" cy="1330073"/>
          </a:xfrm>
          <a:prstGeom prst="rect">
            <a:avLst/>
          </a:prstGeom>
          <a:noFill/>
          <a:ln>
            <a:noFill/>
          </a:ln>
        </p:spPr>
      </p:pic>
      <p:pic>
        <p:nvPicPr>
          <p:cNvPr id="2" name="Picture 1">
            <a:extLst>
              <a:ext uri="{FF2B5EF4-FFF2-40B4-BE49-F238E27FC236}">
                <a16:creationId xmlns:a16="http://schemas.microsoft.com/office/drawing/2014/main" id="{2270A76A-5D0A-F0EC-6384-24A101CBA2D6}"/>
              </a:ext>
            </a:extLst>
          </p:cNvPr>
          <p:cNvPicPr>
            <a:picLocks noChangeAspect="1"/>
          </p:cNvPicPr>
          <p:nvPr userDrawn="1"/>
        </p:nvPicPr>
        <p:blipFill>
          <a:blip r:embed="rId8"/>
          <a:stretch>
            <a:fillRect/>
          </a:stretch>
        </p:blipFill>
        <p:spPr>
          <a:xfrm>
            <a:off x="609600" y="6021135"/>
            <a:ext cx="1586976" cy="484909"/>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1"/>
          <p:cNvSpPr txBox="1">
            <a:spLocks noGrp="1"/>
          </p:cNvSpPr>
          <p:nvPr>
            <p:ph type="ctrTitle"/>
          </p:nvPr>
        </p:nvSpPr>
        <p:spPr>
          <a:xfrm>
            <a:off x="914400" y="1100274"/>
            <a:ext cx="9085200" cy="1926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28220"/>
              </a:buClr>
              <a:buSzPts val="5400"/>
              <a:buFont typeface="Georgia"/>
              <a:buNone/>
            </a:pPr>
            <a:r>
              <a:rPr lang="en-US" sz="4400" b="1" dirty="0"/>
              <a:t>Mind in Motion</a:t>
            </a:r>
            <a:endParaRPr sz="4400" b="1" dirty="0"/>
          </a:p>
          <a:p>
            <a:pPr marL="0" lvl="0" indent="0" algn="l" rtl="0">
              <a:lnSpc>
                <a:spcPct val="100000"/>
              </a:lnSpc>
              <a:spcBef>
                <a:spcPts val="0"/>
              </a:spcBef>
              <a:spcAft>
                <a:spcPts val="0"/>
              </a:spcAft>
              <a:buClr>
                <a:srgbClr val="C28220"/>
              </a:buClr>
              <a:buSzPts val="5400"/>
              <a:buFont typeface="Georgia"/>
              <a:buNone/>
            </a:pPr>
            <a:r>
              <a:rPr lang="en-US" sz="3600" dirty="0"/>
              <a:t>Machine Learning for Depression Classification using Motor Actigraphy Data</a:t>
            </a:r>
            <a:endParaRPr sz="3200" dirty="0">
              <a:solidFill>
                <a:srgbClr val="C28220"/>
              </a:solidFill>
            </a:endParaRPr>
          </a:p>
        </p:txBody>
      </p:sp>
      <p:sp>
        <p:nvSpPr>
          <p:cNvPr id="35" name="Google Shape;35;p1"/>
          <p:cNvSpPr txBox="1">
            <a:spLocks noGrp="1"/>
          </p:cNvSpPr>
          <p:nvPr>
            <p:ph type="subTitle" idx="1"/>
          </p:nvPr>
        </p:nvSpPr>
        <p:spPr>
          <a:xfrm>
            <a:off x="914400" y="3520408"/>
            <a:ext cx="8534400" cy="1113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D637F"/>
              </a:buClr>
              <a:buSzPts val="2200"/>
              <a:buNone/>
            </a:pPr>
            <a:r>
              <a:rPr lang="en-US" b="1" dirty="0"/>
              <a:t>Baseline Presentation</a:t>
            </a:r>
            <a:br>
              <a:rPr lang="en-US" b="1" dirty="0"/>
            </a:br>
            <a:br>
              <a:rPr lang="en-US" i="1" dirty="0"/>
            </a:br>
            <a:r>
              <a:rPr lang="en-US" i="1" dirty="0"/>
              <a:t>Gary Kong, Julia Kauffman, Leo Le, Vishnu </a:t>
            </a:r>
            <a:r>
              <a:rPr lang="en-US" i="1" dirty="0" err="1"/>
              <a:t>Paty</a:t>
            </a:r>
            <a:r>
              <a:rPr lang="en-US" i="1" dirty="0"/>
              <a:t>, Melia </a:t>
            </a:r>
            <a:r>
              <a:rPr lang="en-US" i="1" dirty="0" err="1"/>
              <a:t>Soque</a:t>
            </a:r>
            <a:endParaRPr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body" idx="1"/>
          </p:nvPr>
        </p:nvSpPr>
        <p:spPr>
          <a:xfrm>
            <a:off x="451413" y="6583416"/>
            <a:ext cx="11104800" cy="2745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sym typeface="Arial"/>
              </a:rPr>
              <a:t>Source: </a:t>
            </a:r>
            <a:r>
              <a:rPr lang="en-US" dirty="0" err="1">
                <a:sym typeface="Arial"/>
              </a:rPr>
              <a:t>Raschka</a:t>
            </a:r>
            <a:r>
              <a:rPr lang="en-US" dirty="0">
                <a:sym typeface="Arial"/>
              </a:rPr>
              <a:t>, Sebastian. “Model Evaluation, Model Selection, and Algorithm Selection in Machine Learning.” </a:t>
            </a:r>
            <a:r>
              <a:rPr lang="en-US" dirty="0" err="1">
                <a:sym typeface="Arial"/>
              </a:rPr>
              <a:t>arXiv.Org</a:t>
            </a:r>
            <a:r>
              <a:rPr lang="en-US" dirty="0">
                <a:sym typeface="Arial"/>
              </a:rPr>
              <a:t>, 11 Nov. 2020, </a:t>
            </a:r>
            <a:r>
              <a:rPr lang="en-US" dirty="0" err="1">
                <a:sym typeface="Arial"/>
              </a:rPr>
              <a:t>arxiv.org</a:t>
            </a:r>
            <a:r>
              <a:rPr lang="en-US" dirty="0">
                <a:sym typeface="Arial"/>
              </a:rPr>
              <a:t>/abs/1811.12808. </a:t>
            </a:r>
            <a:endParaRPr dirty="0">
              <a:sym typeface="Arial"/>
            </a:endParaRPr>
          </a:p>
        </p:txBody>
      </p:sp>
      <p:pic>
        <p:nvPicPr>
          <p:cNvPr id="136" name="Google Shape;136;p8"/>
          <p:cNvPicPr preferRelativeResize="0"/>
          <p:nvPr/>
        </p:nvPicPr>
        <p:blipFill rotWithShape="1">
          <a:blip r:embed="rId3">
            <a:alphaModFix/>
          </a:blip>
          <a:srcRect t="22460" b="-22460"/>
          <a:stretch/>
        </p:blipFill>
        <p:spPr>
          <a:xfrm>
            <a:off x="303225" y="1580450"/>
            <a:ext cx="11887196" cy="5124469"/>
          </a:xfrm>
          <a:prstGeom prst="rect">
            <a:avLst/>
          </a:prstGeom>
          <a:noFill/>
          <a:ln>
            <a:noFill/>
          </a:ln>
        </p:spPr>
      </p:pic>
      <p:sp>
        <p:nvSpPr>
          <p:cNvPr id="137" name="Google Shape;137;p8"/>
          <p:cNvSpPr txBox="1">
            <a:spLocks noGrp="1"/>
          </p:cNvSpPr>
          <p:nvPr>
            <p:ph type="title"/>
          </p:nvPr>
        </p:nvSpPr>
        <p:spPr>
          <a:xfrm>
            <a:off x="609600" y="368695"/>
            <a:ext cx="10948500" cy="1150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We will use accuracy, F1 score, and ROC-AUC alongside statistical tests to evaluate performance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2"/>
          <p:cNvSpPr txBox="1">
            <a:spLocks noGrp="1"/>
          </p:cNvSpPr>
          <p:nvPr>
            <p:ph type="title"/>
          </p:nvPr>
        </p:nvSpPr>
        <p:spPr>
          <a:xfrm>
            <a:off x="609600" y="368695"/>
            <a:ext cx="10948416" cy="115035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28220"/>
              </a:buClr>
              <a:buSzPts val="3600"/>
              <a:buFont typeface="Georgia"/>
              <a:buNone/>
            </a:pPr>
            <a:r>
              <a:rPr lang="en-US"/>
              <a:t>Our study aims to use machine learning to classify patients into depression status using actigraphy data</a:t>
            </a:r>
            <a:endParaRPr/>
          </a:p>
        </p:txBody>
      </p:sp>
      <p:sp>
        <p:nvSpPr>
          <p:cNvPr id="42" name="Google Shape;42;p2"/>
          <p:cNvSpPr txBox="1">
            <a:spLocks noGrp="1"/>
          </p:cNvSpPr>
          <p:nvPr>
            <p:ph type="body" idx="1"/>
          </p:nvPr>
        </p:nvSpPr>
        <p:spPr>
          <a:xfrm>
            <a:off x="7617600" y="1763713"/>
            <a:ext cx="3937813" cy="3759200"/>
          </a:xfrm>
          <a:prstGeom prst="rect">
            <a:avLst/>
          </a:prstGeom>
          <a:noFill/>
          <a:ln>
            <a:noFill/>
          </a:ln>
        </p:spPr>
        <p:txBody>
          <a:bodyPr spcFirstLastPara="1" wrap="square" lIns="91425" tIns="45700" rIns="91425" bIns="45700" anchor="ctr" anchorCtr="0">
            <a:normAutofit fontScale="70000" lnSpcReduction="20000"/>
          </a:bodyPr>
          <a:lstStyle/>
          <a:p>
            <a:pPr marL="0" lvl="0" indent="0" algn="l" rtl="0">
              <a:spcBef>
                <a:spcPts val="0"/>
              </a:spcBef>
              <a:spcAft>
                <a:spcPts val="0"/>
              </a:spcAft>
              <a:buClr>
                <a:srgbClr val="2D637F"/>
              </a:buClr>
              <a:buSzPct val="100000"/>
              <a:buNone/>
            </a:pPr>
            <a:r>
              <a:rPr lang="en-US" b="1"/>
              <a:t>Depression</a:t>
            </a:r>
            <a:endParaRPr/>
          </a:p>
          <a:p>
            <a:pPr marL="342900" lvl="0" indent="-342900" algn="l" rtl="0">
              <a:spcBef>
                <a:spcPts val="280"/>
              </a:spcBef>
              <a:spcAft>
                <a:spcPts val="0"/>
              </a:spcAft>
              <a:buClr>
                <a:srgbClr val="2D637F"/>
              </a:buClr>
              <a:buSzPct val="100000"/>
              <a:buChar char="•"/>
            </a:pPr>
            <a:r>
              <a:rPr lang="en-US"/>
              <a:t>Leading cause of disability</a:t>
            </a:r>
            <a:endParaRPr/>
          </a:p>
          <a:p>
            <a:pPr marL="342900" lvl="0" indent="-342900" algn="l" rtl="0">
              <a:spcBef>
                <a:spcPts val="280"/>
              </a:spcBef>
              <a:spcAft>
                <a:spcPts val="0"/>
              </a:spcAft>
              <a:buClr>
                <a:srgbClr val="2D637F"/>
              </a:buClr>
              <a:buSzPct val="100000"/>
              <a:buChar char="•"/>
            </a:pPr>
            <a:r>
              <a:rPr lang="en-US"/>
              <a:t>Associated with disrupted biological rhythms and changes in motor activity</a:t>
            </a:r>
            <a:endParaRPr/>
          </a:p>
          <a:p>
            <a:pPr marL="342900" lvl="0" indent="-342900" algn="l" rtl="0">
              <a:spcBef>
                <a:spcPts val="280"/>
              </a:spcBef>
              <a:spcAft>
                <a:spcPts val="0"/>
              </a:spcAft>
              <a:buClr>
                <a:srgbClr val="2D637F"/>
              </a:buClr>
              <a:buSzPct val="100000"/>
              <a:buChar char="•"/>
            </a:pPr>
            <a:r>
              <a:rPr lang="en-US"/>
              <a:t>Subjective diagnosis (DSM-5 criteria)</a:t>
            </a:r>
            <a:endParaRPr/>
          </a:p>
          <a:p>
            <a:pPr marL="342900" lvl="0" indent="-254000" algn="l" rtl="0">
              <a:spcBef>
                <a:spcPts val="280"/>
              </a:spcBef>
              <a:spcAft>
                <a:spcPts val="0"/>
              </a:spcAft>
              <a:buClr>
                <a:srgbClr val="2D637F"/>
              </a:buClr>
              <a:buSzPct val="100000"/>
              <a:buNone/>
            </a:pPr>
            <a:endParaRPr/>
          </a:p>
          <a:p>
            <a:pPr marL="0" lvl="0" indent="0" algn="l" rtl="0">
              <a:spcBef>
                <a:spcPts val="280"/>
              </a:spcBef>
              <a:spcAft>
                <a:spcPts val="0"/>
              </a:spcAft>
              <a:buClr>
                <a:srgbClr val="2D637F"/>
              </a:buClr>
              <a:buSzPct val="100000"/>
              <a:buNone/>
            </a:pPr>
            <a:r>
              <a:rPr lang="en-US" b="1"/>
              <a:t>Motor actigraphy data</a:t>
            </a:r>
            <a:endParaRPr/>
          </a:p>
          <a:p>
            <a:pPr marL="342900" lvl="0" indent="-342900" algn="l" rtl="0">
              <a:spcBef>
                <a:spcPts val="280"/>
              </a:spcBef>
              <a:spcAft>
                <a:spcPts val="0"/>
              </a:spcAft>
              <a:buClr>
                <a:srgbClr val="2D637F"/>
              </a:buClr>
              <a:buSzPct val="100000"/>
              <a:buChar char="•"/>
            </a:pPr>
            <a:r>
              <a:rPr lang="en-US"/>
              <a:t>Non-invasive</a:t>
            </a:r>
            <a:endParaRPr/>
          </a:p>
          <a:p>
            <a:pPr marL="342900" lvl="0" indent="-342900" algn="l" rtl="0">
              <a:spcBef>
                <a:spcPts val="280"/>
              </a:spcBef>
              <a:spcAft>
                <a:spcPts val="0"/>
              </a:spcAft>
              <a:buClr>
                <a:srgbClr val="2D637F"/>
              </a:buClr>
              <a:buSzPct val="100000"/>
              <a:buChar char="•"/>
            </a:pPr>
            <a:r>
              <a:rPr lang="en-US"/>
              <a:t>Available through wearables</a:t>
            </a:r>
            <a:endParaRPr/>
          </a:p>
          <a:p>
            <a:pPr marL="342900" lvl="0" indent="-342900" algn="l" rtl="0">
              <a:spcBef>
                <a:spcPts val="280"/>
              </a:spcBef>
              <a:spcAft>
                <a:spcPts val="0"/>
              </a:spcAft>
              <a:buClr>
                <a:srgbClr val="2D637F"/>
              </a:buClr>
              <a:buSzPct val="100000"/>
              <a:buChar char="•"/>
            </a:pPr>
            <a:r>
              <a:rPr lang="en-US"/>
              <a:t>Potentially objective method of diagnosing depression</a:t>
            </a:r>
            <a:endParaRPr/>
          </a:p>
          <a:p>
            <a:pPr marL="342900" lvl="0" indent="-254000" algn="l" rtl="0">
              <a:spcBef>
                <a:spcPts val="280"/>
              </a:spcBef>
              <a:spcAft>
                <a:spcPts val="0"/>
              </a:spcAft>
              <a:buClr>
                <a:srgbClr val="2D637F"/>
              </a:buClr>
              <a:buSzPct val="100000"/>
              <a:buNone/>
            </a:pPr>
            <a:endParaRPr/>
          </a:p>
          <a:p>
            <a:pPr marL="0" lvl="0" indent="0" algn="l" rtl="0">
              <a:spcBef>
                <a:spcPts val="280"/>
              </a:spcBef>
              <a:spcAft>
                <a:spcPts val="0"/>
              </a:spcAft>
              <a:buClr>
                <a:srgbClr val="2D637F"/>
              </a:buClr>
              <a:buSzPct val="100000"/>
              <a:buNone/>
            </a:pPr>
            <a:r>
              <a:rPr lang="en-US" b="1"/>
              <a:t>Research question</a:t>
            </a:r>
            <a:endParaRPr/>
          </a:p>
          <a:p>
            <a:pPr marL="0" lvl="0" indent="0" algn="l" rtl="0">
              <a:spcBef>
                <a:spcPts val="280"/>
              </a:spcBef>
              <a:spcAft>
                <a:spcPts val="0"/>
              </a:spcAft>
              <a:buClr>
                <a:srgbClr val="2D637F"/>
              </a:buClr>
              <a:buSzPct val="100000"/>
              <a:buNone/>
            </a:pPr>
            <a:r>
              <a:rPr lang="en-US"/>
              <a:t>Can machine learning algorithms be used to accurately classify patients into depression status (normal, mild and moderate) using motor actigraphy data?</a:t>
            </a:r>
            <a:endParaRPr/>
          </a:p>
        </p:txBody>
      </p:sp>
      <p:sp>
        <p:nvSpPr>
          <p:cNvPr id="43" name="Google Shape;43;p2"/>
          <p:cNvSpPr txBox="1">
            <a:spLocks noGrp="1"/>
          </p:cNvSpPr>
          <p:nvPr>
            <p:ph type="body" idx="2"/>
          </p:nvPr>
        </p:nvSpPr>
        <p:spPr>
          <a:xfrm>
            <a:off x="451413" y="6583416"/>
            <a:ext cx="11104661" cy="2745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800"/>
              <a:buNone/>
            </a:pPr>
            <a:r>
              <a:rPr lang="en-US" dirty="0"/>
              <a:t>Sources: Gallup (2023)</a:t>
            </a:r>
            <a:endParaRPr dirty="0"/>
          </a:p>
        </p:txBody>
      </p:sp>
      <p:pic>
        <p:nvPicPr>
          <p:cNvPr id="44" name="Google Shape;44;p2"/>
          <p:cNvPicPr preferRelativeResize="0"/>
          <p:nvPr/>
        </p:nvPicPr>
        <p:blipFill rotWithShape="1">
          <a:blip r:embed="rId3">
            <a:alphaModFix/>
          </a:blip>
          <a:srcRect/>
          <a:stretch/>
        </p:blipFill>
        <p:spPr>
          <a:xfrm>
            <a:off x="607658" y="1763044"/>
            <a:ext cx="6880218" cy="37599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pic>
        <p:nvPicPr>
          <p:cNvPr id="50" name="Google Shape;50;p3"/>
          <p:cNvPicPr preferRelativeResize="0"/>
          <p:nvPr/>
        </p:nvPicPr>
        <p:blipFill>
          <a:blip r:embed="rId3">
            <a:alphaModFix/>
          </a:blip>
          <a:stretch>
            <a:fillRect/>
          </a:stretch>
        </p:blipFill>
        <p:spPr>
          <a:xfrm>
            <a:off x="6724790" y="1898351"/>
            <a:ext cx="4833233" cy="3735749"/>
          </a:xfrm>
          <a:prstGeom prst="rect">
            <a:avLst/>
          </a:prstGeom>
          <a:noFill/>
          <a:ln>
            <a:noFill/>
          </a:ln>
        </p:spPr>
      </p:pic>
      <p:sp>
        <p:nvSpPr>
          <p:cNvPr id="51" name="Google Shape;51;p3"/>
          <p:cNvSpPr txBox="1">
            <a:spLocks noGrp="1"/>
          </p:cNvSpPr>
          <p:nvPr>
            <p:ph type="title"/>
          </p:nvPr>
        </p:nvSpPr>
        <p:spPr>
          <a:xfrm>
            <a:off x="609600" y="368695"/>
            <a:ext cx="10948416" cy="115035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28220"/>
              </a:buClr>
              <a:buSzPts val="3600"/>
              <a:buFont typeface="Georgia"/>
              <a:buNone/>
            </a:pPr>
            <a:r>
              <a:rPr lang="en-US"/>
              <a:t>The Depresjon dataset contains actigraph data for controls and patients with mild/moderate depression</a:t>
            </a:r>
            <a:endParaRPr/>
          </a:p>
        </p:txBody>
      </p:sp>
      <p:graphicFrame>
        <p:nvGraphicFramePr>
          <p:cNvPr id="52" name="Google Shape;52;p3"/>
          <p:cNvGraphicFramePr/>
          <p:nvPr/>
        </p:nvGraphicFramePr>
        <p:xfrm>
          <a:off x="703200" y="1765228"/>
          <a:ext cx="5392800" cy="3735750"/>
        </p:xfrm>
        <a:graphic>
          <a:graphicData uri="http://schemas.openxmlformats.org/drawingml/2006/table">
            <a:tbl>
              <a:tblPr>
                <a:noFill/>
                <a:tableStyleId>{C62E2F46-CB96-464C-A574-B17EA2F6BCD4}</a:tableStyleId>
              </a:tblPr>
              <a:tblGrid>
                <a:gridCol w="1348200">
                  <a:extLst>
                    <a:ext uri="{9D8B030D-6E8A-4147-A177-3AD203B41FA5}">
                      <a16:colId xmlns:a16="http://schemas.microsoft.com/office/drawing/2014/main" val="20000"/>
                    </a:ext>
                  </a:extLst>
                </a:gridCol>
                <a:gridCol w="1348200">
                  <a:extLst>
                    <a:ext uri="{9D8B030D-6E8A-4147-A177-3AD203B41FA5}">
                      <a16:colId xmlns:a16="http://schemas.microsoft.com/office/drawing/2014/main" val="20001"/>
                    </a:ext>
                  </a:extLst>
                </a:gridCol>
                <a:gridCol w="1348200">
                  <a:extLst>
                    <a:ext uri="{9D8B030D-6E8A-4147-A177-3AD203B41FA5}">
                      <a16:colId xmlns:a16="http://schemas.microsoft.com/office/drawing/2014/main" val="20002"/>
                    </a:ext>
                  </a:extLst>
                </a:gridCol>
                <a:gridCol w="1348200">
                  <a:extLst>
                    <a:ext uri="{9D8B030D-6E8A-4147-A177-3AD203B41FA5}">
                      <a16:colId xmlns:a16="http://schemas.microsoft.com/office/drawing/2014/main" val="20003"/>
                    </a:ext>
                  </a:extLst>
                </a:gridCol>
              </a:tblGrid>
              <a:tr h="249050">
                <a:tc>
                  <a:txBody>
                    <a:bodyPr/>
                    <a:lstStyle/>
                    <a:p>
                      <a:pPr marL="0" marR="0" lvl="0" indent="0" algn="l" rtl="0">
                        <a:spcBef>
                          <a:spcPts val="0"/>
                        </a:spcBef>
                        <a:spcAft>
                          <a:spcPts val="0"/>
                        </a:spcAft>
                        <a:buNone/>
                      </a:pPr>
                      <a:r>
                        <a:rPr lang="en-US" sz="900" b="1" u="none" strike="noStrike" cap="none">
                          <a:solidFill>
                            <a:schemeClr val="lt1"/>
                          </a:solidFill>
                        </a:rPr>
                        <a:t>Variable</a:t>
                      </a:r>
                      <a:endParaRPr sz="900" b="1" i="0" u="none" strike="noStrike" cap="none">
                        <a:solidFill>
                          <a:schemeClr val="lt1"/>
                        </a:solidFill>
                        <a:latin typeface="Calibri"/>
                        <a:ea typeface="Calibri"/>
                        <a:cs typeface="Calibri"/>
                        <a:sym typeface="Calibri"/>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D637F"/>
                    </a:solidFill>
                  </a:tcPr>
                </a:tc>
                <a:tc>
                  <a:txBody>
                    <a:bodyPr/>
                    <a:lstStyle/>
                    <a:p>
                      <a:pPr marL="0" marR="0" lvl="0" indent="0" algn="l" rtl="0">
                        <a:spcBef>
                          <a:spcPts val="0"/>
                        </a:spcBef>
                        <a:spcAft>
                          <a:spcPts val="0"/>
                        </a:spcAft>
                        <a:buNone/>
                      </a:pPr>
                      <a:r>
                        <a:rPr lang="en-US" sz="900" b="1" u="none" strike="noStrike" cap="none">
                          <a:solidFill>
                            <a:schemeClr val="lt1"/>
                          </a:solidFill>
                        </a:rPr>
                        <a:t>Values</a:t>
                      </a:r>
                      <a:endParaRPr sz="900" b="1" i="0" u="none" strike="noStrike" cap="none">
                        <a:solidFill>
                          <a:schemeClr val="lt1"/>
                        </a:solidFill>
                        <a:latin typeface="Calibri"/>
                        <a:ea typeface="Calibri"/>
                        <a:cs typeface="Calibri"/>
                        <a:sym typeface="Calibri"/>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D637F"/>
                    </a:solidFill>
                  </a:tcPr>
                </a:tc>
                <a:tc>
                  <a:txBody>
                    <a:bodyPr/>
                    <a:lstStyle/>
                    <a:p>
                      <a:pPr marL="0" marR="0" lvl="0" indent="0" algn="l" rtl="0">
                        <a:spcBef>
                          <a:spcPts val="0"/>
                        </a:spcBef>
                        <a:spcAft>
                          <a:spcPts val="0"/>
                        </a:spcAft>
                        <a:buNone/>
                      </a:pPr>
                      <a:r>
                        <a:rPr lang="en-US" sz="900" b="1" u="none" strike="noStrike" cap="none">
                          <a:solidFill>
                            <a:schemeClr val="lt1"/>
                          </a:solidFill>
                        </a:rPr>
                        <a:t>Count</a:t>
                      </a:r>
                      <a:endParaRPr sz="900" b="1" i="0" u="none" strike="noStrike" cap="none">
                        <a:solidFill>
                          <a:schemeClr val="lt1"/>
                        </a:solidFill>
                        <a:latin typeface="Calibri"/>
                        <a:ea typeface="Calibri"/>
                        <a:cs typeface="Calibri"/>
                        <a:sym typeface="Calibri"/>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D637F"/>
                    </a:solidFill>
                  </a:tcPr>
                </a:tc>
                <a:tc>
                  <a:txBody>
                    <a:bodyPr/>
                    <a:lstStyle/>
                    <a:p>
                      <a:pPr marL="0" marR="0" lvl="0" indent="0" algn="l" rtl="0">
                        <a:spcBef>
                          <a:spcPts val="0"/>
                        </a:spcBef>
                        <a:spcAft>
                          <a:spcPts val="0"/>
                        </a:spcAft>
                        <a:buNone/>
                      </a:pPr>
                      <a:r>
                        <a:rPr lang="en-US" sz="900" b="1" u="none" strike="noStrike" cap="none">
                          <a:solidFill>
                            <a:schemeClr val="lt1"/>
                          </a:solidFill>
                        </a:rPr>
                        <a:t>%</a:t>
                      </a:r>
                      <a:endParaRPr sz="900" b="1" i="0" u="none" strike="noStrike" cap="none">
                        <a:solidFill>
                          <a:schemeClr val="lt1"/>
                        </a:solidFill>
                        <a:latin typeface="Calibri"/>
                        <a:ea typeface="Calibri"/>
                        <a:cs typeface="Calibri"/>
                        <a:sym typeface="Calibri"/>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D637F"/>
                    </a:solidFill>
                  </a:tcPr>
                </a:tc>
                <a:extLst>
                  <a:ext uri="{0D108BD9-81ED-4DB2-BD59-A6C34878D82A}">
                    <a16:rowId xmlns:a16="http://schemas.microsoft.com/office/drawing/2014/main" val="10000"/>
                  </a:ext>
                </a:extLst>
              </a:tr>
              <a:tr h="249050">
                <a:tc rowSpan="3">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MADRS when measurement started</a:t>
                      </a:r>
                      <a:br>
                        <a:rPr lang="en-US" sz="900" b="0" i="0" u="none" strike="noStrike" cap="none">
                          <a:solidFill>
                            <a:srgbClr val="000000"/>
                          </a:solidFill>
                          <a:latin typeface="Merriweather Sans"/>
                          <a:ea typeface="Merriweather Sans"/>
                          <a:cs typeface="Merriweather Sans"/>
                          <a:sym typeface="Merriweather Sans"/>
                        </a:rPr>
                      </a:br>
                      <a:r>
                        <a:rPr lang="en-US" sz="900" b="0" i="0" u="none" strike="noStrike" cap="none">
                          <a:solidFill>
                            <a:srgbClr val="000000"/>
                          </a:solidFill>
                          <a:latin typeface="Merriweather Sans"/>
                          <a:ea typeface="Merriweather Sans"/>
                          <a:cs typeface="Merriweather Sans"/>
                          <a:sym typeface="Merriweather Sans"/>
                        </a:rPr>
                        <a:t>(MADRS1)</a:t>
                      </a:r>
                      <a:endParaRPr/>
                    </a:p>
                  </a:txBody>
                  <a:tcPr marL="45725" marR="457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09E19"/>
                    </a:solidFill>
                  </a:tcPr>
                </a:tc>
                <a:tc>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Normal (&lt;7)</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9E1A">
                        <a:alpha val="49803"/>
                      </a:srgbClr>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32</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58%</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249050">
                <a:tc vMerge="1">
                  <a:txBody>
                    <a:bodyPr/>
                    <a:lstStyle/>
                    <a:p>
                      <a:endParaRPr lang="en-US"/>
                    </a:p>
                  </a:txBody>
                  <a:tcPr/>
                </a:tc>
                <a:tc>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Mild (7-20)</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9E1A">
                        <a:alpha val="49803"/>
                      </a:srgbClr>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7</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29%</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2"/>
                  </a:ext>
                </a:extLst>
              </a:tr>
              <a:tr h="249050">
                <a:tc vMerge="1">
                  <a:txBody>
                    <a:bodyPr/>
                    <a:lstStyle/>
                    <a:p>
                      <a:endParaRPr lang="en-US"/>
                    </a:p>
                  </a:txBody>
                  <a:tcPr/>
                </a:tc>
                <a:tc>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Moderate (20-35)</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09E1A">
                        <a:alpha val="49803"/>
                      </a:srgbClr>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16</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13%</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3"/>
                  </a:ext>
                </a:extLst>
              </a:tr>
              <a:tr h="249050">
                <a:tc rowSpan="3">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MADRS when measurement stopped</a:t>
                      </a:r>
                      <a:endParaRPr/>
                    </a:p>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(MADRS2)</a:t>
                      </a:r>
                      <a:endParaRPr/>
                    </a:p>
                  </a:txBody>
                  <a:tcPr marL="45725" marR="457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09E19"/>
                    </a:solidFill>
                  </a:tcPr>
                </a:tc>
                <a:tc>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Normal (&lt;7)</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9E1A">
                        <a:alpha val="49803"/>
                      </a:srgbClr>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32</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58%</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4"/>
                  </a:ext>
                </a:extLst>
              </a:tr>
              <a:tr h="249050">
                <a:tc vMerge="1">
                  <a:txBody>
                    <a:bodyPr/>
                    <a:lstStyle/>
                    <a:p>
                      <a:endParaRPr lang="en-US"/>
                    </a:p>
                  </a:txBody>
                  <a:tcPr/>
                </a:tc>
                <a:tc>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Mild (7-20)</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9E1A">
                        <a:alpha val="49803"/>
                      </a:srgbClr>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11</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22%</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5"/>
                  </a:ext>
                </a:extLst>
              </a:tr>
              <a:tr h="249050">
                <a:tc vMerge="1">
                  <a:txBody>
                    <a:bodyPr/>
                    <a:lstStyle/>
                    <a:p>
                      <a:endParaRPr lang="en-US"/>
                    </a:p>
                  </a:txBody>
                  <a:tcPr/>
                </a:tc>
                <a:tc>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Moderate (20-35)</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09E1A">
                        <a:alpha val="49803"/>
                      </a:srgbClr>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12</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20%</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6"/>
                  </a:ext>
                </a:extLst>
              </a:tr>
              <a:tr h="249050">
                <a:tc rowSpan="2">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Gender</a:t>
                      </a:r>
                      <a:endParaRPr/>
                    </a:p>
                  </a:txBody>
                  <a:tcPr marL="45725" marR="457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09E19"/>
                    </a:solidFill>
                  </a:tcPr>
                </a:tc>
                <a:tc>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Female</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9E1A">
                        <a:alpha val="49803"/>
                      </a:srgbClr>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30</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55%</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7"/>
                  </a:ext>
                </a:extLst>
              </a:tr>
              <a:tr h="249050">
                <a:tc vMerge="1">
                  <a:txBody>
                    <a:bodyPr/>
                    <a:lstStyle/>
                    <a:p>
                      <a:endParaRPr lang="en-US"/>
                    </a:p>
                  </a:txBody>
                  <a:tcPr/>
                </a:tc>
                <a:tc>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Male</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09E1A">
                        <a:alpha val="49803"/>
                      </a:srgbClr>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25</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45%</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8"/>
                  </a:ext>
                </a:extLst>
              </a:tr>
              <a:tr h="249050">
                <a:tc rowSpan="3">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Affective Type</a:t>
                      </a:r>
                      <a:endParaRPr/>
                    </a:p>
                  </a:txBody>
                  <a:tcPr marL="45725" marR="457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09E19"/>
                    </a:solidFill>
                  </a:tcPr>
                </a:tc>
                <a:tc>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Normal</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9E1A">
                        <a:alpha val="49803"/>
                      </a:srgbClr>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32</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58%</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9"/>
                  </a:ext>
                </a:extLst>
              </a:tr>
              <a:tr h="249050">
                <a:tc vMerge="1">
                  <a:txBody>
                    <a:bodyPr/>
                    <a:lstStyle/>
                    <a:p>
                      <a:endParaRPr lang="en-US"/>
                    </a:p>
                  </a:txBody>
                  <a:tcPr/>
                </a:tc>
                <a:tc>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Unipolar</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9E1A">
                        <a:alpha val="49803"/>
                      </a:srgbClr>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15</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27%</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10"/>
                  </a:ext>
                </a:extLst>
              </a:tr>
              <a:tr h="249050">
                <a:tc vMerge="1">
                  <a:txBody>
                    <a:bodyPr/>
                    <a:lstStyle/>
                    <a:p>
                      <a:endParaRPr lang="en-US"/>
                    </a:p>
                  </a:txBody>
                  <a:tcPr/>
                </a:tc>
                <a:tc>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Bipolar</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09E1A">
                        <a:alpha val="49803"/>
                      </a:srgbClr>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8</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15%</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11"/>
                  </a:ext>
                </a:extLst>
              </a:tr>
              <a:tr h="249050">
                <a:tc>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Days of Observation</a:t>
                      </a:r>
                      <a:endParaRPr/>
                    </a:p>
                  </a:txBody>
                  <a:tcPr marL="45725" marR="457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09E19"/>
                    </a:solidFill>
                  </a:tcPr>
                </a:tc>
                <a:tc>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Mean</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09E1A">
                        <a:alpha val="49803"/>
                      </a:srgbClr>
                    </a:solidFill>
                  </a:tcPr>
                </a:tc>
                <a:tc gridSpan="2">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13 days</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12"/>
                  </a:ext>
                </a:extLst>
              </a:tr>
              <a:tr h="249050">
                <a:tc>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Age</a:t>
                      </a:r>
                      <a:endParaRPr/>
                    </a:p>
                  </a:txBody>
                  <a:tcPr marL="45725" marR="457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09E19"/>
                    </a:solidFill>
                  </a:tcPr>
                </a:tc>
                <a:tc>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Mean</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09E1A">
                        <a:alpha val="49803"/>
                      </a:srgbClr>
                    </a:solidFill>
                  </a:tcPr>
                </a:tc>
                <a:tc gridSpan="2">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40 years</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13"/>
                  </a:ext>
                </a:extLst>
              </a:tr>
              <a:tr h="249050">
                <a:tc>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Education</a:t>
                      </a:r>
                      <a:endParaRPr/>
                    </a:p>
                  </a:txBody>
                  <a:tcPr marL="45725" marR="457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9E19"/>
                    </a:solidFill>
                  </a:tcPr>
                </a:tc>
                <a:tc>
                  <a:txBody>
                    <a:bodyPr/>
                    <a:lstStyle/>
                    <a:p>
                      <a:pPr marL="0" marR="0" lvl="0" indent="0" algn="l"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Mean</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09E1A">
                        <a:alpha val="49803"/>
                      </a:srgbClr>
                    </a:solidFill>
                  </a:tcPr>
                </a:tc>
                <a:tc gridSpan="2">
                  <a:txBody>
                    <a:bodyPr/>
                    <a:lstStyle/>
                    <a:p>
                      <a:pPr marL="0" marR="0" lvl="0" indent="0" algn="ctr" rtl="0">
                        <a:spcBef>
                          <a:spcPts val="0"/>
                        </a:spcBef>
                        <a:spcAft>
                          <a:spcPts val="0"/>
                        </a:spcAft>
                        <a:buNone/>
                      </a:pPr>
                      <a:r>
                        <a:rPr lang="en-US" sz="900" b="0" i="0" u="none" strike="noStrike" cap="none">
                          <a:solidFill>
                            <a:srgbClr val="000000"/>
                          </a:solidFill>
                          <a:latin typeface="Merriweather Sans"/>
                          <a:ea typeface="Merriweather Sans"/>
                          <a:cs typeface="Merriweather Sans"/>
                          <a:sym typeface="Merriweather Sans"/>
                        </a:rPr>
                        <a:t>11 years</a:t>
                      </a:r>
                      <a:endParaRPr/>
                    </a:p>
                  </a:txBody>
                  <a:tcPr marL="45725" marR="45725" marT="45725" marB="45725" anchor="b">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14"/>
                  </a:ext>
                </a:extLst>
              </a:tr>
            </a:tbl>
          </a:graphicData>
        </a:graphic>
      </p:graphicFrame>
      <p:sp>
        <p:nvSpPr>
          <p:cNvPr id="53" name="Google Shape;53;p3"/>
          <p:cNvSpPr/>
          <p:nvPr/>
        </p:nvSpPr>
        <p:spPr>
          <a:xfrm>
            <a:off x="703200" y="2775178"/>
            <a:ext cx="5380608" cy="725545"/>
          </a:xfrm>
          <a:prstGeom prst="rect">
            <a:avLst/>
          </a:prstGeom>
          <a:noFill/>
          <a:ln w="28575" cap="flat" cmpd="sng">
            <a:solidFill>
              <a:srgbClr val="2D637F"/>
            </a:solidFill>
            <a:prstDash val="dash"/>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54" name="Google Shape;54;p3"/>
          <p:cNvSpPr txBox="1"/>
          <p:nvPr/>
        </p:nvSpPr>
        <p:spPr>
          <a:xfrm>
            <a:off x="122400" y="3020061"/>
            <a:ext cx="580800"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rgbClr val="2D637F"/>
                </a:solidFill>
                <a:latin typeface="Georgia"/>
                <a:ea typeface="Georgia"/>
                <a:cs typeface="Georgia"/>
                <a:sym typeface="Georgia"/>
              </a:rPr>
              <a:t>Label</a:t>
            </a:r>
            <a:endParaRPr/>
          </a:p>
        </p:txBody>
      </p:sp>
      <p:sp>
        <p:nvSpPr>
          <p:cNvPr id="55" name="Google Shape;55;p3"/>
          <p:cNvSpPr txBox="1"/>
          <p:nvPr/>
        </p:nvSpPr>
        <p:spPr>
          <a:xfrm>
            <a:off x="633984" y="1511355"/>
            <a:ext cx="288572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Georgia"/>
                <a:ea typeface="Georgia"/>
                <a:cs typeface="Georgia"/>
                <a:sym typeface="Georgia"/>
              </a:rPr>
              <a:t>Summary Statistics of Depresjon Dataset</a:t>
            </a:r>
            <a:endParaRPr/>
          </a:p>
        </p:txBody>
      </p:sp>
      <p:sp>
        <p:nvSpPr>
          <p:cNvPr id="56" name="Google Shape;56;p3"/>
          <p:cNvSpPr/>
          <p:nvPr/>
        </p:nvSpPr>
        <p:spPr>
          <a:xfrm>
            <a:off x="6148800" y="3020061"/>
            <a:ext cx="281422" cy="327939"/>
          </a:xfrm>
          <a:prstGeom prst="rightArrow">
            <a:avLst>
              <a:gd name="adj1" fmla="val 50000"/>
              <a:gd name="adj2" fmla="val 50000"/>
            </a:avLst>
          </a:prstGeom>
          <a:solidFill>
            <a:srgbClr val="2D637F"/>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57" name="Google Shape;57;p3"/>
          <p:cNvSpPr txBox="1"/>
          <p:nvPr/>
        </p:nvSpPr>
        <p:spPr>
          <a:xfrm>
            <a:off x="8942534" y="5562748"/>
            <a:ext cx="547800" cy="1848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
                <a:solidFill>
                  <a:schemeClr val="dk1"/>
                </a:solidFill>
                <a:latin typeface="Georgia"/>
                <a:ea typeface="Georgia"/>
                <a:cs typeface="Georgia"/>
                <a:sym typeface="Georgia"/>
              </a:rPr>
              <a:t>Time</a:t>
            </a:r>
            <a:endParaRPr/>
          </a:p>
        </p:txBody>
      </p:sp>
      <p:sp>
        <p:nvSpPr>
          <p:cNvPr id="58" name="Google Shape;58;p3"/>
          <p:cNvSpPr txBox="1"/>
          <p:nvPr/>
        </p:nvSpPr>
        <p:spPr>
          <a:xfrm rot="-5400000">
            <a:off x="6411440" y="3673836"/>
            <a:ext cx="547800" cy="1848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
                <a:solidFill>
                  <a:schemeClr val="dk1"/>
                </a:solidFill>
                <a:latin typeface="Georgia"/>
                <a:ea typeface="Georgia"/>
                <a:cs typeface="Georgia"/>
                <a:sym typeface="Georgia"/>
              </a:rPr>
              <a:t>Activity</a:t>
            </a:r>
            <a:endParaRPr/>
          </a:p>
        </p:txBody>
      </p:sp>
      <p:sp>
        <p:nvSpPr>
          <p:cNvPr id="59" name="Google Shape;59;p3"/>
          <p:cNvSpPr txBox="1"/>
          <p:nvPr/>
        </p:nvSpPr>
        <p:spPr>
          <a:xfrm>
            <a:off x="7494950" y="1757575"/>
            <a:ext cx="3589800" cy="2463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chemeClr val="dk1"/>
                </a:solidFill>
                <a:latin typeface="Georgia"/>
                <a:ea typeface="Georgia"/>
                <a:cs typeface="Georgia"/>
                <a:sym typeface="Georgia"/>
              </a:rPr>
              <a:t>Average Daily Activity (30-Minute Rolling Average)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4"/>
          <p:cNvSpPr txBox="1">
            <a:spLocks noGrp="1"/>
          </p:cNvSpPr>
          <p:nvPr>
            <p:ph type="title"/>
          </p:nvPr>
        </p:nvSpPr>
        <p:spPr>
          <a:xfrm>
            <a:off x="609600" y="368695"/>
            <a:ext cx="10948416" cy="115035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28220"/>
              </a:buClr>
              <a:buSzPts val="3600"/>
              <a:buFont typeface="Georgia"/>
              <a:buNone/>
            </a:pPr>
            <a:r>
              <a:rPr lang="en-US"/>
              <a:t>We extracted features that capture differences in activity patterns across depression classes</a:t>
            </a:r>
            <a:endParaRPr/>
          </a:p>
        </p:txBody>
      </p:sp>
      <p:pic>
        <p:nvPicPr>
          <p:cNvPr id="66" name="Google Shape;66;p4"/>
          <p:cNvPicPr preferRelativeResize="0"/>
          <p:nvPr/>
        </p:nvPicPr>
        <p:blipFill rotWithShape="1">
          <a:blip r:embed="rId3">
            <a:alphaModFix/>
          </a:blip>
          <a:srcRect/>
          <a:stretch/>
        </p:blipFill>
        <p:spPr>
          <a:xfrm>
            <a:off x="4104002" y="1744003"/>
            <a:ext cx="7452072" cy="4507120"/>
          </a:xfrm>
          <a:prstGeom prst="rect">
            <a:avLst/>
          </a:prstGeom>
          <a:noFill/>
          <a:ln>
            <a:noFill/>
          </a:ln>
        </p:spPr>
      </p:pic>
      <p:cxnSp>
        <p:nvCxnSpPr>
          <p:cNvPr id="67" name="Google Shape;67;p4"/>
          <p:cNvCxnSpPr/>
          <p:nvPr/>
        </p:nvCxnSpPr>
        <p:spPr>
          <a:xfrm>
            <a:off x="786945" y="3700800"/>
            <a:ext cx="10129784" cy="0"/>
          </a:xfrm>
          <a:prstGeom prst="straightConnector1">
            <a:avLst/>
          </a:prstGeom>
          <a:noFill/>
          <a:ln w="25400" cap="flat" cmpd="sng">
            <a:solidFill>
              <a:schemeClr val="dk1"/>
            </a:solidFill>
            <a:prstDash val="dash"/>
            <a:round/>
            <a:headEnd type="none" w="sm" len="sm"/>
            <a:tailEnd type="none" w="sm" len="sm"/>
          </a:ln>
          <a:effectLst>
            <a:outerShdw blurRad="40000" dist="20000" dir="5400000" rotWithShape="0">
              <a:srgbClr val="000000">
                <a:alpha val="37647"/>
              </a:srgbClr>
            </a:outerShdw>
          </a:effectLst>
        </p:spPr>
      </p:cxnSp>
      <p:cxnSp>
        <p:nvCxnSpPr>
          <p:cNvPr id="68" name="Google Shape;68;p4"/>
          <p:cNvCxnSpPr/>
          <p:nvPr/>
        </p:nvCxnSpPr>
        <p:spPr>
          <a:xfrm>
            <a:off x="786945" y="2736000"/>
            <a:ext cx="10129784" cy="0"/>
          </a:xfrm>
          <a:prstGeom prst="straightConnector1">
            <a:avLst/>
          </a:prstGeom>
          <a:noFill/>
          <a:ln w="25400" cap="flat" cmpd="sng">
            <a:solidFill>
              <a:schemeClr val="dk1"/>
            </a:solidFill>
            <a:prstDash val="dash"/>
            <a:round/>
            <a:headEnd type="none" w="sm" len="sm"/>
            <a:tailEnd type="none" w="sm" len="sm"/>
          </a:ln>
          <a:effectLst>
            <a:outerShdw blurRad="40000" dist="20000" dir="5400000" rotWithShape="0">
              <a:srgbClr val="000000">
                <a:alpha val="37647"/>
              </a:srgbClr>
            </a:outerShdw>
          </a:effectLst>
        </p:spPr>
      </p:cxnSp>
      <p:sp>
        <p:nvSpPr>
          <p:cNvPr id="69" name="Google Shape;69;p4"/>
          <p:cNvSpPr txBox="1"/>
          <p:nvPr/>
        </p:nvSpPr>
        <p:spPr>
          <a:xfrm>
            <a:off x="707745" y="1792694"/>
            <a:ext cx="325945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Merriweather Sans"/>
                <a:ea typeface="Merriweather Sans"/>
                <a:cs typeface="Merriweather Sans"/>
                <a:sym typeface="Merriweather Sans"/>
              </a:rPr>
              <a:t>Statistical metrics capturing distribution of activity</a:t>
            </a:r>
            <a:endParaRPr/>
          </a:p>
        </p:txBody>
      </p:sp>
      <p:sp>
        <p:nvSpPr>
          <p:cNvPr id="70" name="Google Shape;70;p4"/>
          <p:cNvSpPr txBox="1"/>
          <p:nvPr/>
        </p:nvSpPr>
        <p:spPr>
          <a:xfrm>
            <a:off x="5639872" y="1487178"/>
            <a:ext cx="557772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chemeClr val="dk1"/>
                </a:solidFill>
                <a:latin typeface="Georgia"/>
                <a:ea typeface="Georgia"/>
                <a:cs typeface="Georgia"/>
                <a:sym typeface="Georgia"/>
              </a:rPr>
              <a:t>Correlation of Features with Depression Classes</a:t>
            </a:r>
            <a:endParaRPr/>
          </a:p>
        </p:txBody>
      </p:sp>
      <p:sp>
        <p:nvSpPr>
          <p:cNvPr id="71" name="Google Shape;71;p4"/>
          <p:cNvSpPr txBox="1"/>
          <p:nvPr/>
        </p:nvSpPr>
        <p:spPr>
          <a:xfrm>
            <a:off x="707745" y="2830138"/>
            <a:ext cx="325945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Merriweather Sans"/>
                <a:ea typeface="Merriweather Sans"/>
                <a:cs typeface="Merriweather Sans"/>
                <a:sym typeface="Merriweather Sans"/>
              </a:rPr>
              <a:t>Proportion of activity occurring in different periods of each day</a:t>
            </a:r>
            <a:endParaRPr/>
          </a:p>
        </p:txBody>
      </p:sp>
      <p:sp>
        <p:nvSpPr>
          <p:cNvPr id="72" name="Google Shape;72;p4"/>
          <p:cNvSpPr txBox="1"/>
          <p:nvPr/>
        </p:nvSpPr>
        <p:spPr>
          <a:xfrm>
            <a:off x="707745" y="3765752"/>
            <a:ext cx="325945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Merriweather Sans"/>
                <a:ea typeface="Merriweather Sans"/>
                <a:cs typeface="Merriweather Sans"/>
                <a:sym typeface="Merriweather Sans"/>
              </a:rPr>
              <a:t>Statistical metrics capturing count and distribution of bouts of activity</a:t>
            </a:r>
            <a:endParaRPr/>
          </a:p>
        </p:txBody>
      </p:sp>
      <p:cxnSp>
        <p:nvCxnSpPr>
          <p:cNvPr id="73" name="Google Shape;73;p4"/>
          <p:cNvCxnSpPr/>
          <p:nvPr/>
        </p:nvCxnSpPr>
        <p:spPr>
          <a:xfrm>
            <a:off x="786945" y="5126400"/>
            <a:ext cx="10129784" cy="0"/>
          </a:xfrm>
          <a:prstGeom prst="straightConnector1">
            <a:avLst/>
          </a:prstGeom>
          <a:noFill/>
          <a:ln w="25400" cap="flat" cmpd="sng">
            <a:solidFill>
              <a:schemeClr val="dk1"/>
            </a:solidFill>
            <a:prstDash val="dash"/>
            <a:round/>
            <a:headEnd type="none" w="sm" len="sm"/>
            <a:tailEnd type="none" w="sm" len="sm"/>
          </a:ln>
          <a:effectLst>
            <a:outerShdw blurRad="40000" dist="20000" dir="5400000" rotWithShape="0">
              <a:srgbClr val="000000">
                <a:alpha val="37647"/>
              </a:srgbClr>
            </a:outerShdw>
          </a:effectLst>
        </p:spPr>
      </p:cxnSp>
      <p:sp>
        <p:nvSpPr>
          <p:cNvPr id="74" name="Google Shape;74;p4"/>
          <p:cNvSpPr txBox="1"/>
          <p:nvPr/>
        </p:nvSpPr>
        <p:spPr>
          <a:xfrm>
            <a:off x="707745" y="5162595"/>
            <a:ext cx="325945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Merriweather Sans"/>
                <a:ea typeface="Merriweather Sans"/>
                <a:cs typeface="Merriweather Sans"/>
                <a:sym typeface="Merriweather Sans"/>
              </a:rPr>
              <a:t>Statistical metrics capturing distribution of bouts of inactivity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609600" y="368695"/>
            <a:ext cx="10948416" cy="115035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28220"/>
              </a:buClr>
              <a:buSzPts val="3600"/>
              <a:buFont typeface="Georgia"/>
              <a:buNone/>
            </a:pPr>
            <a:r>
              <a:rPr lang="en-US"/>
              <a:t>To account for small Ns and address class imbalance, we will use GANs to augment our data</a:t>
            </a:r>
            <a:endParaRPr/>
          </a:p>
        </p:txBody>
      </p:sp>
      <p:sp>
        <p:nvSpPr>
          <p:cNvPr id="81" name="Google Shape;81;p5"/>
          <p:cNvSpPr txBox="1"/>
          <p:nvPr/>
        </p:nvSpPr>
        <p:spPr>
          <a:xfrm>
            <a:off x="737150" y="1519050"/>
            <a:ext cx="3430500" cy="159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solidFill>
                  <a:srgbClr val="595959"/>
                </a:solidFill>
              </a:rPr>
              <a:t>Explored Techniques:</a:t>
            </a:r>
            <a:endParaRPr>
              <a:solidFill>
                <a:srgbClr val="595959"/>
              </a:solidFill>
            </a:endParaRPr>
          </a:p>
          <a:p>
            <a:pPr marL="457200" lvl="0" indent="-317500" algn="l" rtl="0">
              <a:lnSpc>
                <a:spcPct val="115000"/>
              </a:lnSpc>
              <a:spcBef>
                <a:spcPts val="1200"/>
              </a:spcBef>
              <a:spcAft>
                <a:spcPts val="0"/>
              </a:spcAft>
              <a:buClr>
                <a:srgbClr val="595959"/>
              </a:buClr>
              <a:buSzPts val="1400"/>
              <a:buChar char="●"/>
            </a:pPr>
            <a:r>
              <a:rPr lang="en-US">
                <a:solidFill>
                  <a:schemeClr val="dk1"/>
                </a:solidFill>
              </a:rPr>
              <a:t>SMOTE</a:t>
            </a:r>
            <a:r>
              <a:rPr lang="en-US">
                <a:solidFill>
                  <a:srgbClr val="595959"/>
                </a:solidFill>
              </a:rPr>
              <a:t> (</a:t>
            </a:r>
            <a:r>
              <a:rPr lang="en-US">
                <a:solidFill>
                  <a:srgbClr val="000000"/>
                </a:solidFill>
              </a:rPr>
              <a:t>Synthetic Minority Over-sampling Technique) </a:t>
            </a:r>
            <a:endParaRPr>
              <a:solidFill>
                <a:srgbClr val="000000"/>
              </a:solidFill>
            </a:endParaRPr>
          </a:p>
          <a:p>
            <a:pPr marL="457200" lvl="0" indent="-317500" algn="l" rtl="0">
              <a:lnSpc>
                <a:spcPct val="115000"/>
              </a:lnSpc>
              <a:spcBef>
                <a:spcPts val="0"/>
              </a:spcBef>
              <a:spcAft>
                <a:spcPts val="0"/>
              </a:spcAft>
              <a:buClr>
                <a:srgbClr val="000000"/>
              </a:buClr>
              <a:buSzPts val="1400"/>
              <a:buChar char="●"/>
            </a:pPr>
            <a:r>
              <a:rPr lang="en-US">
                <a:solidFill>
                  <a:srgbClr val="000000"/>
                </a:solidFill>
              </a:rPr>
              <a:t>Cross-Subject Data Fusion</a:t>
            </a:r>
            <a:endParaRPr>
              <a:solidFill>
                <a:srgbClr val="000000"/>
              </a:solidFill>
            </a:endParaRPr>
          </a:p>
          <a:p>
            <a:pPr marL="457200" lvl="0" indent="-317500" algn="l" rtl="0">
              <a:lnSpc>
                <a:spcPct val="115000"/>
              </a:lnSpc>
              <a:spcBef>
                <a:spcPts val="0"/>
              </a:spcBef>
              <a:spcAft>
                <a:spcPts val="0"/>
              </a:spcAft>
              <a:buClr>
                <a:srgbClr val="000000"/>
              </a:buClr>
              <a:buSzPts val="1400"/>
              <a:buChar char="●"/>
            </a:pPr>
            <a:r>
              <a:rPr lang="en-US">
                <a:solidFill>
                  <a:srgbClr val="000000"/>
                </a:solidFill>
              </a:rPr>
              <a:t>Generative Adversarial Networks (GANs)</a:t>
            </a:r>
            <a:endParaRPr>
              <a:solidFill>
                <a:srgbClr val="000000"/>
              </a:solidFill>
            </a:endParaRPr>
          </a:p>
          <a:p>
            <a:pPr marL="0" lvl="0" indent="0" algn="l" rtl="0">
              <a:lnSpc>
                <a:spcPct val="115000"/>
              </a:lnSpc>
              <a:spcBef>
                <a:spcPts val="0"/>
              </a:spcBef>
              <a:spcAft>
                <a:spcPts val="1200"/>
              </a:spcAft>
              <a:buNone/>
            </a:pPr>
            <a:endParaRPr>
              <a:solidFill>
                <a:srgbClr val="595959"/>
              </a:solidFill>
            </a:endParaRPr>
          </a:p>
        </p:txBody>
      </p:sp>
      <p:pic>
        <p:nvPicPr>
          <p:cNvPr id="82" name="Google Shape;82;p5"/>
          <p:cNvPicPr preferRelativeResize="0"/>
          <p:nvPr/>
        </p:nvPicPr>
        <p:blipFill>
          <a:blip r:embed="rId3">
            <a:alphaModFix/>
          </a:blip>
          <a:stretch>
            <a:fillRect/>
          </a:stretch>
        </p:blipFill>
        <p:spPr>
          <a:xfrm>
            <a:off x="3941650" y="1662288"/>
            <a:ext cx="7823001" cy="353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255a923226c_0_4"/>
          <p:cNvSpPr txBox="1">
            <a:spLocks noGrp="1"/>
          </p:cNvSpPr>
          <p:nvPr>
            <p:ph type="title"/>
          </p:nvPr>
        </p:nvSpPr>
        <p:spPr>
          <a:xfrm>
            <a:off x="609600" y="368695"/>
            <a:ext cx="10948500" cy="1150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Adversarial training involves a “game of chess” - the generator creates data and discriminator ‘critiques’ it</a:t>
            </a:r>
            <a:endParaRPr/>
          </a:p>
        </p:txBody>
      </p:sp>
      <p:pic>
        <p:nvPicPr>
          <p:cNvPr id="90" name="Google Shape;90;g255a923226c_0_4"/>
          <p:cNvPicPr preferRelativeResize="0"/>
          <p:nvPr/>
        </p:nvPicPr>
        <p:blipFill rotWithShape="1">
          <a:blip r:embed="rId3">
            <a:alphaModFix/>
          </a:blip>
          <a:srcRect/>
          <a:stretch/>
        </p:blipFill>
        <p:spPr>
          <a:xfrm>
            <a:off x="2909996" y="1519200"/>
            <a:ext cx="6318470" cy="4059841"/>
          </a:xfrm>
          <a:prstGeom prst="rect">
            <a:avLst/>
          </a:prstGeom>
          <a:noFill/>
          <a:ln>
            <a:noFill/>
          </a:ln>
        </p:spPr>
      </p:pic>
      <p:sp>
        <p:nvSpPr>
          <p:cNvPr id="91" name="Google Shape;91;g255a923226c_0_4"/>
          <p:cNvSpPr/>
          <p:nvPr/>
        </p:nvSpPr>
        <p:spPr>
          <a:xfrm>
            <a:off x="7436373" y="1942707"/>
            <a:ext cx="1791900" cy="805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 name="Google Shape;92;g255a923226c_0_4"/>
          <p:cNvPicPr preferRelativeResize="0"/>
          <p:nvPr/>
        </p:nvPicPr>
        <p:blipFill rotWithShape="1">
          <a:blip r:embed="rId4">
            <a:alphaModFix/>
          </a:blip>
          <a:srcRect t="10107" b="10115"/>
          <a:stretch/>
        </p:blipFill>
        <p:spPr>
          <a:xfrm>
            <a:off x="7527211" y="1872627"/>
            <a:ext cx="1517149" cy="1015991"/>
          </a:xfrm>
          <a:prstGeom prst="rect">
            <a:avLst/>
          </a:prstGeom>
          <a:noFill/>
          <a:ln>
            <a:noFill/>
          </a:ln>
        </p:spPr>
      </p:pic>
      <p:sp>
        <p:nvSpPr>
          <p:cNvPr id="93" name="Google Shape;93;g255a923226c_0_4"/>
          <p:cNvSpPr/>
          <p:nvPr/>
        </p:nvSpPr>
        <p:spPr>
          <a:xfrm>
            <a:off x="2960260" y="1942707"/>
            <a:ext cx="1791900" cy="805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4" name="Google Shape;94;g255a923226c_0_4"/>
          <p:cNvPicPr preferRelativeResize="0"/>
          <p:nvPr/>
        </p:nvPicPr>
        <p:blipFill rotWithShape="1">
          <a:blip r:embed="rId5">
            <a:alphaModFix/>
          </a:blip>
          <a:srcRect t="10107" b="10115"/>
          <a:stretch/>
        </p:blipFill>
        <p:spPr>
          <a:xfrm>
            <a:off x="3156355" y="1872627"/>
            <a:ext cx="1517149" cy="1015991"/>
          </a:xfrm>
          <a:prstGeom prst="rect">
            <a:avLst/>
          </a:prstGeom>
          <a:noFill/>
          <a:ln>
            <a:noFill/>
          </a:ln>
        </p:spPr>
      </p:pic>
      <p:sp>
        <p:nvSpPr>
          <p:cNvPr id="95" name="Google Shape;95;g255a923226c_0_4"/>
          <p:cNvSpPr/>
          <p:nvPr/>
        </p:nvSpPr>
        <p:spPr>
          <a:xfrm>
            <a:off x="7490120" y="3209233"/>
            <a:ext cx="1791900" cy="805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 name="Google Shape;96;g255a923226c_0_4"/>
          <p:cNvPicPr preferRelativeResize="0"/>
          <p:nvPr/>
        </p:nvPicPr>
        <p:blipFill rotWithShape="1">
          <a:blip r:embed="rId6">
            <a:alphaModFix/>
          </a:blip>
          <a:srcRect t="10107" b="10115"/>
          <a:stretch/>
        </p:blipFill>
        <p:spPr>
          <a:xfrm>
            <a:off x="7527208" y="3152787"/>
            <a:ext cx="1517149" cy="1015991"/>
          </a:xfrm>
          <a:prstGeom prst="rect">
            <a:avLst/>
          </a:prstGeom>
          <a:noFill/>
          <a:ln>
            <a:noFill/>
          </a:ln>
        </p:spPr>
      </p:pic>
      <p:sp>
        <p:nvSpPr>
          <p:cNvPr id="97" name="Google Shape;97;g255a923226c_0_4"/>
          <p:cNvSpPr/>
          <p:nvPr/>
        </p:nvSpPr>
        <p:spPr>
          <a:xfrm>
            <a:off x="2909975" y="3209233"/>
            <a:ext cx="1791900" cy="805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8" name="Google Shape;98;g255a923226c_0_4"/>
          <p:cNvPicPr preferRelativeResize="0"/>
          <p:nvPr/>
        </p:nvPicPr>
        <p:blipFill rotWithShape="1">
          <a:blip r:embed="rId7">
            <a:alphaModFix/>
          </a:blip>
          <a:srcRect t="10107" b="10115"/>
          <a:stretch/>
        </p:blipFill>
        <p:spPr>
          <a:xfrm>
            <a:off x="3156358" y="3152791"/>
            <a:ext cx="1517149" cy="1015991"/>
          </a:xfrm>
          <a:prstGeom prst="rect">
            <a:avLst/>
          </a:prstGeom>
          <a:noFill/>
          <a:ln>
            <a:noFill/>
          </a:ln>
        </p:spPr>
      </p:pic>
      <p:sp>
        <p:nvSpPr>
          <p:cNvPr id="99" name="Google Shape;99;g255a923226c_0_4"/>
          <p:cNvSpPr/>
          <p:nvPr/>
        </p:nvSpPr>
        <p:spPr>
          <a:xfrm>
            <a:off x="7490120" y="4729851"/>
            <a:ext cx="1791900" cy="805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g255a923226c_0_4"/>
          <p:cNvPicPr preferRelativeResize="0"/>
          <p:nvPr/>
        </p:nvPicPr>
        <p:blipFill rotWithShape="1">
          <a:blip r:embed="rId6">
            <a:alphaModFix/>
          </a:blip>
          <a:srcRect t="10107" b="10115"/>
          <a:stretch/>
        </p:blipFill>
        <p:spPr>
          <a:xfrm>
            <a:off x="7536079" y="4690533"/>
            <a:ext cx="1517149" cy="1015991"/>
          </a:xfrm>
          <a:prstGeom prst="rect">
            <a:avLst/>
          </a:prstGeom>
          <a:noFill/>
          <a:ln>
            <a:noFill/>
          </a:ln>
        </p:spPr>
      </p:pic>
      <p:sp>
        <p:nvSpPr>
          <p:cNvPr id="101" name="Google Shape;101;g255a923226c_0_4"/>
          <p:cNvSpPr/>
          <p:nvPr/>
        </p:nvSpPr>
        <p:spPr>
          <a:xfrm>
            <a:off x="3018888" y="4729851"/>
            <a:ext cx="1791900" cy="805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 name="Google Shape;102;g255a923226c_0_4"/>
          <p:cNvPicPr preferRelativeResize="0"/>
          <p:nvPr/>
        </p:nvPicPr>
        <p:blipFill rotWithShape="1">
          <a:blip r:embed="rId8">
            <a:alphaModFix/>
          </a:blip>
          <a:srcRect t="10107" b="10115"/>
          <a:stretch/>
        </p:blipFill>
        <p:spPr>
          <a:xfrm>
            <a:off x="3156357" y="4690533"/>
            <a:ext cx="1517149" cy="10159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609600" y="368695"/>
            <a:ext cx="10948416" cy="115035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28220"/>
              </a:buClr>
              <a:buSzPts val="3600"/>
              <a:buFont typeface="Georgia"/>
              <a:buNone/>
            </a:pPr>
            <a:r>
              <a:rPr lang="en-US"/>
              <a:t>We will use nested cross-validation to validate our model</a:t>
            </a:r>
            <a:endParaRPr b="1"/>
          </a:p>
        </p:txBody>
      </p:sp>
      <p:sp>
        <p:nvSpPr>
          <p:cNvPr id="108" name="Google Shape;108;p6"/>
          <p:cNvSpPr txBox="1">
            <a:spLocks noGrp="1"/>
          </p:cNvSpPr>
          <p:nvPr>
            <p:ph type="body" idx="1"/>
          </p:nvPr>
        </p:nvSpPr>
        <p:spPr>
          <a:xfrm>
            <a:off x="7522025" y="1519050"/>
            <a:ext cx="4432800" cy="4390500"/>
          </a:xfrm>
          <a:prstGeom prst="rect">
            <a:avLst/>
          </a:prstGeom>
          <a:noFill/>
          <a:ln>
            <a:noFill/>
          </a:ln>
        </p:spPr>
        <p:txBody>
          <a:bodyPr spcFirstLastPara="1" wrap="square" lIns="91425" tIns="45700" rIns="91425" bIns="45700" anchor="t" anchorCtr="0">
            <a:normAutofit/>
          </a:bodyPr>
          <a:lstStyle/>
          <a:p>
            <a:pPr marL="342900" lvl="0" indent="-323850" algn="l" rtl="0">
              <a:lnSpc>
                <a:spcPct val="150000"/>
              </a:lnSpc>
              <a:spcBef>
                <a:spcPts val="500"/>
              </a:spcBef>
              <a:spcAft>
                <a:spcPts val="0"/>
              </a:spcAft>
              <a:buClr>
                <a:schemeClr val="dk1"/>
              </a:buClr>
              <a:buSzPts val="1700"/>
              <a:buChar char="•"/>
            </a:pPr>
            <a:r>
              <a:rPr lang="en-US" sz="1700">
                <a:solidFill>
                  <a:schemeClr val="dk1"/>
                </a:solidFill>
                <a:latin typeface="Arial"/>
                <a:ea typeface="Arial"/>
                <a:cs typeface="Arial"/>
                <a:sym typeface="Arial"/>
              </a:rPr>
              <a:t>All outer loops provides a robust estimate of a model's performance</a:t>
            </a:r>
            <a:endParaRPr sz="1700">
              <a:solidFill>
                <a:schemeClr val="dk1"/>
              </a:solidFill>
              <a:latin typeface="Arial"/>
              <a:ea typeface="Arial"/>
              <a:cs typeface="Arial"/>
              <a:sym typeface="Arial"/>
            </a:endParaRPr>
          </a:p>
          <a:p>
            <a:pPr marL="342900" lvl="0" indent="-323850" algn="l" rtl="0">
              <a:lnSpc>
                <a:spcPct val="150000"/>
              </a:lnSpc>
              <a:spcBef>
                <a:spcPts val="0"/>
              </a:spcBef>
              <a:spcAft>
                <a:spcPts val="0"/>
              </a:spcAft>
              <a:buClr>
                <a:schemeClr val="dk1"/>
              </a:buClr>
              <a:buSzPts val="1700"/>
              <a:buChar char="•"/>
            </a:pPr>
            <a:r>
              <a:rPr lang="en-US" sz="1700">
                <a:solidFill>
                  <a:schemeClr val="dk1"/>
                </a:solidFill>
                <a:latin typeface="Arial"/>
                <a:ea typeface="Arial"/>
                <a:cs typeface="Arial"/>
                <a:sym typeface="Arial"/>
              </a:rPr>
              <a:t>Inner loop prevents information leakage from the test set</a:t>
            </a:r>
            <a:endParaRPr sz="1700">
              <a:solidFill>
                <a:schemeClr val="dk1"/>
              </a:solidFill>
              <a:latin typeface="Arial"/>
              <a:ea typeface="Arial"/>
              <a:cs typeface="Arial"/>
              <a:sym typeface="Arial"/>
            </a:endParaRPr>
          </a:p>
          <a:p>
            <a:pPr marL="342900" lvl="0" indent="-323850" algn="l" rtl="0">
              <a:lnSpc>
                <a:spcPct val="150000"/>
              </a:lnSpc>
              <a:spcBef>
                <a:spcPts val="0"/>
              </a:spcBef>
              <a:spcAft>
                <a:spcPts val="0"/>
              </a:spcAft>
              <a:buClr>
                <a:schemeClr val="dk1"/>
              </a:buClr>
              <a:buSzPts val="1700"/>
              <a:buChar char="•"/>
            </a:pPr>
            <a:r>
              <a:rPr lang="en-US" sz="1700">
                <a:solidFill>
                  <a:schemeClr val="dk1"/>
                </a:solidFill>
                <a:latin typeface="Arial"/>
                <a:ea typeface="Arial"/>
                <a:cs typeface="Arial"/>
                <a:sym typeface="Arial"/>
              </a:rPr>
              <a:t>K-folds 3, 5, 10</a:t>
            </a:r>
            <a:endParaRPr sz="1700">
              <a:solidFill>
                <a:schemeClr val="dk1"/>
              </a:solidFill>
              <a:latin typeface="Arial"/>
              <a:ea typeface="Arial"/>
              <a:cs typeface="Arial"/>
              <a:sym typeface="Arial"/>
            </a:endParaRPr>
          </a:p>
          <a:p>
            <a:pPr marL="342900" lvl="0" indent="-323850" algn="l" rtl="0">
              <a:lnSpc>
                <a:spcPct val="150000"/>
              </a:lnSpc>
              <a:spcBef>
                <a:spcPts val="0"/>
              </a:spcBef>
              <a:spcAft>
                <a:spcPts val="0"/>
              </a:spcAft>
              <a:buClr>
                <a:schemeClr val="dk1"/>
              </a:buClr>
              <a:buSzPts val="1700"/>
              <a:buChar char="•"/>
            </a:pPr>
            <a:r>
              <a:rPr lang="en-US" sz="1700">
                <a:solidFill>
                  <a:schemeClr val="dk1"/>
                </a:solidFill>
                <a:latin typeface="Arial"/>
                <a:ea typeface="Arial"/>
                <a:cs typeface="Arial"/>
                <a:sym typeface="Arial"/>
              </a:rPr>
              <a:t>K iterations provides a more reliable estimate of a model's generalization ability</a:t>
            </a:r>
            <a:endParaRPr sz="1700">
              <a:solidFill>
                <a:schemeClr val="dk1"/>
              </a:solidFill>
              <a:latin typeface="Arial"/>
              <a:ea typeface="Arial"/>
              <a:cs typeface="Arial"/>
              <a:sym typeface="Arial"/>
            </a:endParaRPr>
          </a:p>
          <a:p>
            <a:pPr marL="0" lvl="0" indent="0" algn="l" rtl="0">
              <a:spcBef>
                <a:spcPts val="0"/>
              </a:spcBef>
              <a:spcAft>
                <a:spcPts val="0"/>
              </a:spcAft>
              <a:buNone/>
            </a:pPr>
            <a:endParaRPr sz="1700">
              <a:solidFill>
                <a:schemeClr val="dk1"/>
              </a:solidFill>
              <a:latin typeface="Arial"/>
              <a:ea typeface="Arial"/>
              <a:cs typeface="Arial"/>
              <a:sym typeface="Arial"/>
            </a:endParaRPr>
          </a:p>
        </p:txBody>
      </p:sp>
      <p:sp>
        <p:nvSpPr>
          <p:cNvPr id="110" name="Google Shape;110;p6"/>
          <p:cNvSpPr txBox="1"/>
          <p:nvPr/>
        </p:nvSpPr>
        <p:spPr>
          <a:xfrm>
            <a:off x="895831" y="1707135"/>
            <a:ext cx="224202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Georgia"/>
                <a:ea typeface="Georgia"/>
                <a:cs typeface="Georgia"/>
                <a:sym typeface="Georgia"/>
              </a:rPr>
              <a:t>Nested Cross-Validation</a:t>
            </a:r>
            <a:endParaRPr/>
          </a:p>
        </p:txBody>
      </p:sp>
      <p:pic>
        <p:nvPicPr>
          <p:cNvPr id="111" name="Google Shape;111;p6" descr="A picture containing timeline&#10;&#10;Description automatically generated"/>
          <p:cNvPicPr preferRelativeResize="0"/>
          <p:nvPr/>
        </p:nvPicPr>
        <p:blipFill rotWithShape="1">
          <a:blip r:embed="rId3">
            <a:alphaModFix/>
          </a:blip>
          <a:srcRect t="11474"/>
          <a:stretch/>
        </p:blipFill>
        <p:spPr>
          <a:xfrm>
            <a:off x="652010" y="2469136"/>
            <a:ext cx="6427416" cy="3051206"/>
          </a:xfrm>
          <a:prstGeom prst="rect">
            <a:avLst/>
          </a:prstGeom>
          <a:noFill/>
          <a:ln>
            <a:noFill/>
          </a:ln>
        </p:spPr>
      </p:pic>
      <p:sp>
        <p:nvSpPr>
          <p:cNvPr id="112" name="Google Shape;112;p6"/>
          <p:cNvSpPr txBox="1"/>
          <p:nvPr/>
        </p:nvSpPr>
        <p:spPr>
          <a:xfrm>
            <a:off x="1862697" y="2143429"/>
            <a:ext cx="116076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Georgia"/>
                <a:ea typeface="Georgia"/>
                <a:cs typeface="Georgia"/>
                <a:sym typeface="Georgia"/>
              </a:rPr>
              <a:t>OUTER LOOP</a:t>
            </a:r>
            <a:endParaRPr/>
          </a:p>
        </p:txBody>
      </p:sp>
      <p:sp>
        <p:nvSpPr>
          <p:cNvPr id="113" name="Google Shape;113;p6"/>
          <p:cNvSpPr txBox="1"/>
          <p:nvPr/>
        </p:nvSpPr>
        <p:spPr>
          <a:xfrm>
            <a:off x="5083580" y="2143429"/>
            <a:ext cx="111588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Georgia"/>
                <a:ea typeface="Georgia"/>
                <a:cs typeface="Georgia"/>
                <a:sym typeface="Georgia"/>
              </a:rPr>
              <a:t>INNER LOOP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7"/>
          <p:cNvSpPr txBox="1">
            <a:spLocks noGrp="1"/>
          </p:cNvSpPr>
          <p:nvPr>
            <p:ph type="title"/>
          </p:nvPr>
        </p:nvSpPr>
        <p:spPr>
          <a:xfrm>
            <a:off x="609600" y="368695"/>
            <a:ext cx="10948416" cy="1150353"/>
          </a:xfrm>
          <a:noFill/>
          <a:ln>
            <a:noFill/>
          </a:ln>
        </p:spPr>
        <p:txBody>
          <a:bodyPr spcFirstLastPara="1" wrap="square" lIns="91425" tIns="45700" rIns="91425" bIns="45700" anchor="ctr" anchorCtr="0">
            <a:noAutofit/>
          </a:bodyPr>
          <a:lstStyle/>
          <a:p>
            <a:pPr lvl="0"/>
            <a:r>
              <a:rPr lang="en-US"/>
              <a:t>In other studies RF and Logistic Regression are frequently used; accuracy benchmarks are c.70-90%</a:t>
            </a:r>
          </a:p>
        </p:txBody>
      </p:sp>
      <p:sp>
        <p:nvSpPr>
          <p:cNvPr id="119" name="Google Shape;119;p7"/>
          <p:cNvSpPr txBox="1">
            <a:spLocks noGrp="1"/>
          </p:cNvSpPr>
          <p:nvPr>
            <p:ph type="body" idx="1"/>
          </p:nvPr>
        </p:nvSpPr>
        <p:spPr>
          <a:xfrm>
            <a:off x="451413" y="6583416"/>
            <a:ext cx="11104661" cy="274584"/>
          </a:xfrm>
          <a:noFill/>
          <a:ln>
            <a:noFill/>
          </a:ln>
        </p:spPr>
        <p:txBody>
          <a:bodyPr spcFirstLastPara="1" wrap="square" lIns="91425" tIns="45700" rIns="91425" bIns="45700" anchor="ctr" anchorCtr="0">
            <a:noAutofit/>
          </a:bodyPr>
          <a:lstStyle/>
          <a:p>
            <a:pPr marL="0" indent="0">
              <a:spcBef>
                <a:spcPts val="0"/>
              </a:spcBef>
            </a:pPr>
            <a:r>
              <a:rPr lang="en-US" dirty="0">
                <a:sym typeface="Arial"/>
              </a:rPr>
              <a:t>Source: Abd-</a:t>
            </a:r>
            <a:r>
              <a:rPr lang="en-US" dirty="0" err="1">
                <a:sym typeface="Arial"/>
              </a:rPr>
              <a:t>Alrazaq</a:t>
            </a:r>
            <a:r>
              <a:rPr lang="en-US" dirty="0">
                <a:sym typeface="Arial"/>
              </a:rPr>
              <a:t>, A., </a:t>
            </a:r>
            <a:r>
              <a:rPr lang="en-US" dirty="0" err="1">
                <a:sym typeface="Arial"/>
              </a:rPr>
              <a:t>AlSaad</a:t>
            </a:r>
            <a:r>
              <a:rPr lang="en-US" dirty="0">
                <a:sym typeface="Arial"/>
              </a:rPr>
              <a:t>, R., </a:t>
            </a:r>
            <a:r>
              <a:rPr lang="en-US" dirty="0" err="1">
                <a:sym typeface="Arial"/>
              </a:rPr>
              <a:t>Shuweihdi</a:t>
            </a:r>
            <a:r>
              <a:rPr lang="en-US" dirty="0">
                <a:sym typeface="Arial"/>
              </a:rPr>
              <a:t>, F., Ahmed, A., Aziz, S., &amp; Sheikh, J. (2023). Systematic Review and meta-analysis of performance of wearable artificial intelligence in detecting and predicting depression. </a:t>
            </a:r>
            <a:r>
              <a:rPr lang="en-US" dirty="0" err="1">
                <a:sym typeface="Arial"/>
              </a:rPr>
              <a:t>Npj</a:t>
            </a:r>
            <a:r>
              <a:rPr lang="en-US" dirty="0">
                <a:sym typeface="Arial"/>
              </a:rPr>
              <a:t> Digital Medicine, 6(1). https://</a:t>
            </a:r>
            <a:r>
              <a:rPr lang="en-US" dirty="0" err="1">
                <a:sym typeface="Arial"/>
              </a:rPr>
              <a:t>doi.org</a:t>
            </a:r>
            <a:r>
              <a:rPr lang="en-US" dirty="0">
                <a:sym typeface="Arial"/>
              </a:rPr>
              <a:t>/10.1038/s41746-023-00828-5</a:t>
            </a:r>
            <a:endParaRPr lang="en-US" dirty="0"/>
          </a:p>
        </p:txBody>
      </p:sp>
      <p:pic>
        <p:nvPicPr>
          <p:cNvPr id="120" name="Google Shape;120;p7" title="Chart"/>
          <p:cNvPicPr preferRelativeResize="0"/>
          <p:nvPr/>
        </p:nvPicPr>
        <p:blipFill>
          <a:blip r:embed="rId3">
            <a:alphaModFix/>
          </a:blip>
          <a:stretch>
            <a:fillRect/>
          </a:stretch>
        </p:blipFill>
        <p:spPr>
          <a:xfrm>
            <a:off x="76200" y="1662825"/>
            <a:ext cx="5401251" cy="3339775"/>
          </a:xfrm>
          <a:prstGeom prst="rect">
            <a:avLst/>
          </a:prstGeom>
          <a:noFill/>
          <a:ln>
            <a:noFill/>
          </a:ln>
        </p:spPr>
      </p:pic>
      <p:graphicFrame>
        <p:nvGraphicFramePr>
          <p:cNvPr id="121" name="Google Shape;121;p7"/>
          <p:cNvGraphicFramePr/>
          <p:nvPr/>
        </p:nvGraphicFramePr>
        <p:xfrm>
          <a:off x="5676900" y="2232825"/>
          <a:ext cx="6155925" cy="2194410"/>
        </p:xfrm>
        <a:graphic>
          <a:graphicData uri="http://schemas.openxmlformats.org/drawingml/2006/table">
            <a:tbl>
              <a:tblPr>
                <a:noFill/>
                <a:tableStyleId>{7C9EE653-AFBB-424A-8033-656A3FAB58D5}</a:tableStyleId>
              </a:tblPr>
              <a:tblGrid>
                <a:gridCol w="2051975">
                  <a:extLst>
                    <a:ext uri="{9D8B030D-6E8A-4147-A177-3AD203B41FA5}">
                      <a16:colId xmlns:a16="http://schemas.microsoft.com/office/drawing/2014/main" val="20000"/>
                    </a:ext>
                  </a:extLst>
                </a:gridCol>
                <a:gridCol w="2051975">
                  <a:extLst>
                    <a:ext uri="{9D8B030D-6E8A-4147-A177-3AD203B41FA5}">
                      <a16:colId xmlns:a16="http://schemas.microsoft.com/office/drawing/2014/main" val="20001"/>
                    </a:ext>
                  </a:extLst>
                </a:gridCol>
                <a:gridCol w="2051975">
                  <a:extLst>
                    <a:ext uri="{9D8B030D-6E8A-4147-A177-3AD203B41FA5}">
                      <a16:colId xmlns:a16="http://schemas.microsoft.com/office/drawing/2014/main" val="20002"/>
                    </a:ext>
                  </a:extLst>
                </a:gridCol>
              </a:tblGrid>
              <a:tr h="523775">
                <a:tc>
                  <a:txBody>
                    <a:bodyPr/>
                    <a:lstStyle/>
                    <a:p>
                      <a:pPr marL="0" lvl="0" indent="0" algn="ctr" rtl="0">
                        <a:spcBef>
                          <a:spcPts val="0"/>
                        </a:spcBef>
                        <a:spcAft>
                          <a:spcPts val="0"/>
                        </a:spcAft>
                        <a:buNone/>
                      </a:pPr>
                      <a:r>
                        <a:rPr lang="en-US"/>
                        <a:t>Evaluation metric</a:t>
                      </a:r>
                      <a:endParaRPr/>
                    </a:p>
                  </a:txBody>
                  <a:tcPr marL="91425" marR="91425" marT="91425" marB="91425"/>
                </a:tc>
                <a:tc>
                  <a:txBody>
                    <a:bodyPr/>
                    <a:lstStyle/>
                    <a:p>
                      <a:pPr marL="0" lvl="0" indent="0" algn="ctr" rtl="0">
                        <a:spcBef>
                          <a:spcPts val="0"/>
                        </a:spcBef>
                        <a:spcAft>
                          <a:spcPts val="0"/>
                        </a:spcAft>
                        <a:buNone/>
                      </a:pPr>
                      <a:r>
                        <a:rPr lang="en-US"/>
                        <a:t>Average top accuracy studies</a:t>
                      </a:r>
                      <a:endParaRPr/>
                    </a:p>
                  </a:txBody>
                  <a:tcPr marL="91425" marR="91425" marT="91425" marB="91425"/>
                </a:tc>
                <a:tc>
                  <a:txBody>
                    <a:bodyPr/>
                    <a:lstStyle/>
                    <a:p>
                      <a:pPr marL="0" lvl="0" indent="0" algn="ctr" rtl="0">
                        <a:spcBef>
                          <a:spcPts val="0"/>
                        </a:spcBef>
                        <a:spcAft>
                          <a:spcPts val="0"/>
                        </a:spcAft>
                        <a:buNone/>
                      </a:pPr>
                      <a:r>
                        <a:rPr lang="en-US"/>
                        <a:t>Average bottom accuracy studies</a:t>
                      </a:r>
                      <a:endParaRPr/>
                    </a:p>
                  </a:txBody>
                  <a:tcPr marL="91425" marR="91425" marT="91425" marB="91425"/>
                </a:tc>
                <a:extLst>
                  <a:ext uri="{0D108BD9-81ED-4DB2-BD59-A6C34878D82A}">
                    <a16:rowId xmlns:a16="http://schemas.microsoft.com/office/drawing/2014/main" val="10000"/>
                  </a:ext>
                </a:extLst>
              </a:tr>
              <a:tr h="340450">
                <a:tc>
                  <a:txBody>
                    <a:bodyPr/>
                    <a:lstStyle/>
                    <a:p>
                      <a:pPr marL="0" lvl="0" indent="0" algn="ctr" rtl="0">
                        <a:spcBef>
                          <a:spcPts val="0"/>
                        </a:spcBef>
                        <a:spcAft>
                          <a:spcPts val="0"/>
                        </a:spcAft>
                        <a:buNone/>
                      </a:pPr>
                      <a:r>
                        <a:rPr lang="en-US"/>
                        <a:t>Accuracy</a:t>
                      </a:r>
                      <a:endParaRPr/>
                    </a:p>
                  </a:txBody>
                  <a:tcPr marL="91425" marR="91425" marT="91425" marB="91425"/>
                </a:tc>
                <a:tc>
                  <a:txBody>
                    <a:bodyPr/>
                    <a:lstStyle/>
                    <a:p>
                      <a:pPr marL="0" lvl="0" indent="0" algn="ctr" rtl="0">
                        <a:spcBef>
                          <a:spcPts val="0"/>
                        </a:spcBef>
                        <a:spcAft>
                          <a:spcPts val="0"/>
                        </a:spcAft>
                        <a:buNone/>
                      </a:pPr>
                      <a:r>
                        <a:rPr lang="en-US"/>
                        <a:t>89%</a:t>
                      </a:r>
                      <a:endParaRPr/>
                    </a:p>
                  </a:txBody>
                  <a:tcPr marL="91425" marR="91425" marT="91425" marB="91425"/>
                </a:tc>
                <a:tc>
                  <a:txBody>
                    <a:bodyPr/>
                    <a:lstStyle/>
                    <a:p>
                      <a:pPr marL="0" lvl="0" indent="0" algn="ctr" rtl="0">
                        <a:spcBef>
                          <a:spcPts val="0"/>
                        </a:spcBef>
                        <a:spcAft>
                          <a:spcPts val="0"/>
                        </a:spcAft>
                        <a:buNone/>
                      </a:pPr>
                      <a:r>
                        <a:rPr lang="en-US"/>
                        <a:t>70%</a:t>
                      </a:r>
                      <a:endParaRPr/>
                    </a:p>
                  </a:txBody>
                  <a:tcPr marL="91425" marR="91425" marT="91425" marB="91425"/>
                </a:tc>
                <a:extLst>
                  <a:ext uri="{0D108BD9-81ED-4DB2-BD59-A6C34878D82A}">
                    <a16:rowId xmlns:a16="http://schemas.microsoft.com/office/drawing/2014/main" val="10001"/>
                  </a:ext>
                </a:extLst>
              </a:tr>
              <a:tr h="340450">
                <a:tc>
                  <a:txBody>
                    <a:bodyPr/>
                    <a:lstStyle/>
                    <a:p>
                      <a:pPr marL="0" lvl="0" indent="0" algn="ctr" rtl="0">
                        <a:spcBef>
                          <a:spcPts val="0"/>
                        </a:spcBef>
                        <a:spcAft>
                          <a:spcPts val="0"/>
                        </a:spcAft>
                        <a:buNone/>
                      </a:pPr>
                      <a:r>
                        <a:rPr lang="en-US"/>
                        <a:t>Sensitivity</a:t>
                      </a:r>
                      <a:endParaRPr/>
                    </a:p>
                  </a:txBody>
                  <a:tcPr marL="91425" marR="91425" marT="91425" marB="91425"/>
                </a:tc>
                <a:tc>
                  <a:txBody>
                    <a:bodyPr/>
                    <a:lstStyle/>
                    <a:p>
                      <a:pPr marL="0" lvl="0" indent="0" algn="ctr" rtl="0">
                        <a:spcBef>
                          <a:spcPts val="0"/>
                        </a:spcBef>
                        <a:spcAft>
                          <a:spcPts val="0"/>
                        </a:spcAft>
                        <a:buNone/>
                      </a:pPr>
                      <a:r>
                        <a:rPr lang="en-US"/>
                        <a:t>87%</a:t>
                      </a:r>
                      <a:endParaRPr/>
                    </a:p>
                  </a:txBody>
                  <a:tcPr marL="91425" marR="91425" marT="91425" marB="91425"/>
                </a:tc>
                <a:tc>
                  <a:txBody>
                    <a:bodyPr/>
                    <a:lstStyle/>
                    <a:p>
                      <a:pPr marL="0" lvl="0" indent="0" algn="ctr" rtl="0">
                        <a:spcBef>
                          <a:spcPts val="0"/>
                        </a:spcBef>
                        <a:spcAft>
                          <a:spcPts val="0"/>
                        </a:spcAft>
                        <a:buNone/>
                      </a:pPr>
                      <a:r>
                        <a:rPr lang="en-US"/>
                        <a:t>61%</a:t>
                      </a:r>
                      <a:endParaRPr/>
                    </a:p>
                  </a:txBody>
                  <a:tcPr marL="91425" marR="91425" marT="91425" marB="91425"/>
                </a:tc>
                <a:extLst>
                  <a:ext uri="{0D108BD9-81ED-4DB2-BD59-A6C34878D82A}">
                    <a16:rowId xmlns:a16="http://schemas.microsoft.com/office/drawing/2014/main" val="10002"/>
                  </a:ext>
                </a:extLst>
              </a:tr>
              <a:tr h="340450">
                <a:tc>
                  <a:txBody>
                    <a:bodyPr/>
                    <a:lstStyle/>
                    <a:p>
                      <a:pPr marL="0" lvl="0" indent="0" algn="ctr" rtl="0">
                        <a:spcBef>
                          <a:spcPts val="0"/>
                        </a:spcBef>
                        <a:spcAft>
                          <a:spcPts val="0"/>
                        </a:spcAft>
                        <a:buNone/>
                      </a:pPr>
                      <a:r>
                        <a:rPr lang="en-US"/>
                        <a:t>Specificity</a:t>
                      </a:r>
                      <a:endParaRPr/>
                    </a:p>
                  </a:txBody>
                  <a:tcPr marL="91425" marR="91425" marT="91425" marB="91425"/>
                </a:tc>
                <a:tc>
                  <a:txBody>
                    <a:bodyPr/>
                    <a:lstStyle/>
                    <a:p>
                      <a:pPr marL="0" lvl="0" indent="0" algn="ctr" rtl="0">
                        <a:spcBef>
                          <a:spcPts val="0"/>
                        </a:spcBef>
                        <a:spcAft>
                          <a:spcPts val="0"/>
                        </a:spcAft>
                        <a:buNone/>
                      </a:pPr>
                      <a:r>
                        <a:rPr lang="en-US"/>
                        <a:t>93%</a:t>
                      </a:r>
                      <a:endParaRPr/>
                    </a:p>
                  </a:txBody>
                  <a:tcPr marL="91425" marR="91425" marT="91425" marB="91425"/>
                </a:tc>
                <a:tc>
                  <a:txBody>
                    <a:bodyPr/>
                    <a:lstStyle/>
                    <a:p>
                      <a:pPr marL="0" lvl="0" indent="0" algn="ctr" rtl="0">
                        <a:spcBef>
                          <a:spcPts val="0"/>
                        </a:spcBef>
                        <a:spcAft>
                          <a:spcPts val="0"/>
                        </a:spcAft>
                        <a:buNone/>
                      </a:pPr>
                      <a:r>
                        <a:rPr lang="en-US"/>
                        <a:t>73%</a:t>
                      </a:r>
                      <a:endParaRPr/>
                    </a:p>
                  </a:txBody>
                  <a:tcPr marL="91425" marR="91425" marT="91425" marB="91425"/>
                </a:tc>
                <a:extLst>
                  <a:ext uri="{0D108BD9-81ED-4DB2-BD59-A6C34878D82A}">
                    <a16:rowId xmlns:a16="http://schemas.microsoft.com/office/drawing/2014/main" val="10003"/>
                  </a:ext>
                </a:extLst>
              </a:tr>
              <a:tr h="340450">
                <a:tc>
                  <a:txBody>
                    <a:bodyPr/>
                    <a:lstStyle/>
                    <a:p>
                      <a:pPr marL="0" lvl="0" indent="0" algn="ctr" rtl="0">
                        <a:spcBef>
                          <a:spcPts val="0"/>
                        </a:spcBef>
                        <a:spcAft>
                          <a:spcPts val="0"/>
                        </a:spcAft>
                        <a:buNone/>
                      </a:pPr>
                      <a:r>
                        <a:rPr lang="en-US"/>
                        <a:t>RMSE</a:t>
                      </a:r>
                      <a:endParaRPr/>
                    </a:p>
                  </a:txBody>
                  <a:tcPr marL="91425" marR="91425" marT="91425" marB="91425"/>
                </a:tc>
                <a:tc>
                  <a:txBody>
                    <a:bodyPr/>
                    <a:lstStyle/>
                    <a:p>
                      <a:pPr marL="0" lvl="0" indent="0" algn="ctr" rtl="0">
                        <a:spcBef>
                          <a:spcPts val="0"/>
                        </a:spcBef>
                        <a:spcAft>
                          <a:spcPts val="0"/>
                        </a:spcAft>
                        <a:buNone/>
                      </a:pPr>
                      <a:r>
                        <a:rPr lang="en-US"/>
                        <a:t>4.55</a:t>
                      </a:r>
                      <a:endParaRPr/>
                    </a:p>
                  </a:txBody>
                  <a:tcPr marL="91425" marR="91425" marT="91425" marB="91425"/>
                </a:tc>
                <a:tc>
                  <a:txBody>
                    <a:bodyPr/>
                    <a:lstStyle/>
                    <a:p>
                      <a:pPr marL="0" lvl="0" indent="0" algn="ctr" rtl="0">
                        <a:spcBef>
                          <a:spcPts val="0"/>
                        </a:spcBef>
                        <a:spcAft>
                          <a:spcPts val="0"/>
                        </a:spcAft>
                        <a:buNone/>
                      </a:pPr>
                      <a:r>
                        <a:rPr lang="en-US"/>
                        <a:t>3.76</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25571130eaa_0_3"/>
          <p:cNvSpPr txBox="1">
            <a:spLocks noGrp="1"/>
          </p:cNvSpPr>
          <p:nvPr>
            <p:ph type="title"/>
          </p:nvPr>
        </p:nvSpPr>
        <p:spPr>
          <a:xfrm>
            <a:off x="609600" y="368695"/>
            <a:ext cx="10948500" cy="115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C28220"/>
              </a:buClr>
              <a:buSzPts val="3600"/>
              <a:buFont typeface="Georgia"/>
              <a:buNone/>
            </a:pPr>
            <a:r>
              <a:rPr lang="en-US"/>
              <a:t>Our baseline model will use logistic regression; we also plan to use random forest and boosted models</a:t>
            </a:r>
            <a:endParaRPr/>
          </a:p>
        </p:txBody>
      </p:sp>
      <p:sp>
        <p:nvSpPr>
          <p:cNvPr id="127" name="Google Shape;127;g25571130eaa_0_3"/>
          <p:cNvSpPr txBox="1"/>
          <p:nvPr/>
        </p:nvSpPr>
        <p:spPr>
          <a:xfrm>
            <a:off x="880500" y="1576250"/>
            <a:ext cx="104067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t>Features</a:t>
            </a:r>
            <a:r>
              <a:rPr lang="en-US" sz="1600"/>
              <a:t>: Motor Actigraphy Data with 19 features</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US" sz="1600" b="1"/>
              <a:t>Implementation</a:t>
            </a:r>
            <a:r>
              <a:rPr lang="en-US" sz="1600"/>
              <a:t>: Logistics Regression (3 classes classification)</a:t>
            </a:r>
            <a:endParaRPr sz="1600"/>
          </a:p>
          <a:p>
            <a:pPr marL="0" lvl="0" indent="0" algn="l" rtl="0">
              <a:spcBef>
                <a:spcPts val="0"/>
              </a:spcBef>
              <a:spcAft>
                <a:spcPts val="0"/>
              </a:spcAft>
              <a:buNone/>
            </a:pPr>
            <a:r>
              <a:rPr lang="en-US" sz="1600"/>
              <a:t>	-&gt;Complex model: Random Forest and Boosted Tree Models (Adaboost and XGBoost)</a:t>
            </a:r>
            <a:endParaRPr sz="1600"/>
          </a:p>
        </p:txBody>
      </p:sp>
      <p:pic>
        <p:nvPicPr>
          <p:cNvPr id="128" name="Google Shape;128;g25571130eaa_0_3"/>
          <p:cNvPicPr preferRelativeResize="0"/>
          <p:nvPr/>
        </p:nvPicPr>
        <p:blipFill>
          <a:blip r:embed="rId3">
            <a:alphaModFix/>
          </a:blip>
          <a:stretch>
            <a:fillRect/>
          </a:stretch>
        </p:blipFill>
        <p:spPr>
          <a:xfrm>
            <a:off x="5033998" y="2892075"/>
            <a:ext cx="5908274" cy="2527500"/>
          </a:xfrm>
          <a:prstGeom prst="rect">
            <a:avLst/>
          </a:prstGeom>
          <a:noFill/>
          <a:ln>
            <a:noFill/>
          </a:ln>
        </p:spPr>
      </p:pic>
      <p:sp>
        <p:nvSpPr>
          <p:cNvPr id="129" name="Google Shape;129;g25571130eaa_0_3"/>
          <p:cNvSpPr txBox="1"/>
          <p:nvPr/>
        </p:nvSpPr>
        <p:spPr>
          <a:xfrm>
            <a:off x="2325950" y="3333125"/>
            <a:ext cx="22953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t>Learning rate : 0.01</a:t>
            </a:r>
            <a:endParaRPr sz="1600"/>
          </a:p>
          <a:p>
            <a:pPr marL="0" lvl="0" indent="0" algn="l" rtl="0">
              <a:spcBef>
                <a:spcPts val="0"/>
              </a:spcBef>
              <a:spcAft>
                <a:spcPts val="0"/>
              </a:spcAft>
              <a:buNone/>
            </a:pPr>
            <a:r>
              <a:rPr lang="en-US" sz="1600"/>
              <a:t>Epochs : 30</a:t>
            </a:r>
            <a:endParaRPr sz="1600"/>
          </a:p>
          <a:p>
            <a:pPr marL="0" lvl="0" indent="0" algn="l" rtl="0">
              <a:spcBef>
                <a:spcPts val="0"/>
              </a:spcBef>
              <a:spcAft>
                <a:spcPts val="0"/>
              </a:spcAft>
              <a:buNone/>
            </a:pPr>
            <a:r>
              <a:rPr lang="en-US" sz="1600"/>
              <a:t>Batch Size : 64</a:t>
            </a:r>
            <a:endParaRPr sz="1600"/>
          </a:p>
          <a:p>
            <a:pPr marL="0" lvl="0" indent="0" algn="l" rtl="0">
              <a:spcBef>
                <a:spcPts val="0"/>
              </a:spcBef>
              <a:spcAft>
                <a:spcPts val="0"/>
              </a:spcAft>
              <a:buNone/>
            </a:pPr>
            <a:r>
              <a:rPr lang="en-US" sz="1600"/>
              <a:t>Validation Split : 0.1</a:t>
            </a:r>
            <a:endParaRPr sz="1600"/>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2303</Words>
  <Application>Microsoft Macintosh PowerPoint</Application>
  <PresentationFormat>Widescreen</PresentationFormat>
  <Paragraphs>189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Merriweather Sans</vt:lpstr>
      <vt:lpstr>Georgia</vt:lpstr>
      <vt:lpstr>Calibri</vt:lpstr>
      <vt:lpstr>Custom Design</vt:lpstr>
      <vt:lpstr>Mind in Motion Machine Learning for Depression Classification using Motor Actigraphy Data</vt:lpstr>
      <vt:lpstr>Our study aims to use machine learning to classify patients into depression status using actigraphy data</vt:lpstr>
      <vt:lpstr>The Depresjon dataset contains actigraph data for controls and patients with mild/moderate depression</vt:lpstr>
      <vt:lpstr>We extracted features that capture differences in activity patterns across depression classes</vt:lpstr>
      <vt:lpstr>To account for small Ns and address class imbalance, we will use GANs to augment our data</vt:lpstr>
      <vt:lpstr>Adversarial training involves a “game of chess” - the generator creates data and discriminator ‘critiques’ it</vt:lpstr>
      <vt:lpstr>We will use nested cross-validation to validate our model</vt:lpstr>
      <vt:lpstr>In other studies RF and Logistic Regression are frequently used; accuracy benchmarks are c.70-90%</vt:lpstr>
      <vt:lpstr>Our baseline model will use logistic regression; we also plan to use random forest and boosted models</vt:lpstr>
      <vt:lpstr>We will use accuracy, F1 score, and ROC-AUC alongside statistical tests to evaluate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in Motion Machine Learning for Depression Classification using Motor Actigraphy Data</dc:title>
  <dc:creator>Laurie Frasier</dc:creator>
  <cp:lastModifiedBy>Gary Kong</cp:lastModifiedBy>
  <cp:revision>3</cp:revision>
  <dcterms:created xsi:type="dcterms:W3CDTF">2013-01-15T19:08:57Z</dcterms:created>
  <dcterms:modified xsi:type="dcterms:W3CDTF">2023-08-11T15:30:18Z</dcterms:modified>
</cp:coreProperties>
</file>