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Merriweather Sans"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
          <p15:clr>
            <a:srgbClr val="A4A3A4"/>
          </p15:clr>
        </p15:guide>
        <p15:guide id="2" pos="767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7/7+VFwAF+9SVNdfQgKohRBAw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4F6F3E-BFBB-47A5-B591-031EF98B12B2}">
  <a:tblStyle styleId="{394F6F3E-BFBB-47A5-B591-031EF98B12B2}" styleName="Table_0">
    <a:wholeTbl>
      <a:tcTxStyle b="off" i="off">
        <a:font>
          <a:latin typeface="Georgia"/>
          <a:ea typeface="Georgia"/>
          <a:cs typeface="Georg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FEEB3E72-A81F-4D79-AD82-8779ADF47C7D}"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2795872-801C-48FD-9705-987A18B36411}"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65"/>
    <p:restoredTop sz="97840"/>
  </p:normalViewPr>
  <p:slideViewPr>
    <p:cSldViewPr snapToGrid="0">
      <p:cViewPr varScale="1">
        <p:scale>
          <a:sx n="219" d="100"/>
          <a:sy n="219" d="100"/>
        </p:scale>
        <p:origin x="1312" y="192"/>
      </p:cViewPr>
      <p:guideLst>
        <p:guide orient="horz" pos="360"/>
        <p:guide pos="7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590698173936153E-2"/>
          <c:y val="4.4778006395047622E-2"/>
          <c:w val="0.89952174014297559"/>
          <c:h val="0.66837752445817555"/>
        </c:manualLayout>
      </c:layout>
      <c:barChart>
        <c:barDir val="col"/>
        <c:grouping val="clustered"/>
        <c:varyColors val="0"/>
        <c:ser>
          <c:idx val="0"/>
          <c:order val="0"/>
          <c:tx>
            <c:strRef>
              <c:f>Sheet1!$B$1</c:f>
              <c:strCache>
                <c:ptCount val="1"/>
                <c:pt idx="0">
                  <c:v>Count</c:v>
                </c:pt>
              </c:strCache>
            </c:strRef>
          </c:tx>
          <c:spPr>
            <a:solidFill>
              <a:schemeClr val="accent2"/>
            </a:solidFill>
            <a:ln w="25400" cap="flat" cmpd="sng" algn="ctr">
              <a:solidFill>
                <a:schemeClr val="accent2"/>
              </a:solidFill>
              <a:prstDash val="solid"/>
            </a:ln>
            <a:effectLst/>
          </c:spPr>
          <c:invertIfNegative val="0"/>
          <c:dPt>
            <c:idx val="0"/>
            <c:invertIfNegative val="0"/>
            <c:bubble3D val="0"/>
            <c:spPr>
              <a:solidFill>
                <a:schemeClr val="accent1"/>
              </a:solidFill>
              <a:ln w="25400" cap="flat" cmpd="sng" algn="ctr">
                <a:noFill/>
                <a:prstDash val="solid"/>
              </a:ln>
              <a:effectLst/>
            </c:spPr>
            <c:extLst>
              <c:ext xmlns:c16="http://schemas.microsoft.com/office/drawing/2014/chart" uri="{C3380CC4-5D6E-409C-BE32-E72D297353CC}">
                <c16:uniqueId val="{00000003-34ED-4245-8D0F-1022B9F14A65}"/>
              </c:ext>
            </c:extLst>
          </c:dPt>
          <c:dPt>
            <c:idx val="2"/>
            <c:invertIfNegative val="0"/>
            <c:bubble3D val="0"/>
            <c:spPr>
              <a:solidFill>
                <a:schemeClr val="accent2"/>
              </a:solidFill>
              <a:ln w="25400" cap="flat" cmpd="sng" algn="ctr">
                <a:noFill/>
                <a:prstDash val="solid"/>
              </a:ln>
              <a:effectLst/>
            </c:spPr>
            <c:extLst>
              <c:ext xmlns:c16="http://schemas.microsoft.com/office/drawing/2014/chart" uri="{C3380CC4-5D6E-409C-BE32-E72D297353CC}">
                <c16:uniqueId val="{00000004-34ED-4245-8D0F-1022B9F14A65}"/>
              </c:ext>
            </c:extLst>
          </c:dPt>
          <c:cat>
            <c:strRef>
              <c:f>Sheet1!$A$2:$A$4</c:f>
              <c:strCache>
                <c:ptCount val="3"/>
                <c:pt idx="0">
                  <c:v>Normal
(MADRS: &lt;7)</c:v>
                </c:pt>
                <c:pt idx="1">
                  <c:v>Mild
(MADRS: 7-20)</c:v>
                </c:pt>
                <c:pt idx="2">
                  <c:v>Moderate
(MADRS: 20-35)</c:v>
                </c:pt>
              </c:strCache>
            </c:strRef>
          </c:cat>
          <c:val>
            <c:numRef>
              <c:f>Sheet1!$B$2:$B$4</c:f>
              <c:numCache>
                <c:formatCode>General</c:formatCode>
                <c:ptCount val="3"/>
                <c:pt idx="0">
                  <c:v>32</c:v>
                </c:pt>
                <c:pt idx="1">
                  <c:v>11</c:v>
                </c:pt>
                <c:pt idx="2">
                  <c:v>12</c:v>
                </c:pt>
              </c:numCache>
            </c:numRef>
          </c:val>
          <c:extLst>
            <c:ext xmlns:c16="http://schemas.microsoft.com/office/drawing/2014/chart" uri="{C3380CC4-5D6E-409C-BE32-E72D297353CC}">
              <c16:uniqueId val="{00000000-34ED-4245-8D0F-1022B9F14A65}"/>
            </c:ext>
          </c:extLst>
        </c:ser>
        <c:dLbls>
          <c:showLegendKey val="0"/>
          <c:showVal val="0"/>
          <c:showCatName val="0"/>
          <c:showSerName val="0"/>
          <c:showPercent val="0"/>
          <c:showBubbleSize val="0"/>
        </c:dLbls>
        <c:gapWidth val="219"/>
        <c:overlap val="-27"/>
        <c:axId val="356476944"/>
        <c:axId val="605900912"/>
      </c:barChart>
      <c:catAx>
        <c:axId val="35647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5900912"/>
        <c:crosses val="autoZero"/>
        <c:auto val="1"/>
        <c:lblAlgn val="ctr"/>
        <c:lblOffset val="100"/>
        <c:noMultiLvlLbl val="0"/>
      </c:catAx>
      <c:valAx>
        <c:axId val="60590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6476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e57ebf58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1e57ebf58a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target: 30 seconds</a:t>
            </a:r>
            <a:endParaRPr/>
          </a:p>
          <a:p>
            <a:pPr marL="0" lvl="0" indent="0" algn="l" rtl="0">
              <a:lnSpc>
                <a:spcPct val="115000"/>
              </a:lnSpc>
              <a:spcBef>
                <a:spcPts val="0"/>
              </a:spcBef>
              <a:spcAft>
                <a:spcPts val="0"/>
              </a:spcAft>
              <a:buClr>
                <a:schemeClr val="dk1"/>
              </a:buClr>
              <a:buSzPts val="1100"/>
              <a:buFont typeface="Arial"/>
              <a:buNone/>
            </a:pPr>
            <a:r>
              <a:rPr lang="en-US" b="1"/>
              <a:t>Deep Neural Network (DNN) with Dense Layers:</a:t>
            </a:r>
            <a:endParaRPr b="1"/>
          </a:p>
          <a:p>
            <a:pPr marL="0" lvl="0" indent="0" algn="l" rtl="0">
              <a:lnSpc>
                <a:spcPct val="100000"/>
              </a:lnSpc>
              <a:spcBef>
                <a:spcPts val="0"/>
              </a:spcBef>
              <a:spcAft>
                <a:spcPts val="0"/>
              </a:spcAft>
              <a:buClr>
                <a:schemeClr val="dk1"/>
              </a:buClr>
              <a:buSzPts val="1100"/>
              <a:buFont typeface="Arial"/>
              <a:buNone/>
            </a:pPr>
            <a:r>
              <a:rPr lang="en-US"/>
              <a:t>   - Employed a DNN architecture using only dense layers on extracted selected features.</a:t>
            </a:r>
            <a:endParaRPr/>
          </a:p>
          <a:p>
            <a:pPr marL="0" lvl="0" indent="0" algn="l" rtl="0">
              <a:lnSpc>
                <a:spcPct val="100000"/>
              </a:lnSpc>
              <a:spcBef>
                <a:spcPts val="0"/>
              </a:spcBef>
              <a:spcAft>
                <a:spcPts val="0"/>
              </a:spcAft>
              <a:buClr>
                <a:schemeClr val="dk1"/>
              </a:buClr>
              <a:buSzPts val="1100"/>
              <a:buFont typeface="Arial"/>
              <a:buNone/>
            </a:pPr>
            <a:r>
              <a:rPr lang="en-US"/>
              <a:t>   - Used ablation analysis to optimize</a:t>
            </a:r>
            <a:endParaRPr/>
          </a:p>
          <a:p>
            <a:pPr marL="0" lvl="0" indent="0" algn="l" rtl="0">
              <a:lnSpc>
                <a:spcPct val="100000"/>
              </a:lnSpc>
              <a:spcBef>
                <a:spcPts val="0"/>
              </a:spcBef>
              <a:spcAft>
                <a:spcPts val="0"/>
              </a:spcAft>
              <a:buClr>
                <a:schemeClr val="dk1"/>
              </a:buClr>
              <a:buSzPts val="1100"/>
              <a:buFont typeface="Arial"/>
              <a:buNone/>
            </a:pPr>
            <a:r>
              <a:rPr lang="en-US"/>
              <a:t>   - Experimented with different number of input features</a:t>
            </a:r>
            <a:endParaRPr/>
          </a:p>
          <a:p>
            <a:pPr marL="0" lvl="0" indent="0" algn="l" rtl="0">
              <a:lnSpc>
                <a:spcPct val="100000"/>
              </a:lnSpc>
              <a:spcBef>
                <a:spcPts val="0"/>
              </a:spcBef>
              <a:spcAft>
                <a:spcPts val="0"/>
              </a:spcAft>
              <a:buClr>
                <a:schemeClr val="dk1"/>
              </a:buClr>
              <a:buSzPts val="1100"/>
              <a:buFont typeface="Arial"/>
              <a:buNone/>
            </a:pPr>
            <a:r>
              <a:rPr lang="en-US"/>
              <a:t>   - Achieved an accuracy of approximately 82%, comparable to the best model's performance.</a:t>
            </a:r>
            <a:endParaRPr/>
          </a:p>
          <a:p>
            <a:pPr marL="0" lvl="0" indent="0" algn="l" rtl="0">
              <a:lnSpc>
                <a:spcPct val="100000"/>
              </a:lnSpc>
              <a:spcBef>
                <a:spcPts val="0"/>
              </a:spcBef>
              <a:spcAft>
                <a:spcPts val="0"/>
              </a:spcAft>
              <a:buSzPts val="1400"/>
              <a:buNone/>
            </a:pPr>
            <a:endParaRPr/>
          </a:p>
        </p:txBody>
      </p:sp>
      <p:sp>
        <p:nvSpPr>
          <p:cNvPr id="184" name="Google Shape;184;g1e57ebf58ae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2b337e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5f32b337ec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600"/>
              <a:buFont typeface="Arial"/>
              <a:buNone/>
            </a:pPr>
            <a:r>
              <a:rPr lang="en-US"/>
              <a:t>target: 60 seconds</a:t>
            </a:r>
            <a:endParaRPr/>
          </a:p>
          <a:p>
            <a:pPr marL="0" lvl="0" indent="0" algn="l" rtl="0">
              <a:spcBef>
                <a:spcPts val="0"/>
              </a:spcBef>
              <a:spcAft>
                <a:spcPts val="0"/>
              </a:spcAft>
              <a:buSzPts val="1100"/>
              <a:buNone/>
            </a:pPr>
            <a:endParaRPr/>
          </a:p>
          <a:p>
            <a:pPr marL="0" lvl="0" indent="0" algn="l" rtl="0">
              <a:lnSpc>
                <a:spcPct val="115000"/>
              </a:lnSpc>
              <a:spcBef>
                <a:spcPts val="0"/>
              </a:spcBef>
              <a:spcAft>
                <a:spcPts val="0"/>
              </a:spcAft>
              <a:buSzPts val="1100"/>
              <a:buNone/>
            </a:pPr>
            <a:r>
              <a:rPr lang="en-US" sz="1100">
                <a:latin typeface="Georgia"/>
                <a:ea typeface="Georgia"/>
                <a:cs typeface="Georgia"/>
                <a:sym typeface="Georgia"/>
              </a:rPr>
              <a:t>As we can see, all of our models improved above the baseline of 33.33% accuracy and topped out at above 85% accuracy, which is pretty exciting as it puts us quite favorably compared to other similar studies that have been done in the space. For most of our models, recall, f1 score, and accuracy reached similar values, indicating that our data augmentation approach did a decent job at balancing the classes.</a:t>
            </a:r>
            <a:endParaRPr sz="1100">
              <a:latin typeface="Georgia"/>
              <a:ea typeface="Georgia"/>
              <a:cs typeface="Georgia"/>
              <a:sym typeface="Georgia"/>
            </a:endParaRPr>
          </a:p>
          <a:p>
            <a:pPr marL="0" lvl="0" indent="0" algn="l" rtl="0">
              <a:spcBef>
                <a:spcPts val="0"/>
              </a:spcBef>
              <a:spcAft>
                <a:spcPts val="0"/>
              </a:spcAft>
              <a:buSzPts val="1100"/>
              <a:buNone/>
            </a:pPr>
            <a:endParaRPr/>
          </a:p>
          <a:p>
            <a:pPr marL="0" lvl="0" indent="0" algn="l" rtl="0">
              <a:lnSpc>
                <a:spcPct val="135714"/>
              </a:lnSpc>
              <a:spcBef>
                <a:spcPts val="0"/>
              </a:spcBef>
              <a:spcAft>
                <a:spcPts val="0"/>
              </a:spcAft>
              <a:buClr>
                <a:schemeClr val="dk1"/>
              </a:buClr>
              <a:buSzPts val="1100"/>
              <a:buFont typeface="Arial"/>
              <a:buNone/>
            </a:pPr>
            <a:r>
              <a:rPr lang="en-US" sz="1100">
                <a:latin typeface="Georgia"/>
                <a:ea typeface="Georgia"/>
                <a:cs typeface="Georgia"/>
                <a:sym typeface="Georgia"/>
              </a:rPr>
              <a:t>We used ANOVA as an omnibus test and then conducted post-hoc pairwise comparisons to determine if our models were significantly different from each other.</a:t>
            </a:r>
            <a:endParaRPr/>
          </a:p>
          <a:p>
            <a:pPr marL="0" lvl="0" indent="0" algn="l" rtl="0">
              <a:spcBef>
                <a:spcPts val="0"/>
              </a:spcBef>
              <a:spcAft>
                <a:spcPts val="0"/>
              </a:spcAft>
              <a:buSzPts val="1100"/>
              <a:buNone/>
            </a:pPr>
            <a:endParaRPr/>
          </a:p>
          <a:p>
            <a:pPr marL="0" lvl="0" indent="0" algn="l" rtl="0">
              <a:lnSpc>
                <a:spcPct val="135714"/>
              </a:lnSpc>
              <a:spcBef>
                <a:spcPts val="0"/>
              </a:spcBef>
              <a:spcAft>
                <a:spcPts val="0"/>
              </a:spcAft>
              <a:buClr>
                <a:schemeClr val="dk1"/>
              </a:buClr>
              <a:buSzPts val="1100"/>
              <a:buFont typeface="Arial"/>
              <a:buNone/>
            </a:pPr>
            <a:r>
              <a:rPr lang="en-US" sz="1100">
                <a:latin typeface="Georgia"/>
                <a:ea typeface="Georgia"/>
                <a:cs typeface="Georgia"/>
                <a:sym typeface="Georgia"/>
              </a:rPr>
              <a:t>And so we discovered that after using ablation analysis and grid search to optimize hyperparameters, Logistic Regression significantly outperforms our other models in accuracy, f1 score, recall, and variance. In other words, it does the best job at classifying depression status, balancing false positives and negatives, minimizing false negatives, and overfits less than the other models, including the two neural networks tested. And after analyzing the confusion matrix, it also performs similarly at correctly classifying each class. And so these are all really beneficial and important traits, particularly the high recall we observed at 87.8%. Overall, we would recommend Logistic Regression as a simpler and fast approach to classifying depression status using motion actigraph data, and we were pretty surprised that our most simple model performed the best. We do think that larger datasets that include detailed demographic features may change this recommendation to favor more complex approaches, particularly neural networks. But we think this is a really good start, and really highlighted to us the importance of hyperparameter tuning.</a:t>
            </a:r>
            <a:r>
              <a:rPr lang="en-US" sz="1050">
                <a:latin typeface="Courier New"/>
                <a:ea typeface="Courier New"/>
                <a:cs typeface="Courier New"/>
                <a:sym typeface="Courier New"/>
              </a:rPr>
              <a:t> </a:t>
            </a:r>
            <a:endParaRPr sz="1050">
              <a:latin typeface="Courier New"/>
              <a:ea typeface="Courier New"/>
              <a:cs typeface="Courier New"/>
              <a:sym typeface="Courier New"/>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sz="1600">
              <a:solidFill>
                <a:srgbClr val="2D637F"/>
              </a:solidFill>
              <a:latin typeface="Merriweather Sans"/>
              <a:ea typeface="Merriweather Sans"/>
              <a:cs typeface="Merriweather Sans"/>
              <a:sym typeface="Merriweather Sans"/>
            </a:endParaRPr>
          </a:p>
          <a:p>
            <a:pPr marL="0" lvl="0" indent="0" algn="l" rtl="0">
              <a:spcBef>
                <a:spcPts val="0"/>
              </a:spcBef>
              <a:spcAft>
                <a:spcPts val="0"/>
              </a:spcAft>
              <a:buClr>
                <a:schemeClr val="dk1"/>
              </a:buClr>
              <a:buSzPts val="1100"/>
              <a:buFont typeface="Arial"/>
              <a:buNone/>
            </a:pPr>
            <a:endParaRPr sz="1600">
              <a:solidFill>
                <a:srgbClr val="2D637F"/>
              </a:solidFill>
              <a:latin typeface="Merriweather Sans"/>
              <a:ea typeface="Merriweather Sans"/>
              <a:cs typeface="Merriweather Sans"/>
              <a:sym typeface="Merriweather Sans"/>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p:txBody>
      </p:sp>
      <p:sp>
        <p:nvSpPr>
          <p:cNvPr id="195" name="Google Shape;195;g25f32b337ec_0_1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f32b337e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5f32b337ec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t>LIMITATIONS:</a:t>
            </a:r>
            <a:endParaRPr b="1"/>
          </a:p>
          <a:p>
            <a:pPr marL="0" lvl="0" indent="0" algn="l" rtl="0">
              <a:lnSpc>
                <a:spcPct val="100000"/>
              </a:lnSpc>
              <a:spcBef>
                <a:spcPts val="0"/>
              </a:spcBef>
              <a:spcAft>
                <a:spcPts val="0"/>
              </a:spcAft>
              <a:buClr>
                <a:schemeClr val="dk1"/>
              </a:buClr>
              <a:buSzPts val="1100"/>
              <a:buFont typeface="Arial"/>
              <a:buNone/>
            </a:pPr>
            <a:r>
              <a:rPr lang="en-US" b="1"/>
              <a:t>  1. Small Sample Size</a:t>
            </a:r>
            <a:r>
              <a:rPr lang="en-US"/>
              <a:t>: The dataset's limited size may hinder the generalizability of findings and the ability to detect subtle trends.</a:t>
            </a:r>
            <a:endParaRPr/>
          </a:p>
          <a:p>
            <a:pPr marL="0" lvl="0" indent="0" algn="l" rtl="0">
              <a:lnSpc>
                <a:spcPct val="100000"/>
              </a:lnSpc>
              <a:spcBef>
                <a:spcPts val="0"/>
              </a:spcBef>
              <a:spcAft>
                <a:spcPts val="0"/>
              </a:spcAft>
              <a:buSzPts val="1100"/>
              <a:buNone/>
            </a:pPr>
            <a:r>
              <a:rPr lang="en-US" b="1"/>
              <a:t>  2. Unrepresentative Control Group:</a:t>
            </a:r>
            <a:r>
              <a:rPr lang="en-US"/>
              <a:t>  The control group's composition of students and hospital employees could introduce activity-related bias.</a:t>
            </a:r>
            <a:endParaRPr/>
          </a:p>
          <a:p>
            <a:pPr marL="0" lvl="0" indent="0" algn="l" rtl="0">
              <a:lnSpc>
                <a:spcPct val="100000"/>
              </a:lnSpc>
              <a:spcBef>
                <a:spcPts val="0"/>
              </a:spcBef>
              <a:spcAft>
                <a:spcPts val="0"/>
              </a:spcAft>
              <a:buSzPts val="1100"/>
              <a:buNone/>
            </a:pPr>
            <a:r>
              <a:rPr lang="en-US" b="1"/>
              <a:t>  3. Unbalanced Age Groups:</a:t>
            </a:r>
            <a:r>
              <a:rPr lang="en-US"/>
              <a:t> The distribution of participants across age groups might skew the results and impact the ability to draw comprehensive conclusions.</a:t>
            </a:r>
            <a:endParaRPr/>
          </a:p>
          <a:p>
            <a:pPr marL="0" lvl="0" indent="0" algn="l" rtl="0">
              <a:lnSpc>
                <a:spcPct val="100000"/>
              </a:lnSpc>
              <a:spcBef>
                <a:spcPts val="0"/>
              </a:spcBef>
              <a:spcAft>
                <a:spcPts val="0"/>
              </a:spcAft>
              <a:buSzPts val="1100"/>
              <a:buNone/>
            </a:pPr>
            <a:r>
              <a:rPr lang="en-US" b="1"/>
              <a:t>  4. Time Period Sampling: </a:t>
            </a:r>
            <a:r>
              <a:rPr lang="en-US"/>
              <a:t>Activity readings of participants taken during different times of the year</a:t>
            </a:r>
            <a:endParaRPr/>
          </a:p>
          <a:p>
            <a:pPr marL="0" lvl="0" indent="0" algn="l" rtl="0">
              <a:spcBef>
                <a:spcPts val="0"/>
              </a:spcBef>
              <a:spcAft>
                <a:spcPts val="0"/>
              </a:spcAft>
              <a:buSzPts val="1100"/>
              <a:buNone/>
            </a:pPr>
            <a:r>
              <a:rPr lang="en-US" b="1"/>
              <a:t>  5. MADRS Score Variability:</a:t>
            </a:r>
            <a:r>
              <a:rPr lang="en-US"/>
              <a:t>  Variability in scores over the measurement time could introduce noise</a:t>
            </a:r>
            <a:endParaRPr/>
          </a:p>
          <a:p>
            <a:pPr marL="0" lvl="0" indent="0" algn="l" rtl="0">
              <a:spcBef>
                <a:spcPts val="0"/>
              </a:spcBef>
              <a:spcAft>
                <a:spcPts val="0"/>
              </a:spcAft>
              <a:buSzPts val="1100"/>
              <a:buNone/>
            </a:pPr>
            <a:r>
              <a:rPr lang="en-US"/>
              <a:t>!!!!!no severe depression</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Clr>
                <a:schemeClr val="dk1"/>
              </a:buClr>
              <a:buSzPts val="1100"/>
              <a:buFont typeface="Arial"/>
              <a:buNone/>
            </a:pPr>
            <a:r>
              <a:rPr lang="en-US" b="1"/>
              <a:t>BIASES:</a:t>
            </a:r>
            <a:endParaRPr b="1"/>
          </a:p>
          <a:p>
            <a:pPr marL="0" lvl="0" indent="0" algn="l" rtl="0">
              <a:lnSpc>
                <a:spcPct val="100000"/>
              </a:lnSpc>
              <a:spcBef>
                <a:spcPts val="0"/>
              </a:spcBef>
              <a:spcAft>
                <a:spcPts val="0"/>
              </a:spcAft>
              <a:buSzPts val="1100"/>
              <a:buNone/>
            </a:pPr>
            <a:r>
              <a:rPr lang="en-US" b="1"/>
              <a:t>  1. Demographic Balance:</a:t>
            </a:r>
            <a:r>
              <a:rPr lang="en-US"/>
              <a:t> While gender is roughly balanced, the absence of racial demographics might introduce biases </a:t>
            </a:r>
            <a:endParaRPr/>
          </a:p>
          <a:p>
            <a:pPr marL="0" lvl="0" indent="0" algn="l" rtl="0">
              <a:lnSpc>
                <a:spcPct val="100000"/>
              </a:lnSpc>
              <a:spcBef>
                <a:spcPts val="0"/>
              </a:spcBef>
              <a:spcAft>
                <a:spcPts val="0"/>
              </a:spcAft>
              <a:buSzPts val="1100"/>
              <a:buNone/>
            </a:pPr>
            <a:r>
              <a:rPr lang="en-US" b="1"/>
              <a:t>  2. Urban vs. Rural Disparity:</a:t>
            </a:r>
            <a:r>
              <a:rPr lang="en-US"/>
              <a:t> Lack of information about participants' urban or rural backgrounds could introduce biases related to activity levels</a:t>
            </a:r>
            <a:endParaRPr/>
          </a:p>
          <a:p>
            <a:pPr marL="0" lvl="0" indent="0" algn="l" rtl="0">
              <a:lnSpc>
                <a:spcPct val="100000"/>
              </a:lnSpc>
              <a:spcBef>
                <a:spcPts val="0"/>
              </a:spcBef>
              <a:spcAft>
                <a:spcPts val="0"/>
              </a:spcAft>
              <a:buSzPts val="1100"/>
              <a:buNone/>
            </a:pPr>
            <a:r>
              <a:rPr lang="en-US" b="1"/>
              <a:t>  3. Accessibility Generalization: </a:t>
            </a:r>
            <a:r>
              <a:rPr lang="en-US"/>
              <a:t>Might overlook individuals with disabilities, particularly those who use wheelchairs or who have mobility issues.</a:t>
            </a:r>
            <a:endParaRPr/>
          </a:p>
          <a:p>
            <a:pPr marL="0" lvl="0" indent="0" algn="l" rtl="0">
              <a:lnSpc>
                <a:spcPct val="100000"/>
              </a:lnSpc>
              <a:spcBef>
                <a:spcPts val="0"/>
              </a:spcBef>
              <a:spcAft>
                <a:spcPts val="0"/>
              </a:spcAft>
              <a:buClr>
                <a:schemeClr val="dk1"/>
              </a:buClr>
              <a:buSzPts val="1100"/>
              <a:buFont typeface="Arial"/>
              <a:buNone/>
            </a:pPr>
            <a:r>
              <a:rPr lang="en-US" b="1"/>
              <a:t>  4. Observer Effect and Compliance:</a:t>
            </a:r>
            <a:r>
              <a:rPr lang="en-US"/>
              <a:t> Participants' awareness of being recorded might lead to altered behaviors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204" name="Google Shape;204;g25f32b337ec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f32b337e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25f32b337ec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Next steps could include:</a:t>
            </a:r>
            <a:endParaRPr/>
          </a:p>
          <a:p>
            <a:pPr marL="0" lvl="0" indent="0" algn="l" rtl="0">
              <a:lnSpc>
                <a:spcPct val="100000"/>
              </a:lnSpc>
              <a:spcBef>
                <a:spcPts val="0"/>
              </a:spcBef>
              <a:spcAft>
                <a:spcPts val="0"/>
              </a:spcAft>
              <a:buSzPts val="1100"/>
              <a:buNone/>
            </a:pPr>
            <a:r>
              <a:rPr lang="en-US" b="1"/>
              <a:t>Expand the Dataset Size and Demographic Representation:</a:t>
            </a:r>
            <a:r>
              <a:rPr lang="en-US"/>
              <a:t> Explore larger datasets to improve the generalizability.</a:t>
            </a:r>
            <a:endParaRPr/>
          </a:p>
          <a:p>
            <a:pPr marL="0" lvl="0" indent="0" algn="l" rtl="0">
              <a:lnSpc>
                <a:spcPct val="100000"/>
              </a:lnSpc>
              <a:spcBef>
                <a:spcPts val="0"/>
              </a:spcBef>
              <a:spcAft>
                <a:spcPts val="0"/>
              </a:spcAft>
              <a:buClr>
                <a:schemeClr val="dk1"/>
              </a:buClr>
              <a:buSzPts val="1100"/>
              <a:buFont typeface="Arial"/>
              <a:buNone/>
            </a:pPr>
            <a:r>
              <a:rPr lang="en-US" b="1"/>
              <a:t>Decide on a model: </a:t>
            </a:r>
            <a:r>
              <a:rPr lang="en-US"/>
              <a:t>While the Deep Neural Network didn't emerge as our top-performing model, we believe that with a larger sample size and additional demographic data, it has the potential to capture more intricate interaction with activity.</a:t>
            </a:r>
            <a:endParaRPr/>
          </a:p>
          <a:p>
            <a:pPr marL="0" lvl="0" indent="0" algn="l" rtl="0">
              <a:lnSpc>
                <a:spcPct val="100000"/>
              </a:lnSpc>
              <a:spcBef>
                <a:spcPts val="0"/>
              </a:spcBef>
              <a:spcAft>
                <a:spcPts val="0"/>
              </a:spcAft>
              <a:buSzPts val="1100"/>
              <a:buNone/>
            </a:pPr>
            <a:r>
              <a:rPr lang="en-US" b="1"/>
              <a:t>Collaborate with Mental Health Professionals:</a:t>
            </a:r>
            <a:r>
              <a:rPr lang="en-US"/>
              <a:t> Work closely to implement in real-world scenarios.</a:t>
            </a:r>
            <a:endParaRPr/>
          </a:p>
          <a:p>
            <a:pPr marL="0" lvl="0" indent="0" algn="l" rtl="0">
              <a:spcBef>
                <a:spcPts val="0"/>
              </a:spcBef>
              <a:spcAft>
                <a:spcPts val="0"/>
              </a:spcAft>
              <a:buClr>
                <a:schemeClr val="dk1"/>
              </a:buClr>
              <a:buSzPts val="1100"/>
              <a:buFont typeface="Arial"/>
              <a:buNone/>
            </a:pPr>
            <a:r>
              <a:rPr lang="en-US" b="1"/>
              <a:t>Address Ethical Considerations:</a:t>
            </a:r>
            <a:r>
              <a:rPr lang="en-US"/>
              <a:t> Consider ethical implications in the model application.</a:t>
            </a:r>
            <a:endParaRPr/>
          </a:p>
          <a:p>
            <a:pPr marL="0" lvl="0" indent="0" algn="l" rtl="0">
              <a:lnSpc>
                <a:spcPct val="100000"/>
              </a:lnSpc>
              <a:spcBef>
                <a:spcPts val="0"/>
              </a:spcBef>
              <a:spcAft>
                <a:spcPts val="0"/>
              </a:spcAft>
              <a:buClr>
                <a:schemeClr val="dk1"/>
              </a:buClr>
              <a:buSzPts val="1100"/>
              <a:buFont typeface="Arial"/>
              <a:buNone/>
            </a:pPr>
            <a:r>
              <a:rPr lang="en-US" b="1"/>
              <a:t>Develop User-Friendly Tools</a:t>
            </a:r>
            <a:r>
              <a:rPr lang="en-US"/>
              <a:t>: Create applications or tools that can be easily used for monitoring of depression.</a:t>
            </a:r>
            <a:endParaRPr/>
          </a:p>
          <a:p>
            <a:pPr marL="0" lvl="0" indent="0" algn="l" rtl="0">
              <a:lnSpc>
                <a:spcPct val="100000"/>
              </a:lnSpc>
              <a:spcBef>
                <a:spcPts val="0"/>
              </a:spcBef>
              <a:spcAft>
                <a:spcPts val="0"/>
              </a:spcAft>
              <a:buSzPts val="1400"/>
              <a:buNone/>
            </a:pPr>
            <a:endParaRPr/>
          </a:p>
          <a:p>
            <a:pPr marL="0" lvl="0" indent="0" algn="l" rtl="0">
              <a:spcBef>
                <a:spcPts val="0"/>
              </a:spcBef>
              <a:spcAft>
                <a:spcPts val="0"/>
              </a:spcAft>
              <a:buClr>
                <a:schemeClr val="dk1"/>
              </a:buClr>
              <a:buSzPts val="1400"/>
              <a:buFont typeface="Arial"/>
              <a:buNone/>
            </a:pPr>
            <a:r>
              <a:rPr lang="en-US"/>
              <a:t>Despite our concerns regarding data generalizability and potential biases, the evidence sufficiently justifies further research into leveraging the power of machine learning on activity data. This could ultimately lead to enhanced and more readily accessible mental health support.</a:t>
            </a:r>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endParaRPr/>
          </a:p>
        </p:txBody>
      </p:sp>
      <p:sp>
        <p:nvSpPr>
          <p:cNvPr id="215" name="Google Shape;215;g25f32b337ec_0_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f32b337e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5f32b337e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25f32b337ec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5f32b337e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g25f32b337ec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i="1">
                <a:latin typeface="Arial"/>
                <a:ea typeface="Arial"/>
                <a:cs typeface="Arial"/>
                <a:sym typeface="Arial"/>
              </a:rPr>
              <a:t>Time: 45 seconds</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Hello everyone,</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Today's focus is on depression, a major global concern and leading cause of disability. The World Health Organization states that 5% of adults globally face depression. This means 1 in 3 women and 1 in 5 men will experience it in their lives.</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Diagnosis has traditionally depended on DSM-5 criteria, leading to varied results. But with wearable tech advancements, we can track rest and activity using motor actigraphy. This offers an objective method to identify key depression symptoms, like low energy and sleep issues, as shown on the chart to your left.</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Our key question: Can machine learning effectively use this data to classify patients into the correct depression status?</a:t>
            </a:r>
            <a:endParaRPr sz="1000">
              <a:latin typeface="Arial"/>
              <a:ea typeface="Arial"/>
              <a:cs typeface="Arial"/>
              <a:sym typeface="Arial"/>
            </a:endParaRPr>
          </a:p>
        </p:txBody>
      </p:sp>
      <p:sp>
        <p:nvSpPr>
          <p:cNvPr id="39" name="Google Shape;39;g25f32b337ec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i="1">
                <a:latin typeface="Arial"/>
                <a:ea typeface="Arial"/>
                <a:cs typeface="Arial"/>
                <a:sym typeface="Arial"/>
              </a:rPr>
              <a:t>Time: 45 seconds</a:t>
            </a:r>
            <a:endParaRPr sz="1000" i="1">
              <a:latin typeface="Arial"/>
              <a:ea typeface="Arial"/>
              <a:cs typeface="Arial"/>
              <a:sym typeface="Arial"/>
            </a:endParaRPr>
          </a:p>
          <a:p>
            <a:pPr marL="0" marR="0" lvl="0" indent="0" algn="l" rtl="0">
              <a:lnSpc>
                <a:spcPct val="115000"/>
              </a:lnSpc>
              <a:spcBef>
                <a:spcPts val="0"/>
              </a:spcBef>
              <a:spcAft>
                <a:spcPts val="0"/>
              </a:spcAft>
              <a:buSzPts val="1100"/>
              <a:buFont typeface="Arial"/>
              <a:buNone/>
            </a:pPr>
            <a:endParaRPr sz="1000">
              <a:latin typeface="Arial"/>
              <a:ea typeface="Arial"/>
              <a:cs typeface="Arial"/>
              <a:sym typeface="Arial"/>
            </a:endParaRPr>
          </a:p>
          <a:p>
            <a:pPr marL="0" marR="0" lvl="0" indent="0" algn="l" rtl="0">
              <a:lnSpc>
                <a:spcPct val="115000"/>
              </a:lnSpc>
              <a:spcBef>
                <a:spcPts val="0"/>
              </a:spcBef>
              <a:spcAft>
                <a:spcPts val="0"/>
              </a:spcAft>
              <a:buSzPts val="1100"/>
              <a:buFont typeface="Arial"/>
              <a:buNone/>
            </a:pPr>
            <a:r>
              <a:rPr lang="en-US" sz="1000">
                <a:latin typeface="Arial"/>
                <a:ea typeface="Arial"/>
                <a:cs typeface="Arial"/>
                <a:sym typeface="Arial"/>
              </a:rPr>
              <a:t>We delved into existing literature to understand the precedence of using motor actigraphy data for depression classification.</a:t>
            </a:r>
            <a:endParaRPr sz="1000">
              <a:latin typeface="Arial"/>
              <a:ea typeface="Arial"/>
              <a:cs typeface="Arial"/>
              <a:sym typeface="Arial"/>
            </a:endParaRPr>
          </a:p>
          <a:p>
            <a:pPr marL="0" marR="0" lvl="0" indent="0" algn="l" rtl="0">
              <a:lnSpc>
                <a:spcPct val="115000"/>
              </a:lnSpc>
              <a:spcBef>
                <a:spcPts val="0"/>
              </a:spcBef>
              <a:spcAft>
                <a:spcPts val="0"/>
              </a:spcAft>
              <a:buSzPts val="1100"/>
              <a:buFont typeface="Arial"/>
              <a:buNone/>
            </a:pPr>
            <a:endParaRPr sz="1000">
              <a:latin typeface="Arial"/>
              <a:ea typeface="Arial"/>
              <a:cs typeface="Arial"/>
              <a:sym typeface="Arial"/>
            </a:endParaRPr>
          </a:p>
          <a:p>
            <a:pPr marL="0" marR="0" lvl="0" indent="0" algn="l" rtl="0">
              <a:lnSpc>
                <a:spcPct val="115000"/>
              </a:lnSpc>
              <a:spcBef>
                <a:spcPts val="0"/>
              </a:spcBef>
              <a:spcAft>
                <a:spcPts val="0"/>
              </a:spcAft>
              <a:buSzPts val="1100"/>
              <a:buFont typeface="Arial"/>
              <a:buNone/>
            </a:pPr>
            <a:r>
              <a:rPr lang="en-US" sz="1000">
                <a:latin typeface="Arial"/>
                <a:ea typeface="Arial"/>
                <a:cs typeface="Arial"/>
                <a:sym typeface="Arial"/>
              </a:rPr>
              <a:t>A meta-analysis by Alrazaq and team assessed 54 studies that employed AI with wearable data for detecting depression.</a:t>
            </a:r>
            <a:endParaRPr sz="1000">
              <a:latin typeface="Arial"/>
              <a:ea typeface="Arial"/>
              <a:cs typeface="Arial"/>
              <a:sym typeface="Arial"/>
            </a:endParaRPr>
          </a:p>
          <a:p>
            <a:pPr marL="0" marR="0" lvl="0" indent="0" algn="l" rtl="0">
              <a:lnSpc>
                <a:spcPct val="115000"/>
              </a:lnSpc>
              <a:spcBef>
                <a:spcPts val="0"/>
              </a:spcBef>
              <a:spcAft>
                <a:spcPts val="0"/>
              </a:spcAft>
              <a:buSzPts val="110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SzPts val="1100"/>
              <a:buFont typeface="Arial"/>
              <a:buNone/>
            </a:pPr>
            <a:r>
              <a:rPr lang="en-US" sz="1000">
                <a:latin typeface="Arial"/>
                <a:ea typeface="Arial"/>
                <a:cs typeface="Arial"/>
                <a:sym typeface="Arial"/>
              </a:rPr>
              <a:t>From this review, we noted:</a:t>
            </a:r>
            <a:endParaRPr/>
          </a:p>
          <a:p>
            <a:pPr marL="171450" marR="0" lvl="0" indent="-171450" algn="l" rtl="0">
              <a:lnSpc>
                <a:spcPct val="115000"/>
              </a:lnSpc>
              <a:spcBef>
                <a:spcPts val="0"/>
              </a:spcBef>
              <a:spcAft>
                <a:spcPts val="0"/>
              </a:spcAft>
              <a:buSzPts val="1100"/>
              <a:buFont typeface="Arial"/>
              <a:buChar char="•"/>
            </a:pPr>
            <a:r>
              <a:rPr lang="en-US" sz="1000">
                <a:latin typeface="Arial"/>
                <a:ea typeface="Arial"/>
                <a:cs typeface="Arial"/>
                <a:sym typeface="Arial"/>
              </a:rPr>
              <a:t>As you can see in the chart on the right, past studies have used non-parametric methods (shown in blue), logistic regression (shown in yellow), and neural networks (shown in red), with non-parametric methods dominating</a:t>
            </a:r>
            <a:endParaRPr/>
          </a:p>
          <a:p>
            <a:pPr marL="171450" marR="0" lvl="0" indent="-171450" algn="l" rtl="0">
              <a:lnSpc>
                <a:spcPct val="115000"/>
              </a:lnSpc>
              <a:spcBef>
                <a:spcPts val="0"/>
              </a:spcBef>
              <a:spcAft>
                <a:spcPts val="0"/>
              </a:spcAft>
              <a:buSzPts val="1100"/>
              <a:buFont typeface="Arial"/>
              <a:buChar char="•"/>
            </a:pPr>
            <a:r>
              <a:rPr lang="en-US" sz="1000">
                <a:latin typeface="Arial"/>
                <a:ea typeface="Arial"/>
                <a:cs typeface="Arial"/>
                <a:sym typeface="Arial"/>
              </a:rPr>
              <a:t>Across studies,</a:t>
            </a:r>
            <a:r>
              <a:rPr lang="en-US" sz="1000" b="0" i="0" u="none" strike="noStrike" cap="none">
                <a:solidFill>
                  <a:schemeClr val="dk1"/>
                </a:solidFill>
                <a:latin typeface="Arial"/>
                <a:ea typeface="Arial"/>
                <a:cs typeface="Arial"/>
                <a:sym typeface="Arial"/>
              </a:rPr>
              <a:t> AI demonstrated an accuracy range of 70-89% in classifying patients</a:t>
            </a:r>
            <a:endParaRPr/>
          </a:p>
          <a:p>
            <a:pPr marL="171450" marR="0" lvl="0" indent="-171450" algn="l" rtl="0">
              <a:lnSpc>
                <a:spcPct val="115000"/>
              </a:lnSpc>
              <a:spcBef>
                <a:spcPts val="0"/>
              </a:spcBef>
              <a:spcAft>
                <a:spcPts val="0"/>
              </a:spcAft>
              <a:buSzPts val="1100"/>
              <a:buFont typeface="Arial"/>
              <a:buChar char="•"/>
            </a:pPr>
            <a:r>
              <a:rPr lang="en-US" sz="1000">
                <a:latin typeface="Arial"/>
                <a:ea typeface="Arial"/>
                <a:cs typeface="Arial"/>
                <a:sym typeface="Arial"/>
              </a:rPr>
              <a:t>Algorithm-wise, AdaBoost was often the top performer, while logistic regression and decision trees lagged behind</a:t>
            </a:r>
            <a:endParaRPr/>
          </a:p>
        </p:txBody>
      </p:sp>
      <p:sp>
        <p:nvSpPr>
          <p:cNvPr id="51" name="Google Shape;5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f32b337e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g25f32b337ec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i="1">
                <a:latin typeface="Arial"/>
                <a:ea typeface="Arial"/>
                <a:cs typeface="Arial"/>
                <a:sym typeface="Arial"/>
              </a:rPr>
              <a:t>Time: 1 minute</a:t>
            </a:r>
            <a:endParaRPr sz="1000" i="1">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Let's recap the data we've worked with.</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We've used the Depresjon motor actigraphy dataset. This was gathered using an actigraph watch worn on the right wrist of patients, capturing activity every minute.</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Our outcome variable was based on the MADRS2 score which we used to group patients into three categories: normal, mild, and moderately depressed. This score reflects depression levels at the end of each observation. A unique aspect of our study which sets it apart from much of the existing literature is how we differentiate between mild and moderate depression.</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Regarding our dataset size and composition:</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We had a total of 55 patients.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As shown on the chart to your left, there's a notable class imbalance among the three categories. Julia will address how we address this later on..</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On the right, you'll observe a skew towards female participants, mirroring the higher depression prevalence in females. Amongst those with depression, unipolar cases outweigh bipolar ones.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On average, we have 13 days of data for each patient, who typically are around 40 years old with 11 years of education</a:t>
            </a:r>
            <a:endParaRPr sz="1000">
              <a:latin typeface="Arial"/>
              <a:ea typeface="Arial"/>
              <a:cs typeface="Arial"/>
              <a:sym typeface="Arial"/>
            </a:endParaRPr>
          </a:p>
        </p:txBody>
      </p:sp>
      <p:sp>
        <p:nvSpPr>
          <p:cNvPr id="60" name="Google Shape;60;g25f32b337ec_0_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f0f0eda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g25f0f0eda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000">
                <a:latin typeface="Arial"/>
                <a:ea typeface="Arial"/>
                <a:cs typeface="Arial"/>
                <a:sym typeface="Arial"/>
              </a:rPr>
              <a:t>target: 60 seconds</a:t>
            </a:r>
            <a:endParaRPr sz="1000">
              <a:latin typeface="Arial"/>
              <a:ea typeface="Arial"/>
              <a:cs typeface="Arial"/>
              <a:sym typeface="Arial"/>
            </a:endParaRPr>
          </a:p>
          <a:p>
            <a:pPr marL="0" lvl="0" indent="0" algn="l" rtl="0">
              <a:lnSpc>
                <a:spcPct val="115000"/>
              </a:lnSpc>
              <a:spcBef>
                <a:spcPts val="0"/>
              </a:spcBef>
              <a:spcAft>
                <a:spcPts val="0"/>
              </a:spcAft>
              <a:buNone/>
            </a:pPr>
            <a:endParaRPr sz="1000">
              <a:latin typeface="Arial"/>
              <a:ea typeface="Arial"/>
              <a:cs typeface="Arial"/>
              <a:sym typeface="Arial"/>
            </a:endParaRPr>
          </a:p>
          <a:p>
            <a:pPr marL="0" lvl="0" indent="0" algn="l" rtl="0">
              <a:lnSpc>
                <a:spcPct val="115000"/>
              </a:lnSpc>
              <a:spcBef>
                <a:spcPts val="0"/>
              </a:spcBef>
              <a:spcAft>
                <a:spcPts val="0"/>
              </a:spcAft>
              <a:buNone/>
            </a:pPr>
            <a:r>
              <a:rPr lang="en-US" sz="1000">
                <a:latin typeface="Arial"/>
                <a:ea typeface="Arial"/>
                <a:cs typeface="Arial"/>
                <a:sym typeface="Arial"/>
              </a:rPr>
              <a:t>As Gary mentioned, we used Depresjon Datasets as our data source. These data are csv files so ingesting is pretty straight forwards. After that, we are ready to prepare data by first cleaning/wrangling raw data which means looking for inconsistencies, outliers and standardizing the data to the format that we want. We then use the clean data to perform feature engineering, choosing important metrics and approaches of how we want to run our data structure in machine learning algorithm. After defining our features and data structure, we notice the very limited number of data points we have (about 54 data points), so we have to augment our data to provide more quality samples. The next step after having clean, consistent sufficient data is to develop our model. In our research, we ran 5 models (list models) to see which will bring us the best results. Due to the lack of data, for each of our models, we utilized standard K-Fold Validation to split our data into more subsets of data for testing. Finally, we performed hyper-parameters tunning using evaluation metrics as our benchmarks loop feedback. Moreover, because we are predicting 3 classes, our baseline accuracy is 33.33% split between each class. And in this presentations, we will be talking in depth about our logistic regression, LSTM and deep neural network models</a:t>
            </a:r>
            <a:endParaRPr/>
          </a:p>
        </p:txBody>
      </p:sp>
      <p:sp>
        <p:nvSpPr>
          <p:cNvPr id="80" name="Google Shape;80;g25f0f0eda8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f32b337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5f32b337e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i="1">
                <a:latin typeface="Arial"/>
                <a:ea typeface="Arial"/>
                <a:cs typeface="Arial"/>
                <a:sym typeface="Arial"/>
              </a:rPr>
              <a:t>Time: 2 minutes</a:t>
            </a:r>
            <a:endParaRPr sz="1000" i="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Now I’d like to talk about feature engineering.</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We started with minute-by-minute activity for each patient. From there, we extracted 57 features spread over four main categories: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First, we looked at statistical metrics that summarize patients’ distribution of activity. This includes metrics like mean, kurtosis, standard deviation, and intraday variability, which we calculated at different levels of aggregation of the time series data</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Second, we analyzed how activity is distributed across a day and a week. The hypothesis here is that patients in the different classes have different proportions of activity occurring at different times of the day or week.</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Third, we calculated features based on bouts of activity and inactivity to identify patterns of behavior such as sedentary behavior or restlessness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Finally, because activity patterns are cyclical, we fitted cosine equations and derive parameters such as amplitude, phase and frequency at different levels of aggregation. This was an addition we made since our baseline presentation</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Since our baseline presentation, we also applied feature selection techniques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We used a greedy feature selection algorithm where we selected features with the highest correlation to the depression classes, removed features that were highly correlated with the selected features, and iterated through this process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We also used sklearn’s decision tree algorithm to calculate feature importance scores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We calculated a composite score, which we used to rank features and select the top 30</a:t>
            </a:r>
            <a:endParaRPr sz="1000">
              <a:latin typeface="Arial"/>
              <a:ea typeface="Arial"/>
              <a:cs typeface="Arial"/>
              <a:sym typeface="Arial"/>
            </a:endParaRPr>
          </a:p>
          <a:p>
            <a:pPr marL="457200" lvl="0" indent="0" algn="l" rtl="0">
              <a:lnSpc>
                <a:spcPct val="115000"/>
              </a:lnSpc>
              <a:spcBef>
                <a:spcPts val="0"/>
              </a:spcBef>
              <a:spcAft>
                <a:spcPts val="0"/>
              </a:spcAft>
              <a:buNone/>
            </a:pPr>
            <a:endParaRPr sz="1000">
              <a:latin typeface="Arial"/>
              <a:ea typeface="Arial"/>
              <a:cs typeface="Arial"/>
              <a:sym typeface="Arial"/>
            </a:endParaRPr>
          </a:p>
          <a:p>
            <a:pPr marL="0" lvl="0" indent="0" algn="l" rtl="0">
              <a:lnSpc>
                <a:spcPct val="115000"/>
              </a:lnSpc>
              <a:spcBef>
                <a:spcPts val="0"/>
              </a:spcBef>
              <a:spcAft>
                <a:spcPts val="0"/>
              </a:spcAft>
              <a:buNone/>
            </a:pPr>
            <a:r>
              <a:rPr lang="en-US" sz="1000">
                <a:latin typeface="Arial"/>
                <a:ea typeface="Arial"/>
                <a:cs typeface="Arial"/>
                <a:sym typeface="Arial"/>
              </a:rPr>
              <a:t>The chart to your right displays the top 30 features, highlighting their correlations with depression classes</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You can see through the color coding that features across all four categories were included, suggesting each category captures a different aspect of behavior</a:t>
            </a:r>
            <a:endParaRPr sz="1000">
              <a:latin typeface="Arial"/>
              <a:ea typeface="Arial"/>
              <a:cs typeface="Arial"/>
              <a:sym typeface="Arial"/>
            </a:endParaRPr>
          </a:p>
          <a:p>
            <a:pPr marL="457200" lvl="0" indent="-292100" algn="l" rtl="0">
              <a:lnSpc>
                <a:spcPct val="115000"/>
              </a:lnSpc>
              <a:spcBef>
                <a:spcPts val="0"/>
              </a:spcBef>
              <a:spcAft>
                <a:spcPts val="0"/>
              </a:spcAft>
              <a:buSzPts val="1000"/>
              <a:buFont typeface="Arial"/>
              <a:buChar char="●"/>
            </a:pPr>
            <a:r>
              <a:rPr lang="en-US" sz="1000">
                <a:latin typeface="Arial"/>
                <a:ea typeface="Arial"/>
                <a:cs typeface="Arial"/>
                <a:sym typeface="Arial"/>
              </a:rPr>
              <a:t>Also, there appears to be a distinct signature for each of the three classes, suggesting that the features should be able to distinguish between each class</a:t>
            </a:r>
            <a:endParaRPr sz="1000">
              <a:latin typeface="Arial"/>
              <a:ea typeface="Arial"/>
              <a:cs typeface="Arial"/>
              <a:sym typeface="Arial"/>
            </a:endParaRPr>
          </a:p>
          <a:p>
            <a:pPr marL="0" lvl="0" indent="0" algn="l" rtl="0">
              <a:lnSpc>
                <a:spcPct val="115000"/>
              </a:lnSpc>
              <a:spcBef>
                <a:spcPts val="0"/>
              </a:spcBef>
              <a:spcAft>
                <a:spcPts val="0"/>
              </a:spcAft>
              <a:buNone/>
            </a:pPr>
            <a:endParaRPr sz="1000">
              <a:latin typeface="Arial"/>
              <a:ea typeface="Arial"/>
              <a:cs typeface="Arial"/>
              <a:sym typeface="Arial"/>
            </a:endParaRPr>
          </a:p>
          <a:p>
            <a:pPr marL="0" lvl="0" indent="0" algn="l" rtl="0">
              <a:lnSpc>
                <a:spcPct val="115000"/>
              </a:lnSpc>
              <a:spcBef>
                <a:spcPts val="0"/>
              </a:spcBef>
              <a:spcAft>
                <a:spcPts val="0"/>
              </a:spcAft>
              <a:buNone/>
            </a:pPr>
            <a:r>
              <a:rPr lang="en-US" sz="1000">
                <a:latin typeface="Arial"/>
                <a:ea typeface="Arial"/>
                <a:cs typeface="Arial"/>
                <a:sym typeface="Arial"/>
              </a:rPr>
              <a:t>I’ll hand over to Julia to talk about data augmentation</a:t>
            </a:r>
            <a:endParaRPr sz="1000">
              <a:latin typeface="Arial"/>
              <a:ea typeface="Arial"/>
              <a:cs typeface="Arial"/>
              <a:sym typeface="Arial"/>
            </a:endParaRPr>
          </a:p>
        </p:txBody>
      </p:sp>
      <p:sp>
        <p:nvSpPr>
          <p:cNvPr id="116" name="Google Shape;116;g25f32b337ec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2b337e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5f32b337ec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target: 45 seconds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Data Augmentation via Cross-Subject Fusion: A Process Overview</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1. Initial Sample Selection:  Randomly select an initial sample from the dataset.</a:t>
            </a:r>
            <a:endParaRPr/>
          </a:p>
          <a:p>
            <a:pPr marL="0" lvl="0" indent="0" algn="l" rtl="0">
              <a:lnSpc>
                <a:spcPct val="100000"/>
              </a:lnSpc>
              <a:spcBef>
                <a:spcPts val="0"/>
              </a:spcBef>
              <a:spcAft>
                <a:spcPts val="0"/>
              </a:spcAft>
              <a:buClr>
                <a:schemeClr val="dk1"/>
              </a:buClr>
              <a:buSzPts val="1100"/>
              <a:buFont typeface="Arial"/>
              <a:buNone/>
            </a:pPr>
            <a:r>
              <a:rPr lang="en-US"/>
              <a:t>2. Time-Segment Slicing:  Slice off a segment of time from the chosen sample.</a:t>
            </a:r>
            <a:endParaRPr/>
          </a:p>
          <a:p>
            <a:pPr marL="0" lvl="0" indent="0" algn="l" rtl="0">
              <a:lnSpc>
                <a:spcPct val="100000"/>
              </a:lnSpc>
              <a:spcBef>
                <a:spcPts val="0"/>
              </a:spcBef>
              <a:spcAft>
                <a:spcPts val="0"/>
              </a:spcAft>
              <a:buClr>
                <a:schemeClr val="dk1"/>
              </a:buClr>
              <a:buSzPts val="1100"/>
              <a:buFont typeface="Arial"/>
              <a:buNone/>
            </a:pPr>
            <a:r>
              <a:rPr lang="en-US"/>
              <a:t>3. Secondary Sample Selection: Randomly select another sample from the dataset.</a:t>
            </a:r>
            <a:endParaRPr/>
          </a:p>
          <a:p>
            <a:pPr marL="0" lvl="0" indent="0" algn="l" rtl="0">
              <a:lnSpc>
                <a:spcPct val="100000"/>
              </a:lnSpc>
              <a:spcBef>
                <a:spcPts val="0"/>
              </a:spcBef>
              <a:spcAft>
                <a:spcPts val="0"/>
              </a:spcAft>
              <a:buClr>
                <a:schemeClr val="dk1"/>
              </a:buClr>
              <a:buSzPts val="1100"/>
              <a:buFont typeface="Arial"/>
              <a:buNone/>
            </a:pPr>
            <a:r>
              <a:rPr lang="en-US"/>
              <a:t>4. Additional Time-Segment Slicing:  Slice off a time-segment from the secondary sample.</a:t>
            </a:r>
            <a:endParaRPr/>
          </a:p>
          <a:p>
            <a:pPr marL="0" lvl="0" indent="0" algn="l" rtl="0">
              <a:lnSpc>
                <a:spcPct val="100000"/>
              </a:lnSpc>
              <a:spcBef>
                <a:spcPts val="0"/>
              </a:spcBef>
              <a:spcAft>
                <a:spcPts val="0"/>
              </a:spcAft>
              <a:buClr>
                <a:schemeClr val="dk1"/>
              </a:buClr>
              <a:buSzPts val="1100"/>
              <a:buFont typeface="Arial"/>
              <a:buNone/>
            </a:pPr>
            <a:r>
              <a:rPr lang="en-US"/>
              <a:t>5. Segment Composition:  Repeat steps 2-4 iteratively until a complete time-sample is formed, incorporating slices from different subjects.</a:t>
            </a:r>
            <a:endParaRPr/>
          </a:p>
          <a:p>
            <a:pPr marL="0" lvl="0" indent="0" algn="l" rtl="0">
              <a:lnSpc>
                <a:spcPct val="100000"/>
              </a:lnSpc>
              <a:spcBef>
                <a:spcPts val="0"/>
              </a:spcBef>
              <a:spcAft>
                <a:spcPts val="0"/>
              </a:spcAft>
              <a:buClr>
                <a:schemeClr val="dk1"/>
              </a:buClr>
              <a:buSzPts val="1100"/>
              <a:buFont typeface="Arial"/>
              <a:buNone/>
            </a:pPr>
            <a:r>
              <a:rPr lang="en-US"/>
              <a:t>6. Generated Sample Evaluation: Assess the quality and relevance of the generated sample to ensure it aligns with the intended augmentation goals.</a:t>
            </a:r>
            <a:endParaRPr/>
          </a:p>
          <a:p>
            <a:pPr marL="0" lvl="0" indent="0" algn="l" rtl="0">
              <a:lnSpc>
                <a:spcPct val="100000"/>
              </a:lnSpc>
              <a:spcBef>
                <a:spcPts val="0"/>
              </a:spcBef>
              <a:spcAft>
                <a:spcPts val="0"/>
              </a:spcAft>
              <a:buSzPts val="1100"/>
              <a:buNone/>
            </a:pPr>
            <a:r>
              <a:rPr lang="en-US"/>
              <a:t>7. Noise Addition: Introduce controlled noise to the generated sample, enhancing its variability while maintaining its authenticity.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(Note: Initially, I tried using a GANs model to synthesize data. However, due to the lengthy training time (over 12 hours), the intricate process of fine-tuning parameters for two competing models, and the model's limitations in fully capturing the nuanced complexity of lengthy time-series data, I opted for a more accessible method to perform data augmentation to ensure maintaining data integrity.)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45" name="Google Shape;145;g25f32b337ec_0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f32b337e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5f32b337ec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target: 120 seconds</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**Why Logistic Regression?**</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Given our dataset's characteristics, logistic regression was an ideal fit for our dataset size. We enhanced its performance through hyperparameter tuning for precise predictions."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**Methodology**: “</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“For the</a:t>
            </a:r>
            <a:r>
              <a:rPr lang="en-US" sz="1100">
                <a:latin typeface="Arial"/>
                <a:ea typeface="Arial"/>
                <a:cs typeface="Arial"/>
                <a:sym typeface="Arial"/>
              </a:rPr>
              <a:t> hyperparameter tuning we took two approaches: “</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On the left are charts from the ablation analysis, displaying training and validation accuracy scores, derived from the k-fold cross validation Leo previously discussed</a:t>
            </a:r>
            <a:endParaRPr sz="1100">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Our criteria for the best hyperparameters prioritize high validation accuracy and low variance</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 we altered 1 hyperparameter at a time with a total of 4.</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Number of Features: We studied subsets from the initial 5 up to all 30 features to determine the optimal feature set and prevent potential overfitting. With an increase from 5 to 15 features, both training and validation accuracies improved. Beyond the 15 features, training accuracy peaked at 30, but validation stagnated, indicating the optimal set to be the first 25 features with a 3.5% variance.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 (Inverse of Regularization Strength): is a vital hyperparameter. Smaller values aim for simpler patterns to avoid overfitting. Given the variance observed as C increases from 0.01 to 10, Our findings suggested a C of 0.1 is ideal,</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Penalty: We favored the l2 (Ridge regression) technique, which adjusts but retains feature coefficients, while preventing overfitting.</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Solver: From the various solvers depicted in the graph, our model consistently performed well with SAG and SAGA, underscoring their optimization and rapid convergence advantages."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**5. Grid Search Results**: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“And then with the grid search cross validation, we implemented it to make sure we didnt miss a set of hyperparameters from the ablation. The table on the right shows the best 5 hyperparameters. Both the ablation study and grid search pinpointing the same optimal hyperparameters indicates a strong agreement and lends additional validation to our modeling choices.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Accuracy with best hyper parameters</a:t>
            </a:r>
            <a:br>
              <a:rPr lang="en-US" sz="1100">
                <a:latin typeface="Arial"/>
                <a:ea typeface="Arial"/>
                <a:cs typeface="Arial"/>
                <a:sym typeface="Arial"/>
              </a:rPr>
            </a:br>
            <a:r>
              <a:rPr lang="en-US" sz="1100">
                <a:latin typeface="Arial"/>
                <a:ea typeface="Arial"/>
                <a:cs typeface="Arial"/>
                <a:sym typeface="Arial"/>
              </a:rPr>
              <a:t>-With the optimal hyperparameters, our model achieved 89.4% training accuracy and 86% validation accuracy, demonstrating reliable predictions and good generalization.</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---Thank you for your attention, and now, I'll pass it on to Claira.</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p:txBody>
      </p:sp>
      <p:sp>
        <p:nvSpPr>
          <p:cNvPr id="155" name="Google Shape;155;g25f32b337ec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32b337e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5f32b337ec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target: 60 seconds</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b="1"/>
              <a:t>1. RNN with LSTM Layers:</a:t>
            </a:r>
            <a:endParaRPr b="1"/>
          </a:p>
          <a:p>
            <a:pPr marL="0" lvl="0" indent="0" algn="l" rtl="0">
              <a:lnSpc>
                <a:spcPct val="100000"/>
              </a:lnSpc>
              <a:spcBef>
                <a:spcPts val="0"/>
              </a:spcBef>
              <a:spcAft>
                <a:spcPts val="0"/>
              </a:spcAft>
              <a:buSzPts val="1100"/>
              <a:buNone/>
            </a:pPr>
            <a:r>
              <a:rPr lang="en-US"/>
              <a:t>   - Used bi-directional LSTM layers to detect time-series’ patterns in both directions.</a:t>
            </a:r>
            <a:endParaRPr/>
          </a:p>
          <a:p>
            <a:pPr marL="0" lvl="0" indent="0" algn="l" rtl="0">
              <a:lnSpc>
                <a:spcPct val="100000"/>
              </a:lnSpc>
              <a:spcBef>
                <a:spcPts val="0"/>
              </a:spcBef>
              <a:spcAft>
                <a:spcPts val="0"/>
              </a:spcAft>
              <a:buClr>
                <a:schemeClr val="dk1"/>
              </a:buClr>
              <a:buSzPts val="1100"/>
              <a:buFont typeface="Arial"/>
              <a:buNone/>
            </a:pPr>
            <a:r>
              <a:rPr lang="en-US"/>
              <a:t>   - Preprocessed data by normalizing and making samples uniform in length.</a:t>
            </a:r>
            <a:endParaRPr/>
          </a:p>
          <a:p>
            <a:pPr marL="0" lvl="0" indent="0" algn="l" rtl="0">
              <a:lnSpc>
                <a:spcPct val="100000"/>
              </a:lnSpc>
              <a:spcBef>
                <a:spcPts val="0"/>
              </a:spcBef>
              <a:spcAft>
                <a:spcPts val="0"/>
              </a:spcAft>
              <a:buClr>
                <a:schemeClr val="dk1"/>
              </a:buClr>
              <a:buSzPts val="1100"/>
              <a:buFont typeface="Arial"/>
              <a:buNone/>
            </a:pPr>
            <a:r>
              <a:rPr lang="en-US"/>
              <a:t>   - Original time-series length: 10080 (1-minute readings for a week).</a:t>
            </a:r>
            <a:endParaRPr/>
          </a:p>
          <a:p>
            <a:pPr marL="0" lvl="0" indent="0" algn="l" rtl="0">
              <a:lnSpc>
                <a:spcPct val="100000"/>
              </a:lnSpc>
              <a:spcBef>
                <a:spcPts val="0"/>
              </a:spcBef>
              <a:spcAft>
                <a:spcPts val="0"/>
              </a:spcAft>
              <a:buClr>
                <a:schemeClr val="dk1"/>
              </a:buClr>
              <a:buSzPts val="1100"/>
              <a:buFont typeface="Arial"/>
              <a:buNone/>
            </a:pPr>
            <a:r>
              <a:rPr lang="en-US"/>
              <a:t>   - Condensed data by selecting maximum value every 10 minutes (since peak activity is telling), reducing to 1008 samples.</a:t>
            </a:r>
            <a:endParaRPr/>
          </a:p>
          <a:p>
            <a:pPr marL="0" lvl="0" indent="0" algn="l" rtl="0">
              <a:lnSpc>
                <a:spcPct val="100000"/>
              </a:lnSpc>
              <a:spcBef>
                <a:spcPts val="0"/>
              </a:spcBef>
              <a:spcAft>
                <a:spcPts val="0"/>
              </a:spcAft>
              <a:buSzPts val="1100"/>
              <a:buNone/>
            </a:pPr>
            <a:r>
              <a:rPr lang="en-US"/>
              <a:t>   - Added more LSTM layers than suggested (3), leading to a 5-10% performance boost, but at a cost.</a:t>
            </a:r>
            <a:endParaRPr/>
          </a:p>
          <a:p>
            <a:pPr marL="0" lvl="0" indent="0" algn="l" rtl="0">
              <a:spcBef>
                <a:spcPts val="0"/>
              </a:spcBef>
              <a:spcAft>
                <a:spcPts val="0"/>
              </a:spcAft>
              <a:buClr>
                <a:schemeClr val="dk1"/>
              </a:buClr>
              <a:buSzPts val="1100"/>
              <a:buFont typeface="Arial"/>
              <a:buNone/>
            </a:pPr>
            <a:r>
              <a:rPr lang="en-US"/>
              <a:t>   - Render time was a limiting factor for testing various parameters.</a:t>
            </a:r>
            <a:endParaRPr/>
          </a:p>
          <a:p>
            <a:pPr marL="0" lvl="0" indent="0" algn="l" rtl="0">
              <a:lnSpc>
                <a:spcPct val="100000"/>
              </a:lnSpc>
              <a:spcBef>
                <a:spcPts val="0"/>
              </a:spcBef>
              <a:spcAft>
                <a:spcPts val="0"/>
              </a:spcAft>
              <a:buClr>
                <a:schemeClr val="dk1"/>
              </a:buClr>
              <a:buSzPts val="1100"/>
              <a:buFont typeface="Arial"/>
              <a:buNone/>
            </a:pPr>
            <a:r>
              <a:rPr lang="en-US"/>
              <a:t>   - Achieved an average accuracy of around 65%, exceeding the 33% baseline.</a:t>
            </a:r>
            <a:endParaRPr/>
          </a:p>
          <a:p>
            <a:pPr marL="0" lvl="0" indent="0" algn="l" rtl="0">
              <a:lnSpc>
                <a:spcPct val="100000"/>
              </a:lnSpc>
              <a:spcBef>
                <a:spcPts val="0"/>
              </a:spcBef>
              <a:spcAft>
                <a:spcPts val="0"/>
              </a:spcAft>
              <a:buClr>
                <a:schemeClr val="dk1"/>
              </a:buClr>
              <a:buSzPts val="1100"/>
              <a:buFont typeface="Arial"/>
              <a:buNone/>
            </a:pPr>
            <a:r>
              <a:rPr lang="en-US"/>
              <a:t>   </a:t>
            </a:r>
            <a:endParaRPr/>
          </a:p>
          <a:p>
            <a:pPr marL="0" lvl="0" indent="0" algn="l" rtl="0">
              <a:lnSpc>
                <a:spcPct val="100000"/>
              </a:lnSpc>
              <a:spcBef>
                <a:spcPts val="0"/>
              </a:spcBef>
              <a:spcAft>
                <a:spcPts val="0"/>
              </a:spcAft>
              <a:buClr>
                <a:schemeClr val="dk1"/>
              </a:buClr>
              <a:buSzPts val="1100"/>
              <a:buFont typeface="Arial"/>
              <a:buNone/>
            </a:pPr>
            <a:r>
              <a:rPr lang="en-US" b="1"/>
              <a:t>2. Combination of LSTM and Dense Layers:</a:t>
            </a:r>
            <a:endParaRPr b="1"/>
          </a:p>
          <a:p>
            <a:pPr marL="0" lvl="0" indent="0" algn="l" rtl="0">
              <a:lnSpc>
                <a:spcPct val="100000"/>
              </a:lnSpc>
              <a:spcBef>
                <a:spcPts val="0"/>
              </a:spcBef>
              <a:spcAft>
                <a:spcPts val="0"/>
              </a:spcAft>
              <a:buClr>
                <a:schemeClr val="dk1"/>
              </a:buClr>
              <a:buSzPts val="1100"/>
              <a:buFont typeface="Arial"/>
              <a:buNone/>
            </a:pPr>
            <a:r>
              <a:rPr lang="en-US"/>
              <a:t>   - Attempted a hybrid model with LSTM and dense layers.</a:t>
            </a:r>
            <a:endParaRPr/>
          </a:p>
          <a:p>
            <a:pPr marL="0" lvl="0" indent="0" algn="l" rtl="0">
              <a:lnSpc>
                <a:spcPct val="100000"/>
              </a:lnSpc>
              <a:spcBef>
                <a:spcPts val="0"/>
              </a:spcBef>
              <a:spcAft>
                <a:spcPts val="0"/>
              </a:spcAft>
              <a:buClr>
                <a:schemeClr val="dk1"/>
              </a:buClr>
              <a:buSzPts val="1100"/>
              <a:buFont typeface="Arial"/>
              <a:buNone/>
            </a:pPr>
            <a:r>
              <a:rPr lang="en-US"/>
              <a:t>   - Aiming to capture both sequential patterns and higher-level abstractions.</a:t>
            </a:r>
            <a:endParaRPr/>
          </a:p>
          <a:p>
            <a:pPr marL="0" lvl="0" indent="0" algn="l" rtl="0">
              <a:lnSpc>
                <a:spcPct val="100000"/>
              </a:lnSpc>
              <a:spcBef>
                <a:spcPts val="0"/>
              </a:spcBef>
              <a:spcAft>
                <a:spcPts val="0"/>
              </a:spcAft>
              <a:buClr>
                <a:schemeClr val="dk1"/>
              </a:buClr>
              <a:buSzPts val="1100"/>
              <a:buFont typeface="Arial"/>
              <a:buNone/>
            </a:pPr>
            <a:r>
              <a:rPr lang="en-US"/>
              <a:t>   - No significant improvement observed.</a:t>
            </a:r>
            <a:endParaRPr/>
          </a:p>
          <a:p>
            <a:pPr marL="0" lvl="0" indent="0" algn="l" rtl="0">
              <a:lnSpc>
                <a:spcPct val="100000"/>
              </a:lnSpc>
              <a:spcBef>
                <a:spcPts val="0"/>
              </a:spcBef>
              <a:spcAft>
                <a:spcPts val="0"/>
              </a:spcAft>
              <a:buSzPts val="1400"/>
              <a:buNone/>
            </a:pPr>
            <a:endParaRPr/>
          </a:p>
        </p:txBody>
      </p:sp>
      <p:sp>
        <p:nvSpPr>
          <p:cNvPr id="174" name="Google Shape;174;g25f32b337ec_0_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10"/>
          <p:cNvSpPr txBox="1">
            <a:spLocks noGrp="1"/>
          </p:cNvSpPr>
          <p:nvPr>
            <p:ph type="ctrTitle"/>
          </p:nvPr>
        </p:nvSpPr>
        <p:spPr>
          <a:xfrm>
            <a:off x="914400" y="824333"/>
            <a:ext cx="9085179" cy="163946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8220"/>
              </a:buClr>
              <a:buSzPts val="5000"/>
              <a:buFont typeface="Georgia"/>
              <a:buNone/>
              <a:defRPr sz="5000">
                <a:solidFill>
                  <a:srgbClr val="C2822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
          <p:cNvSpPr txBox="1">
            <a:spLocks noGrp="1"/>
          </p:cNvSpPr>
          <p:nvPr>
            <p:ph type="subTitle" idx="1"/>
          </p:nvPr>
        </p:nvSpPr>
        <p:spPr>
          <a:xfrm>
            <a:off x="914400" y="2575258"/>
            <a:ext cx="8534400" cy="11135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Clr>
                <a:srgbClr val="2D637F"/>
              </a:buClr>
              <a:buSzPts val="2200"/>
              <a:buNone/>
              <a:defRPr>
                <a:solidFill>
                  <a:srgbClr val="2D637F"/>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8220"/>
              </a:buClr>
              <a:buSzPts val="3600"/>
              <a:buFont typeface="Georgia"/>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6096000" y="1763044"/>
            <a:ext cx="5460074" cy="3759932"/>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rgbClr val="2D637F"/>
              </a:buClr>
              <a:buSzPts val="2000"/>
              <a:buChar char="•"/>
              <a:defRPr sz="2000"/>
            </a:lvl1pPr>
            <a:lvl2pPr marL="914400" lvl="1" indent="-342900" algn="l">
              <a:lnSpc>
                <a:spcPct val="100000"/>
              </a:lnSpc>
              <a:spcBef>
                <a:spcPts val="360"/>
              </a:spcBef>
              <a:spcAft>
                <a:spcPts val="0"/>
              </a:spcAft>
              <a:buClr>
                <a:srgbClr val="2D637F"/>
              </a:buClr>
              <a:buSzPts val="1800"/>
              <a:buChar char="–"/>
              <a:defRPr sz="1800"/>
            </a:lvl2pPr>
            <a:lvl3pPr marL="1371600" lvl="2" indent="-330200" algn="l">
              <a:lnSpc>
                <a:spcPct val="100000"/>
              </a:lnSpc>
              <a:spcBef>
                <a:spcPts val="320"/>
              </a:spcBef>
              <a:spcAft>
                <a:spcPts val="0"/>
              </a:spcAft>
              <a:buClr>
                <a:srgbClr val="2D637F"/>
              </a:buClr>
              <a:buSzPts val="1600"/>
              <a:buChar char="•"/>
              <a:defRPr sz="1600"/>
            </a:lvl3pPr>
            <a:lvl4pPr marL="1828800" lvl="3" indent="-317500" algn="l">
              <a:lnSpc>
                <a:spcPct val="100000"/>
              </a:lnSpc>
              <a:spcBef>
                <a:spcPts val="280"/>
              </a:spcBef>
              <a:spcAft>
                <a:spcPts val="0"/>
              </a:spcAft>
              <a:buClr>
                <a:srgbClr val="2D637F"/>
              </a:buClr>
              <a:buSzPts val="1400"/>
              <a:buChar char="–"/>
              <a:defRPr sz="1400"/>
            </a:lvl4pPr>
            <a:lvl5pPr marL="2286000" lvl="4" indent="-304800" algn="l">
              <a:lnSpc>
                <a:spcPct val="100000"/>
              </a:lnSpc>
              <a:spcBef>
                <a:spcPts val="240"/>
              </a:spcBef>
              <a:spcAft>
                <a:spcPts val="0"/>
              </a:spcAft>
              <a:buClr>
                <a:srgbClr val="2D637F"/>
              </a:buClr>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 name="Google Shape;25;p12">
            <a:extLst>
              <a:ext uri="{FF2B5EF4-FFF2-40B4-BE49-F238E27FC236}">
                <a16:creationId xmlns:a16="http://schemas.microsoft.com/office/drawing/2014/main" id="{48E124DA-88D6-87B8-4F54-8C317CDC3D9D}"/>
              </a:ext>
            </a:extLst>
          </p:cNvPr>
          <p:cNvSpPr txBox="1">
            <a:spLocks noGrp="1"/>
          </p:cNvSpPr>
          <p:nvPr>
            <p:ph type="body" idx="10"/>
          </p:nvPr>
        </p:nvSpPr>
        <p:spPr>
          <a:xfrm>
            <a:off x="451413" y="6583416"/>
            <a:ext cx="11104661" cy="274584"/>
          </a:xfrm>
          <a:prstGeom prst="rect">
            <a:avLst/>
          </a:prstGeom>
          <a:noFill/>
          <a:ln>
            <a:noFill/>
          </a:ln>
        </p:spPr>
        <p:txBody>
          <a:bodyPr spcFirstLastPara="1" wrap="square" lIns="72000" tIns="45700" rIns="72000" bIns="45700" anchor="ctr" anchorCtr="0">
            <a:noAutofit/>
          </a:bodyPr>
          <a:lstStyle>
            <a:lvl1pPr marL="0" lvl="0" indent="-228600" algn="l">
              <a:lnSpc>
                <a:spcPct val="100000"/>
              </a:lnSpc>
              <a:spcBef>
                <a:spcPts val="160"/>
              </a:spcBef>
              <a:spcAft>
                <a:spcPts val="0"/>
              </a:spcAft>
              <a:buClr>
                <a:schemeClr val="lt1"/>
              </a:buClr>
              <a:buSzPts val="800"/>
              <a:buNone/>
              <a:defRPr sz="800" b="0" i="0" u="none" strike="noStrike" cap="none">
                <a:solidFill>
                  <a:schemeClr val="lt1"/>
                </a:solidFill>
                <a:latin typeface="Merriweather Sans"/>
                <a:ea typeface="Merriweather Sans"/>
                <a:cs typeface="Merriweather Sans"/>
                <a:sym typeface="Merriweather Sans"/>
              </a:defRPr>
            </a:lvl1pPr>
            <a:lvl2pPr marL="914400" lvl="1" indent="-279400" algn="l">
              <a:lnSpc>
                <a:spcPct val="100000"/>
              </a:lnSpc>
              <a:spcBef>
                <a:spcPts val="160"/>
              </a:spcBef>
              <a:spcAft>
                <a:spcPts val="0"/>
              </a:spcAft>
              <a:buClr>
                <a:srgbClr val="2D637F"/>
              </a:buClr>
              <a:buSzPts val="800"/>
              <a:buChar char="–"/>
              <a:defRPr sz="800"/>
            </a:lvl2pPr>
            <a:lvl3pPr marL="1371600" lvl="2" indent="-279400" algn="l">
              <a:lnSpc>
                <a:spcPct val="100000"/>
              </a:lnSpc>
              <a:spcBef>
                <a:spcPts val="160"/>
              </a:spcBef>
              <a:spcAft>
                <a:spcPts val="0"/>
              </a:spcAft>
              <a:buClr>
                <a:srgbClr val="2D637F"/>
              </a:buClr>
              <a:buSzPts val="800"/>
              <a:buChar char="•"/>
              <a:defRPr sz="800"/>
            </a:lvl3pPr>
            <a:lvl4pPr marL="1828800" lvl="3" indent="-279400" algn="l">
              <a:lnSpc>
                <a:spcPct val="100000"/>
              </a:lnSpc>
              <a:spcBef>
                <a:spcPts val="160"/>
              </a:spcBef>
              <a:spcAft>
                <a:spcPts val="0"/>
              </a:spcAft>
              <a:buClr>
                <a:srgbClr val="2D637F"/>
              </a:buClr>
              <a:buSzPts val="800"/>
              <a:buChar char="–"/>
              <a:defRPr sz="800"/>
            </a:lvl4pPr>
            <a:lvl5pPr marL="2286000" lvl="4" indent="-279400" algn="l">
              <a:lnSpc>
                <a:spcPct val="100000"/>
              </a:lnSpc>
              <a:spcBef>
                <a:spcPts val="160"/>
              </a:spcBef>
              <a:spcAft>
                <a:spcPts val="0"/>
              </a:spcAft>
              <a:buClr>
                <a:srgbClr val="2D637F"/>
              </a:buClr>
              <a:buSzPts val="800"/>
              <a:buChar char="»"/>
              <a:defRPr sz="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8220"/>
              </a:buClr>
              <a:buSzPts val="3600"/>
              <a:buFont typeface="Georgia"/>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451413" y="6583416"/>
            <a:ext cx="11104661" cy="274584"/>
          </a:xfrm>
          <a:prstGeom prst="rect">
            <a:avLst/>
          </a:prstGeom>
          <a:noFill/>
          <a:ln>
            <a:noFill/>
          </a:ln>
        </p:spPr>
        <p:txBody>
          <a:bodyPr spcFirstLastPara="1" wrap="square" lIns="72000" tIns="45700" rIns="72000" bIns="45700" anchor="ctr" anchorCtr="0">
            <a:noAutofit/>
          </a:bodyPr>
          <a:lstStyle>
            <a:lvl1pPr marL="533400" lvl="0" indent="-528638" algn="l">
              <a:lnSpc>
                <a:spcPct val="100000"/>
              </a:lnSpc>
              <a:spcBef>
                <a:spcPts val="160"/>
              </a:spcBef>
              <a:spcAft>
                <a:spcPts val="0"/>
              </a:spcAft>
              <a:buClr>
                <a:schemeClr val="lt1"/>
              </a:buClr>
              <a:buSzPts val="800"/>
              <a:buNone/>
              <a:tabLst/>
              <a:defRPr sz="800" b="0" i="0" u="none" strike="noStrike" cap="none">
                <a:solidFill>
                  <a:schemeClr val="lt1"/>
                </a:solidFill>
                <a:latin typeface="Merriweather Sans"/>
                <a:ea typeface="Merriweather Sans"/>
                <a:cs typeface="Merriweather Sans"/>
                <a:sym typeface="Merriweather Sans"/>
              </a:defRPr>
            </a:lvl1pPr>
            <a:lvl2pPr marL="914400" lvl="1" indent="-279400" algn="l">
              <a:lnSpc>
                <a:spcPct val="100000"/>
              </a:lnSpc>
              <a:spcBef>
                <a:spcPts val="160"/>
              </a:spcBef>
              <a:spcAft>
                <a:spcPts val="0"/>
              </a:spcAft>
              <a:buClr>
                <a:srgbClr val="2D637F"/>
              </a:buClr>
              <a:buSzPts val="800"/>
              <a:buChar char="–"/>
              <a:defRPr sz="800"/>
            </a:lvl2pPr>
            <a:lvl3pPr marL="1371600" lvl="2" indent="-279400" algn="l">
              <a:lnSpc>
                <a:spcPct val="100000"/>
              </a:lnSpc>
              <a:spcBef>
                <a:spcPts val="160"/>
              </a:spcBef>
              <a:spcAft>
                <a:spcPts val="0"/>
              </a:spcAft>
              <a:buClr>
                <a:srgbClr val="2D637F"/>
              </a:buClr>
              <a:buSzPts val="800"/>
              <a:buChar char="•"/>
              <a:defRPr sz="800"/>
            </a:lvl3pPr>
            <a:lvl4pPr marL="1828800" lvl="3" indent="-279400" algn="l">
              <a:lnSpc>
                <a:spcPct val="100000"/>
              </a:lnSpc>
              <a:spcBef>
                <a:spcPts val="160"/>
              </a:spcBef>
              <a:spcAft>
                <a:spcPts val="0"/>
              </a:spcAft>
              <a:buClr>
                <a:srgbClr val="2D637F"/>
              </a:buClr>
              <a:buSzPts val="800"/>
              <a:buChar char="–"/>
              <a:defRPr sz="800"/>
            </a:lvl4pPr>
            <a:lvl5pPr marL="2286000" lvl="4" indent="-279400" algn="l">
              <a:lnSpc>
                <a:spcPct val="100000"/>
              </a:lnSpc>
              <a:spcBef>
                <a:spcPts val="160"/>
              </a:spcBef>
              <a:spcAft>
                <a:spcPts val="0"/>
              </a:spcAft>
              <a:buClr>
                <a:srgbClr val="2D637F"/>
              </a:buClr>
              <a:buSzPts val="800"/>
              <a:buChar char="»"/>
              <a:defRPr sz="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C28220"/>
              </a:buClr>
              <a:buSzPts val="3600"/>
              <a:buFont typeface="Georgia"/>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643466" y="1763044"/>
            <a:ext cx="10912608" cy="3759932"/>
          </a:xfrm>
          <a:prstGeom prst="rect">
            <a:avLst/>
          </a:prstGeom>
          <a:noFill/>
          <a:ln>
            <a:noFill/>
          </a:ln>
        </p:spPr>
        <p:txBody>
          <a:bodyPr spcFirstLastPara="1" wrap="square" lIns="91425" tIns="45700" rIns="91425" bIns="45700" anchor="t" anchorCtr="0">
            <a:normAutofit/>
          </a:bodyPr>
          <a:lstStyle>
            <a:lvl1pPr marL="457200" lvl="0" indent="-330200" algn="l">
              <a:lnSpc>
                <a:spcPct val="100000"/>
              </a:lnSpc>
              <a:spcBef>
                <a:spcPts val="320"/>
              </a:spcBef>
              <a:spcAft>
                <a:spcPts val="0"/>
              </a:spcAft>
              <a:buClr>
                <a:srgbClr val="2D637F"/>
              </a:buClr>
              <a:buSzPts val="1600"/>
              <a:buChar char="•"/>
              <a:defRPr sz="1600"/>
            </a:lvl1pPr>
            <a:lvl2pPr marL="914400" lvl="1" indent="-317500" algn="l">
              <a:lnSpc>
                <a:spcPct val="100000"/>
              </a:lnSpc>
              <a:spcBef>
                <a:spcPts val="280"/>
              </a:spcBef>
              <a:spcAft>
                <a:spcPts val="0"/>
              </a:spcAft>
              <a:buClr>
                <a:srgbClr val="2D637F"/>
              </a:buClr>
              <a:buSzPts val="1400"/>
              <a:buChar char="–"/>
              <a:defRPr sz="1400"/>
            </a:lvl2pPr>
            <a:lvl3pPr marL="1371600" lvl="2" indent="-304800" algn="l">
              <a:lnSpc>
                <a:spcPct val="100000"/>
              </a:lnSpc>
              <a:spcBef>
                <a:spcPts val="240"/>
              </a:spcBef>
              <a:spcAft>
                <a:spcPts val="0"/>
              </a:spcAft>
              <a:buClr>
                <a:srgbClr val="2D637F"/>
              </a:buClr>
              <a:buSzPts val="1200"/>
              <a:buChar char="•"/>
              <a:defRPr sz="1200"/>
            </a:lvl3pPr>
            <a:lvl4pPr marL="1828800" lvl="3" indent="-298450" algn="l">
              <a:lnSpc>
                <a:spcPct val="100000"/>
              </a:lnSpc>
              <a:spcBef>
                <a:spcPts val="220"/>
              </a:spcBef>
              <a:spcAft>
                <a:spcPts val="0"/>
              </a:spcAft>
              <a:buClr>
                <a:srgbClr val="2D637F"/>
              </a:buClr>
              <a:buSzPts val="1100"/>
              <a:buChar char="–"/>
              <a:defRPr sz="1100"/>
            </a:lvl4pPr>
            <a:lvl5pPr marL="2286000" lvl="4" indent="-295275" algn="l">
              <a:lnSpc>
                <a:spcPct val="100000"/>
              </a:lnSpc>
              <a:spcBef>
                <a:spcPts val="210"/>
              </a:spcBef>
              <a:spcAft>
                <a:spcPts val="0"/>
              </a:spcAft>
              <a:buClr>
                <a:srgbClr val="2D637F"/>
              </a:buClr>
              <a:buSzPts val="1050"/>
              <a:buChar char="»"/>
              <a:defRPr sz="105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 name="Google Shape;25;p12">
            <a:extLst>
              <a:ext uri="{FF2B5EF4-FFF2-40B4-BE49-F238E27FC236}">
                <a16:creationId xmlns:a16="http://schemas.microsoft.com/office/drawing/2014/main" id="{38CF75C4-5335-3428-6DBA-BE741B54B7E6}"/>
              </a:ext>
            </a:extLst>
          </p:cNvPr>
          <p:cNvSpPr txBox="1">
            <a:spLocks noGrp="1"/>
          </p:cNvSpPr>
          <p:nvPr>
            <p:ph type="body" idx="10"/>
          </p:nvPr>
        </p:nvSpPr>
        <p:spPr>
          <a:xfrm>
            <a:off x="451413" y="6583416"/>
            <a:ext cx="11104661" cy="274584"/>
          </a:xfrm>
          <a:prstGeom prst="rect">
            <a:avLst/>
          </a:prstGeom>
          <a:noFill/>
          <a:ln>
            <a:noFill/>
          </a:ln>
        </p:spPr>
        <p:txBody>
          <a:bodyPr spcFirstLastPara="1" wrap="square" lIns="72000" tIns="45700" rIns="72000" bIns="45700" anchor="ctr" anchorCtr="0">
            <a:noAutofit/>
          </a:bodyPr>
          <a:lstStyle>
            <a:lvl1pPr marL="0" lvl="0" indent="-228600" algn="l">
              <a:lnSpc>
                <a:spcPct val="100000"/>
              </a:lnSpc>
              <a:spcBef>
                <a:spcPts val="160"/>
              </a:spcBef>
              <a:spcAft>
                <a:spcPts val="0"/>
              </a:spcAft>
              <a:buClr>
                <a:schemeClr val="lt1"/>
              </a:buClr>
              <a:buSzPts val="800"/>
              <a:buNone/>
              <a:defRPr sz="800" b="0" i="0" u="none" strike="noStrike" cap="none">
                <a:solidFill>
                  <a:schemeClr val="lt1"/>
                </a:solidFill>
                <a:latin typeface="Merriweather Sans"/>
                <a:ea typeface="Merriweather Sans"/>
                <a:cs typeface="Merriweather Sans"/>
                <a:sym typeface="Merriweather Sans"/>
              </a:defRPr>
            </a:lvl1pPr>
            <a:lvl2pPr marL="914400" lvl="1" indent="-279400" algn="l">
              <a:lnSpc>
                <a:spcPct val="100000"/>
              </a:lnSpc>
              <a:spcBef>
                <a:spcPts val="160"/>
              </a:spcBef>
              <a:spcAft>
                <a:spcPts val="0"/>
              </a:spcAft>
              <a:buClr>
                <a:srgbClr val="2D637F"/>
              </a:buClr>
              <a:buSzPts val="800"/>
              <a:buChar char="–"/>
              <a:defRPr sz="800"/>
            </a:lvl2pPr>
            <a:lvl3pPr marL="1371600" lvl="2" indent="-279400" algn="l">
              <a:lnSpc>
                <a:spcPct val="100000"/>
              </a:lnSpc>
              <a:spcBef>
                <a:spcPts val="160"/>
              </a:spcBef>
              <a:spcAft>
                <a:spcPts val="0"/>
              </a:spcAft>
              <a:buClr>
                <a:srgbClr val="2D637F"/>
              </a:buClr>
              <a:buSzPts val="800"/>
              <a:buChar char="•"/>
              <a:defRPr sz="800"/>
            </a:lvl3pPr>
            <a:lvl4pPr marL="1828800" lvl="3" indent="-279400" algn="l">
              <a:lnSpc>
                <a:spcPct val="100000"/>
              </a:lnSpc>
              <a:spcBef>
                <a:spcPts val="160"/>
              </a:spcBef>
              <a:spcAft>
                <a:spcPts val="0"/>
              </a:spcAft>
              <a:buClr>
                <a:srgbClr val="2D637F"/>
              </a:buClr>
              <a:buSzPts val="800"/>
              <a:buChar char="–"/>
              <a:defRPr sz="800"/>
            </a:lvl4pPr>
            <a:lvl5pPr marL="2286000" lvl="4" indent="-279400" algn="l">
              <a:lnSpc>
                <a:spcPct val="100000"/>
              </a:lnSpc>
              <a:spcBef>
                <a:spcPts val="160"/>
              </a:spcBef>
              <a:spcAft>
                <a:spcPts val="0"/>
              </a:spcAft>
              <a:buClr>
                <a:srgbClr val="2D637F"/>
              </a:buClr>
              <a:buSzPts val="800"/>
              <a:buChar char="»"/>
              <a:defRPr sz="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p:nvPr/>
        </p:nvSpPr>
        <p:spPr>
          <a:xfrm>
            <a:off x="356491" y="5307263"/>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sp>
        <p:nvSpPr>
          <p:cNvPr id="11" name="Google Shape;11;p9"/>
          <p:cNvSpPr txBox="1">
            <a:spLocks noGrp="1"/>
          </p:cNvSpPr>
          <p:nvPr>
            <p:ph type="title"/>
          </p:nvPr>
        </p:nvSpPr>
        <p:spPr>
          <a:xfrm>
            <a:off x="609600" y="525956"/>
            <a:ext cx="10972800"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C28220"/>
              </a:buClr>
              <a:buSzPts val="5000"/>
              <a:buFont typeface="Georgia"/>
              <a:buNone/>
              <a:defRPr sz="5000" b="0" i="0" u="none" strike="noStrike" cap="none">
                <a:solidFill>
                  <a:srgbClr val="C28220"/>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9"/>
          <p:cNvSpPr txBox="1">
            <a:spLocks noGrp="1"/>
          </p:cNvSpPr>
          <p:nvPr>
            <p:ph type="body" idx="1"/>
          </p:nvPr>
        </p:nvSpPr>
        <p:spPr>
          <a:xfrm>
            <a:off x="609600" y="1808079"/>
            <a:ext cx="10972800" cy="2526418"/>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rgbClr val="2D637F"/>
              </a:buClr>
              <a:buSzPts val="2200"/>
              <a:buFont typeface="Arial"/>
              <a:buChar char="•"/>
              <a:defRPr sz="2200" b="0" i="0" u="none" strike="noStrike" cap="none">
                <a:solidFill>
                  <a:srgbClr val="2D637F"/>
                </a:solidFill>
                <a:latin typeface="Merriweather Sans"/>
                <a:ea typeface="Merriweather Sans"/>
                <a:cs typeface="Merriweather Sans"/>
                <a:sym typeface="Merriweather Sans"/>
              </a:defRPr>
            </a:lvl1pPr>
            <a:lvl2pPr marL="914400" marR="0" lvl="1" indent="-355600" algn="l" rtl="0">
              <a:lnSpc>
                <a:spcPct val="100000"/>
              </a:lnSpc>
              <a:spcBef>
                <a:spcPts val="400"/>
              </a:spcBef>
              <a:spcAft>
                <a:spcPts val="0"/>
              </a:spcAft>
              <a:buClr>
                <a:srgbClr val="2D637F"/>
              </a:buClr>
              <a:buSzPts val="2000"/>
              <a:buFont typeface="Arial"/>
              <a:buChar char="–"/>
              <a:defRPr sz="2000" b="0" i="0" u="none" strike="noStrike" cap="none">
                <a:solidFill>
                  <a:srgbClr val="2D637F"/>
                </a:solidFill>
                <a:latin typeface="Merriweather Sans"/>
                <a:ea typeface="Merriweather Sans"/>
                <a:cs typeface="Merriweather Sans"/>
                <a:sym typeface="Merriweather Sans"/>
              </a:defRPr>
            </a:lvl2pPr>
            <a:lvl3pPr marL="1371600" marR="0" lvl="2" indent="-342900" algn="l" rtl="0">
              <a:lnSpc>
                <a:spcPct val="100000"/>
              </a:lnSpc>
              <a:spcBef>
                <a:spcPts val="360"/>
              </a:spcBef>
              <a:spcAft>
                <a:spcPts val="0"/>
              </a:spcAft>
              <a:buClr>
                <a:srgbClr val="2D637F"/>
              </a:buClr>
              <a:buSzPts val="1800"/>
              <a:buFont typeface="Arial"/>
              <a:buChar char="•"/>
              <a:defRPr sz="1800" b="0" i="0" u="none" strike="noStrike" cap="none">
                <a:solidFill>
                  <a:srgbClr val="2D637F"/>
                </a:solidFill>
                <a:latin typeface="Merriweather Sans"/>
                <a:ea typeface="Merriweather Sans"/>
                <a:cs typeface="Merriweather Sans"/>
                <a:sym typeface="Merriweather Sans"/>
              </a:defRPr>
            </a:lvl3pPr>
            <a:lvl4pPr marL="1828800" marR="0" lvl="3" indent="-330200" algn="l" rtl="0">
              <a:lnSpc>
                <a:spcPct val="100000"/>
              </a:lnSpc>
              <a:spcBef>
                <a:spcPts val="320"/>
              </a:spcBef>
              <a:spcAft>
                <a:spcPts val="0"/>
              </a:spcAft>
              <a:buClr>
                <a:srgbClr val="2D637F"/>
              </a:buClr>
              <a:buSzPts val="1600"/>
              <a:buFont typeface="Arial"/>
              <a:buChar char="–"/>
              <a:defRPr sz="1600" b="0" i="0" u="none" strike="noStrike" cap="none">
                <a:solidFill>
                  <a:srgbClr val="2D637F"/>
                </a:solidFill>
                <a:latin typeface="Merriweather Sans"/>
                <a:ea typeface="Merriweather Sans"/>
                <a:cs typeface="Merriweather Sans"/>
                <a:sym typeface="Merriweather Sans"/>
              </a:defRPr>
            </a:lvl4pPr>
            <a:lvl5pPr marL="2286000" marR="0" lvl="4" indent="-317500" algn="l" rtl="0">
              <a:lnSpc>
                <a:spcPct val="100000"/>
              </a:lnSpc>
              <a:spcBef>
                <a:spcPts val="280"/>
              </a:spcBef>
              <a:spcAft>
                <a:spcPts val="0"/>
              </a:spcAft>
              <a:buClr>
                <a:srgbClr val="2D637F"/>
              </a:buClr>
              <a:buSzPts val="1400"/>
              <a:buFont typeface="Arial"/>
              <a:buChar char="»"/>
              <a:defRPr sz="1400" b="0" i="0" u="none" strike="noStrike" cap="none">
                <a:solidFill>
                  <a:srgbClr val="2D637F"/>
                </a:solidFill>
                <a:latin typeface="Merriweather Sans"/>
                <a:ea typeface="Merriweather Sans"/>
                <a:cs typeface="Merriweather Sans"/>
                <a:sym typeface="Merriweather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pic>
        <p:nvPicPr>
          <p:cNvPr id="13" name="Google Shape;13;p9"/>
          <p:cNvPicPr preferRelativeResize="0"/>
          <p:nvPr/>
        </p:nvPicPr>
        <p:blipFill rotWithShape="1">
          <a:blip r:embed="rId6">
            <a:alphaModFix/>
          </a:blip>
          <a:srcRect/>
          <a:stretch/>
        </p:blipFill>
        <p:spPr>
          <a:xfrm>
            <a:off x="8366011" y="1"/>
            <a:ext cx="3825989" cy="2379579"/>
          </a:xfrm>
          <a:prstGeom prst="rect">
            <a:avLst/>
          </a:prstGeom>
          <a:noFill/>
          <a:ln>
            <a:noFill/>
          </a:ln>
        </p:spPr>
      </p:pic>
      <p:pic>
        <p:nvPicPr>
          <p:cNvPr id="14" name="Google Shape;14;p9"/>
          <p:cNvPicPr preferRelativeResize="0"/>
          <p:nvPr/>
        </p:nvPicPr>
        <p:blipFill rotWithShape="1">
          <a:blip r:embed="rId7">
            <a:alphaModFix/>
          </a:blip>
          <a:srcRect/>
          <a:stretch/>
        </p:blipFill>
        <p:spPr>
          <a:xfrm>
            <a:off x="0" y="5598554"/>
            <a:ext cx="12227648" cy="1330073"/>
          </a:xfrm>
          <a:prstGeom prst="rect">
            <a:avLst/>
          </a:prstGeom>
          <a:noFill/>
          <a:ln>
            <a:noFill/>
          </a:ln>
        </p:spPr>
      </p:pic>
      <p:pic>
        <p:nvPicPr>
          <p:cNvPr id="2" name="Picture 1">
            <a:extLst>
              <a:ext uri="{FF2B5EF4-FFF2-40B4-BE49-F238E27FC236}">
                <a16:creationId xmlns:a16="http://schemas.microsoft.com/office/drawing/2014/main" id="{40BFE4D9-6C4E-FF30-FBF3-7B32CA29DA20}"/>
              </a:ext>
            </a:extLst>
          </p:cNvPr>
          <p:cNvPicPr>
            <a:picLocks noChangeAspect="1"/>
          </p:cNvPicPr>
          <p:nvPr userDrawn="1"/>
        </p:nvPicPr>
        <p:blipFill>
          <a:blip r:embed="rId8"/>
          <a:stretch>
            <a:fillRect/>
          </a:stretch>
        </p:blipFill>
        <p:spPr>
          <a:xfrm>
            <a:off x="609600" y="6021135"/>
            <a:ext cx="1586976" cy="48490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C-Berkeley-I-School/mids-207-final-project-summer23-Kong-Kauffmann-Soque-Le-Paty/blob/main/notebooks/w207_2_models_and_evaluation.ipyn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ourworldindata.org/mental-health" TargetMode="External"/><Relationship Id="rId5" Type="http://schemas.openxmlformats.org/officeDocument/2006/relationships/hyperlink" Target="https://www.who.int/news-room/fact-sheets/detail/depression" TargetMode="External"/><Relationship Id="rId4" Type="http://schemas.openxmlformats.org/officeDocument/2006/relationships/hyperlink" Target="https://www.uptodate.com/contents/image?imageKey=PSYCH%2F8999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38/s41746-023-00828-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oi.org/10.1145/3204949.32081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C-Berkeley-I-School/mids-207-final-project-summer23-Kong-Kauffmann-Soque-Le-Paty/blob/main/notebooks/w207_2_models_and_evaluation.ipynb"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914400" y="1100274"/>
            <a:ext cx="9085200" cy="1926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28220"/>
              </a:buClr>
              <a:buSzPts val="5400"/>
              <a:buFont typeface="Georgia"/>
              <a:buNone/>
            </a:pPr>
            <a:r>
              <a:rPr lang="en-US" sz="4400" b="1" dirty="0"/>
              <a:t>Mind in Motion</a:t>
            </a:r>
            <a:endParaRPr sz="4400" b="1" dirty="0"/>
          </a:p>
          <a:p>
            <a:pPr marL="0" lvl="0" indent="0" algn="l" rtl="0">
              <a:lnSpc>
                <a:spcPct val="100000"/>
              </a:lnSpc>
              <a:spcBef>
                <a:spcPts val="0"/>
              </a:spcBef>
              <a:spcAft>
                <a:spcPts val="0"/>
              </a:spcAft>
              <a:buClr>
                <a:srgbClr val="C28220"/>
              </a:buClr>
              <a:buSzPts val="5400"/>
              <a:buFont typeface="Georgia"/>
              <a:buNone/>
            </a:pPr>
            <a:r>
              <a:rPr lang="en-US" sz="3600" dirty="0"/>
              <a:t>Machine Learning for Depression Classification using Motor Actigraphy Data</a:t>
            </a:r>
            <a:endParaRPr sz="3200" dirty="0">
              <a:solidFill>
                <a:srgbClr val="C28220"/>
              </a:solidFill>
            </a:endParaRPr>
          </a:p>
        </p:txBody>
      </p:sp>
      <p:sp>
        <p:nvSpPr>
          <p:cNvPr id="35" name="Google Shape;35;p1"/>
          <p:cNvSpPr txBox="1">
            <a:spLocks noGrp="1"/>
          </p:cNvSpPr>
          <p:nvPr>
            <p:ph type="subTitle" idx="1"/>
          </p:nvPr>
        </p:nvSpPr>
        <p:spPr>
          <a:xfrm>
            <a:off x="914400" y="3520408"/>
            <a:ext cx="8534400" cy="1113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D637F"/>
              </a:buClr>
              <a:buSzPts val="2200"/>
              <a:buNone/>
            </a:pPr>
            <a:r>
              <a:rPr lang="en-US" b="1"/>
              <a:t>Final Presentation</a:t>
            </a:r>
            <a:br>
              <a:rPr lang="en-US" b="1"/>
            </a:br>
            <a:br>
              <a:rPr lang="en-US" i="1"/>
            </a:br>
            <a:r>
              <a:rPr lang="en-US" i="1"/>
              <a:t>Gary Kong, Julia Kauffman, Leo Le, Vishnu Paty, Melia Soque</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e57ebf58ae_0_25"/>
          <p:cNvSpPr txBox="1">
            <a:spLocks noGrp="1"/>
          </p:cNvSpPr>
          <p:nvPr>
            <p:ph type="title"/>
          </p:nvPr>
        </p:nvSpPr>
        <p:spPr>
          <a:noFill/>
          <a:ln>
            <a:noFill/>
          </a:ln>
        </p:spPr>
        <p:txBody>
          <a:bodyPr spcFirstLastPara="1" wrap="square" lIns="91425" tIns="45700" rIns="91425" bIns="45700" anchor="ctr" anchorCtr="0">
            <a:noAutofit/>
          </a:bodyPr>
          <a:lstStyle/>
          <a:p>
            <a:pPr lvl="0"/>
            <a:r>
              <a:rPr lang="en-US"/>
              <a:t>Dense Neural Network</a:t>
            </a:r>
          </a:p>
        </p:txBody>
      </p:sp>
      <p:sp>
        <p:nvSpPr>
          <p:cNvPr id="5" name="Text Placeholder 4">
            <a:extLst>
              <a:ext uri="{FF2B5EF4-FFF2-40B4-BE49-F238E27FC236}">
                <a16:creationId xmlns:a16="http://schemas.microsoft.com/office/drawing/2014/main" id="{9591C181-1CA8-AB6B-5C38-2BABBA08D284}"/>
              </a:ext>
            </a:extLst>
          </p:cNvPr>
          <p:cNvSpPr>
            <a:spLocks noGrp="1"/>
          </p:cNvSpPr>
          <p:nvPr>
            <p:ph type="body" idx="1"/>
          </p:nvPr>
        </p:nvSpPr>
        <p:spPr/>
        <p:txBody>
          <a:bodyPr/>
          <a:lstStyle/>
          <a:p>
            <a:r>
              <a:rPr lang="en-US" dirty="0">
                <a:solidFill>
                  <a:schemeClr val="bg1"/>
                </a:solidFill>
              </a:rPr>
              <a:t>Note: Refer to the notebook at </a:t>
            </a:r>
            <a:r>
              <a:rPr lang="en-US" dirty="0">
                <a:solidFill>
                  <a:schemeClr val="bg1"/>
                </a:solidFill>
                <a:hlinkClick r:id="rId3">
                  <a:extLst>
                    <a:ext uri="{A12FA001-AC4F-418D-AE19-62706E023703}">
                      <ahyp:hlinkClr xmlns:ahyp="http://schemas.microsoft.com/office/drawing/2018/hyperlinkcolor" val="tx"/>
                    </a:ext>
                  </a:extLst>
                </a:hlinkClick>
              </a:rPr>
              <a:t>https://github.com/UC-Berkeley-I-School/mids-207-final-project-summer23-Kong-Kauffmann-Soque-Le-Paty/blob/main/notebooks/w207_2_models_and_evaluation.ipynb</a:t>
            </a:r>
            <a:endParaRPr lang="en-US" dirty="0">
              <a:solidFill>
                <a:schemeClr val="bg1"/>
              </a:solidFill>
            </a:endParaRPr>
          </a:p>
          <a:p>
            <a:r>
              <a:rPr lang="en-US" dirty="0">
                <a:solidFill>
                  <a:schemeClr val="bg1"/>
                </a:solidFill>
              </a:rPr>
              <a:t>               for hyperparameter tuning and model results</a:t>
            </a:r>
          </a:p>
        </p:txBody>
      </p:sp>
      <p:pic>
        <p:nvPicPr>
          <p:cNvPr id="188" name="Google Shape;188;g1e57ebf58ae_0_25"/>
          <p:cNvPicPr preferRelativeResize="0"/>
          <p:nvPr/>
        </p:nvPicPr>
        <p:blipFill>
          <a:blip r:embed="rId4">
            <a:alphaModFix/>
          </a:blip>
          <a:stretch>
            <a:fillRect/>
          </a:stretch>
        </p:blipFill>
        <p:spPr>
          <a:xfrm>
            <a:off x="8171800" y="1331300"/>
            <a:ext cx="1208148" cy="4635001"/>
          </a:xfrm>
          <a:prstGeom prst="rect">
            <a:avLst/>
          </a:prstGeom>
          <a:noFill/>
          <a:ln>
            <a:noFill/>
          </a:ln>
        </p:spPr>
      </p:pic>
      <p:sp>
        <p:nvSpPr>
          <p:cNvPr id="189" name="Google Shape;189;g1e57ebf58ae_0_25"/>
          <p:cNvSpPr txBox="1"/>
          <p:nvPr/>
        </p:nvSpPr>
        <p:spPr>
          <a:xfrm>
            <a:off x="900425" y="1595975"/>
            <a:ext cx="57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190" name="Google Shape;190;g1e57ebf58ae_0_25"/>
          <p:cNvSpPr txBox="1"/>
          <p:nvPr/>
        </p:nvSpPr>
        <p:spPr>
          <a:xfrm>
            <a:off x="729850" y="1606425"/>
            <a:ext cx="7118100" cy="2801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solidFill>
                  <a:srgbClr val="2D637F"/>
                </a:solidFill>
                <a:latin typeface="Merriweather Sans"/>
                <a:ea typeface="Merriweather Sans"/>
                <a:cs typeface="Merriweather Sans"/>
                <a:sym typeface="Merriweather Sans"/>
              </a:rPr>
              <a:t>Model performs on par with our best models:</a:t>
            </a:r>
            <a:endParaRPr sz="2400" b="1">
              <a:solidFill>
                <a:srgbClr val="2D637F"/>
              </a:solidFill>
              <a:latin typeface="Merriweather Sans"/>
              <a:ea typeface="Merriweather Sans"/>
              <a:cs typeface="Merriweather Sans"/>
              <a:sym typeface="Merriweather Sans"/>
            </a:endParaRPr>
          </a:p>
          <a:p>
            <a:pPr marL="457200" lvl="0" indent="-355600" algn="l" rtl="0">
              <a:lnSpc>
                <a:spcPct val="150000"/>
              </a:lnSpc>
              <a:spcBef>
                <a:spcPts val="0"/>
              </a:spcBef>
              <a:spcAft>
                <a:spcPts val="0"/>
              </a:spcAft>
              <a:buClr>
                <a:srgbClr val="2D637F"/>
              </a:buClr>
              <a:buSzPts val="2000"/>
              <a:buFont typeface="Merriweather Sans"/>
              <a:buChar char="●"/>
            </a:pPr>
            <a:r>
              <a:rPr lang="en-US" sz="2000">
                <a:solidFill>
                  <a:srgbClr val="2D637F"/>
                </a:solidFill>
                <a:latin typeface="Merriweather Sans"/>
                <a:ea typeface="Merriweather Sans"/>
                <a:cs typeface="Merriweather Sans"/>
                <a:sym typeface="Merriweather Sans"/>
              </a:rPr>
              <a:t>Accuracy           82.5%</a:t>
            </a:r>
            <a:endParaRPr sz="2000">
              <a:solidFill>
                <a:srgbClr val="2D637F"/>
              </a:solidFill>
              <a:latin typeface="Merriweather Sans"/>
              <a:ea typeface="Merriweather Sans"/>
              <a:cs typeface="Merriweather Sans"/>
              <a:sym typeface="Merriweather Sans"/>
            </a:endParaRPr>
          </a:p>
          <a:p>
            <a:pPr marL="457200" lvl="0" indent="-355600" algn="l" rtl="0">
              <a:lnSpc>
                <a:spcPct val="150000"/>
              </a:lnSpc>
              <a:spcBef>
                <a:spcPts val="0"/>
              </a:spcBef>
              <a:spcAft>
                <a:spcPts val="0"/>
              </a:spcAft>
              <a:buClr>
                <a:srgbClr val="2D637F"/>
              </a:buClr>
              <a:buSzPts val="2000"/>
              <a:buFont typeface="Merriweather Sans"/>
              <a:buChar char="●"/>
            </a:pPr>
            <a:r>
              <a:rPr lang="en-US" sz="2000">
                <a:solidFill>
                  <a:srgbClr val="2D637F"/>
                </a:solidFill>
                <a:latin typeface="Merriweather Sans"/>
                <a:ea typeface="Merriweather Sans"/>
                <a:cs typeface="Merriweather Sans"/>
                <a:sym typeface="Merriweather Sans"/>
              </a:rPr>
              <a:t>Precision          85.1%</a:t>
            </a:r>
            <a:endParaRPr sz="2000">
              <a:solidFill>
                <a:srgbClr val="2D637F"/>
              </a:solidFill>
              <a:latin typeface="Merriweather Sans"/>
              <a:ea typeface="Merriweather Sans"/>
              <a:cs typeface="Merriweather Sans"/>
              <a:sym typeface="Merriweather Sans"/>
            </a:endParaRPr>
          </a:p>
          <a:p>
            <a:pPr marL="457200" lvl="0" indent="-355600" algn="l" rtl="0">
              <a:lnSpc>
                <a:spcPct val="150000"/>
              </a:lnSpc>
              <a:spcBef>
                <a:spcPts val="0"/>
              </a:spcBef>
              <a:spcAft>
                <a:spcPts val="0"/>
              </a:spcAft>
              <a:buClr>
                <a:srgbClr val="2D637F"/>
              </a:buClr>
              <a:buSzPts val="2000"/>
              <a:buFont typeface="Merriweather Sans"/>
              <a:buChar char="●"/>
            </a:pPr>
            <a:r>
              <a:rPr lang="en-US" sz="2000">
                <a:solidFill>
                  <a:srgbClr val="2D637F"/>
                </a:solidFill>
                <a:latin typeface="Merriweather Sans"/>
                <a:ea typeface="Merriweather Sans"/>
                <a:cs typeface="Merriweather Sans"/>
                <a:sym typeface="Merriweather Sans"/>
              </a:rPr>
              <a:t>Recall                  80.0%</a:t>
            </a:r>
            <a:endParaRPr sz="2000">
              <a:solidFill>
                <a:srgbClr val="2D637F"/>
              </a:solidFill>
              <a:latin typeface="Merriweather Sans"/>
              <a:ea typeface="Merriweather Sans"/>
              <a:cs typeface="Merriweather Sans"/>
              <a:sym typeface="Merriweather Sans"/>
            </a:endParaRPr>
          </a:p>
          <a:p>
            <a:pPr marL="457200" lvl="0" indent="-355600" algn="l" rtl="0">
              <a:lnSpc>
                <a:spcPct val="150000"/>
              </a:lnSpc>
              <a:spcBef>
                <a:spcPts val="0"/>
              </a:spcBef>
              <a:spcAft>
                <a:spcPts val="0"/>
              </a:spcAft>
              <a:buClr>
                <a:srgbClr val="2D637F"/>
              </a:buClr>
              <a:buSzPts val="2000"/>
              <a:buFont typeface="Merriweather Sans"/>
              <a:buChar char="●"/>
            </a:pPr>
            <a:r>
              <a:rPr lang="en-US" sz="2000">
                <a:solidFill>
                  <a:srgbClr val="2D637F"/>
                </a:solidFill>
                <a:latin typeface="Merriweather Sans"/>
                <a:ea typeface="Merriweather Sans"/>
                <a:cs typeface="Merriweather Sans"/>
                <a:sym typeface="Merriweather Sans"/>
              </a:rPr>
              <a:t>F1-Score           82.4%</a:t>
            </a:r>
            <a:endParaRPr sz="2000">
              <a:solidFill>
                <a:srgbClr val="2D637F"/>
              </a:solidFill>
              <a:latin typeface="Merriweather Sans"/>
              <a:ea typeface="Merriweather Sans"/>
              <a:cs typeface="Merriweather Sans"/>
              <a:sym typeface="Merriweather Sans"/>
            </a:endParaRPr>
          </a:p>
          <a:p>
            <a:pPr marL="0" lvl="0" indent="0" algn="l" rtl="0">
              <a:spcBef>
                <a:spcPts val="0"/>
              </a:spcBef>
              <a:spcAft>
                <a:spcPts val="0"/>
              </a:spcAft>
              <a:buNone/>
            </a:pPr>
            <a:endParaRPr>
              <a:latin typeface="Merriweather Sans"/>
              <a:ea typeface="Merriweather Sans"/>
              <a:cs typeface="Merriweather Sans"/>
              <a:sym typeface="Merriweather Sans"/>
            </a:endParaRPr>
          </a:p>
        </p:txBody>
      </p:sp>
      <p:sp>
        <p:nvSpPr>
          <p:cNvPr id="191" name="Google Shape;191;g1e57ebf58ae_0_25"/>
          <p:cNvSpPr txBox="1"/>
          <p:nvPr/>
        </p:nvSpPr>
        <p:spPr>
          <a:xfrm>
            <a:off x="663025" y="1135825"/>
            <a:ext cx="84405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a:latin typeface="Merriweather Sans"/>
                <a:ea typeface="Merriweather Sans"/>
                <a:cs typeface="Merriweather Sans"/>
                <a:sym typeface="Merriweather Sans"/>
              </a:rPr>
              <a:t>Using selected extracted features</a:t>
            </a:r>
            <a:endParaRPr>
              <a:latin typeface="Merriweather Sans"/>
              <a:ea typeface="Merriweather Sans"/>
              <a:cs typeface="Merriweather Sans"/>
              <a:sym typeface="Merriweather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5f32b337ec_0_110"/>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Evaluation</a:t>
            </a:r>
            <a:endParaRPr/>
          </a:p>
        </p:txBody>
      </p:sp>
      <p:sp>
        <p:nvSpPr>
          <p:cNvPr id="198" name="Google Shape;198;g25f32b337ec_0_110"/>
          <p:cNvSpPr txBox="1">
            <a:spLocks noGrp="1"/>
          </p:cNvSpPr>
          <p:nvPr>
            <p:ph type="body" idx="1"/>
          </p:nvPr>
        </p:nvSpPr>
        <p:spPr>
          <a:xfrm>
            <a:off x="8152050" y="1414075"/>
            <a:ext cx="3404100" cy="3759900"/>
          </a:xfrm>
          <a:prstGeom prst="rect">
            <a:avLst/>
          </a:prstGeom>
          <a:noFill/>
          <a:ln>
            <a:noFill/>
          </a:ln>
        </p:spPr>
        <p:txBody>
          <a:bodyPr spcFirstLastPara="1" wrap="square" lIns="91425" tIns="45700" rIns="91425" bIns="45700" anchor="t" anchorCtr="0">
            <a:normAutofit fontScale="70000" lnSpcReduction="20000"/>
          </a:bodyPr>
          <a:lstStyle/>
          <a:p>
            <a:pPr marL="457200" lvl="0" indent="-317500" algn="l" rtl="0">
              <a:lnSpc>
                <a:spcPct val="150000"/>
              </a:lnSpc>
              <a:spcBef>
                <a:spcPts val="0"/>
              </a:spcBef>
              <a:spcAft>
                <a:spcPts val="0"/>
              </a:spcAft>
              <a:buSzPct val="100000"/>
              <a:buChar char="•"/>
            </a:pPr>
            <a:r>
              <a:rPr lang="en-US"/>
              <a:t>Statistical tests:</a:t>
            </a:r>
            <a:endParaRPr/>
          </a:p>
          <a:p>
            <a:pPr marL="914400" lvl="1" indent="-308610" algn="l" rtl="0">
              <a:lnSpc>
                <a:spcPct val="150000"/>
              </a:lnSpc>
              <a:spcBef>
                <a:spcPts val="0"/>
              </a:spcBef>
              <a:spcAft>
                <a:spcPts val="0"/>
              </a:spcAft>
              <a:buSzPct val="100000"/>
              <a:buChar char="–"/>
            </a:pPr>
            <a:r>
              <a:rPr lang="en-US"/>
              <a:t>ANOVA</a:t>
            </a:r>
            <a:endParaRPr/>
          </a:p>
          <a:p>
            <a:pPr marL="914400" lvl="1" indent="-308610" algn="l" rtl="0">
              <a:lnSpc>
                <a:spcPct val="150000"/>
              </a:lnSpc>
              <a:spcBef>
                <a:spcPts val="0"/>
              </a:spcBef>
              <a:spcAft>
                <a:spcPts val="0"/>
              </a:spcAft>
              <a:buSzPct val="100000"/>
              <a:buChar char="–"/>
            </a:pPr>
            <a:r>
              <a:rPr lang="en-US"/>
              <a:t>Post-hoc pairwise comparisons with Bonferroni correction</a:t>
            </a:r>
            <a:endParaRPr/>
          </a:p>
          <a:p>
            <a:pPr marL="457200" lvl="0" indent="-317500" algn="l" rtl="0">
              <a:lnSpc>
                <a:spcPct val="150000"/>
              </a:lnSpc>
              <a:spcBef>
                <a:spcPts val="0"/>
              </a:spcBef>
              <a:spcAft>
                <a:spcPts val="0"/>
              </a:spcAft>
              <a:buSzPct val="100000"/>
              <a:buChar char="•"/>
            </a:pPr>
            <a:r>
              <a:rPr lang="en-US"/>
              <a:t>Logistic regression significantly outperforms other models</a:t>
            </a:r>
            <a:endParaRPr/>
          </a:p>
          <a:p>
            <a:pPr marL="914400" lvl="1" indent="-308610" algn="l" rtl="0">
              <a:lnSpc>
                <a:spcPct val="150000"/>
              </a:lnSpc>
              <a:spcBef>
                <a:spcPts val="0"/>
              </a:spcBef>
              <a:spcAft>
                <a:spcPts val="0"/>
              </a:spcAft>
              <a:buSzPct val="100000"/>
              <a:buChar char="–"/>
            </a:pPr>
            <a:r>
              <a:rPr lang="en-US"/>
              <a:t>85.83% accuracy</a:t>
            </a:r>
            <a:endParaRPr/>
          </a:p>
          <a:p>
            <a:pPr marL="914400" lvl="1" indent="-308610" algn="l" rtl="0">
              <a:lnSpc>
                <a:spcPct val="150000"/>
              </a:lnSpc>
              <a:spcBef>
                <a:spcPts val="0"/>
              </a:spcBef>
              <a:spcAft>
                <a:spcPts val="0"/>
              </a:spcAft>
              <a:buSzPct val="100000"/>
              <a:buChar char="–"/>
            </a:pPr>
            <a:r>
              <a:rPr lang="en-US"/>
              <a:t>85.74% F1 score</a:t>
            </a:r>
            <a:endParaRPr/>
          </a:p>
          <a:p>
            <a:pPr marL="914400" lvl="1" indent="-308610" algn="l" rtl="0">
              <a:lnSpc>
                <a:spcPct val="150000"/>
              </a:lnSpc>
              <a:spcBef>
                <a:spcPts val="0"/>
              </a:spcBef>
              <a:spcAft>
                <a:spcPts val="0"/>
              </a:spcAft>
              <a:buSzPct val="100000"/>
              <a:buChar char="–"/>
            </a:pPr>
            <a:r>
              <a:rPr lang="en-US"/>
              <a:t>87.8% recall</a:t>
            </a:r>
            <a:endParaRPr/>
          </a:p>
          <a:p>
            <a:pPr marL="914400" lvl="1" indent="-308610" algn="l" rtl="0">
              <a:lnSpc>
                <a:spcPct val="150000"/>
              </a:lnSpc>
              <a:spcBef>
                <a:spcPts val="0"/>
              </a:spcBef>
              <a:spcAft>
                <a:spcPts val="0"/>
              </a:spcAft>
              <a:buSzPct val="100000"/>
              <a:buChar char="–"/>
            </a:pPr>
            <a:r>
              <a:rPr lang="en-US"/>
              <a:t>Lowest variance</a:t>
            </a:r>
            <a:endParaRPr/>
          </a:p>
          <a:p>
            <a:pPr marL="457200" lvl="0" indent="-317500" algn="l" rtl="0">
              <a:lnSpc>
                <a:spcPct val="150000"/>
              </a:lnSpc>
              <a:spcBef>
                <a:spcPts val="0"/>
              </a:spcBef>
              <a:spcAft>
                <a:spcPts val="0"/>
              </a:spcAft>
              <a:buSzPct val="100000"/>
              <a:buChar char="•"/>
            </a:pPr>
            <a:r>
              <a:rPr lang="en-US"/>
              <a:t>Sometimes the simplest model is best!</a:t>
            </a:r>
            <a:endParaRPr/>
          </a:p>
        </p:txBody>
      </p:sp>
      <p:pic>
        <p:nvPicPr>
          <p:cNvPr id="200" name="Google Shape;200;g25f32b337ec_0_110"/>
          <p:cNvPicPr preferRelativeResize="0"/>
          <p:nvPr/>
        </p:nvPicPr>
        <p:blipFill>
          <a:blip r:embed="rId3">
            <a:alphaModFix/>
          </a:blip>
          <a:stretch>
            <a:fillRect/>
          </a:stretch>
        </p:blipFill>
        <p:spPr>
          <a:xfrm>
            <a:off x="677225" y="1328875"/>
            <a:ext cx="7375599" cy="4280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5f32b337ec_0_25"/>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Limitations</a:t>
            </a:r>
            <a:endParaRPr/>
          </a:p>
        </p:txBody>
      </p:sp>
      <p:sp>
        <p:nvSpPr>
          <p:cNvPr id="207" name="Google Shape;207;g25f32b337ec_0_25"/>
          <p:cNvSpPr txBox="1">
            <a:spLocks noGrp="1"/>
          </p:cNvSpPr>
          <p:nvPr>
            <p:ph type="body" idx="1"/>
          </p:nvPr>
        </p:nvSpPr>
        <p:spPr>
          <a:xfrm>
            <a:off x="627600" y="1338097"/>
            <a:ext cx="10912500" cy="1623000"/>
          </a:xfrm>
          <a:prstGeom prst="rect">
            <a:avLst/>
          </a:prstGeom>
          <a:noFill/>
          <a:ln>
            <a:noFill/>
          </a:ln>
        </p:spPr>
        <p:txBody>
          <a:bodyPr spcFirstLastPara="1" wrap="square" lIns="91425" tIns="45700" rIns="91425" bIns="45700" anchor="t" anchorCtr="0">
            <a:normAutofit/>
          </a:bodyPr>
          <a:lstStyle/>
          <a:p>
            <a:pPr marL="457200" lvl="0" indent="-330200" algn="l" rtl="0">
              <a:lnSpc>
                <a:spcPct val="100000"/>
              </a:lnSpc>
              <a:spcBef>
                <a:spcPts val="320"/>
              </a:spcBef>
              <a:spcAft>
                <a:spcPts val="0"/>
              </a:spcAft>
              <a:buSzPts val="1600"/>
              <a:buChar char="•"/>
            </a:pPr>
            <a:r>
              <a:rPr lang="en-US"/>
              <a:t>Small Sample Size</a:t>
            </a:r>
            <a:endParaRPr/>
          </a:p>
          <a:p>
            <a:pPr marL="457200" lvl="0" indent="-330200" algn="l" rtl="0">
              <a:lnSpc>
                <a:spcPct val="100000"/>
              </a:lnSpc>
              <a:spcBef>
                <a:spcPts val="0"/>
              </a:spcBef>
              <a:spcAft>
                <a:spcPts val="0"/>
              </a:spcAft>
              <a:buSzPts val="1600"/>
              <a:buChar char="•"/>
            </a:pPr>
            <a:r>
              <a:rPr lang="en-US"/>
              <a:t>Unrepresentative Control Group</a:t>
            </a:r>
            <a:endParaRPr/>
          </a:p>
          <a:p>
            <a:pPr marL="457200" lvl="0" indent="-330200" algn="l" rtl="0">
              <a:lnSpc>
                <a:spcPct val="100000"/>
              </a:lnSpc>
              <a:spcBef>
                <a:spcPts val="0"/>
              </a:spcBef>
              <a:spcAft>
                <a:spcPts val="0"/>
              </a:spcAft>
              <a:buSzPts val="1600"/>
              <a:buChar char="•"/>
            </a:pPr>
            <a:r>
              <a:rPr lang="en-US"/>
              <a:t>Unbalanced Age Group</a:t>
            </a:r>
            <a:endParaRPr/>
          </a:p>
          <a:p>
            <a:pPr marL="457200" lvl="0" indent="-330200" algn="l" rtl="0">
              <a:lnSpc>
                <a:spcPct val="100000"/>
              </a:lnSpc>
              <a:spcBef>
                <a:spcPts val="0"/>
              </a:spcBef>
              <a:spcAft>
                <a:spcPts val="0"/>
              </a:spcAft>
              <a:buSzPts val="1600"/>
              <a:buChar char="•"/>
            </a:pPr>
            <a:r>
              <a:rPr lang="en-US"/>
              <a:t>Time Period Sampling</a:t>
            </a:r>
            <a:endParaRPr/>
          </a:p>
          <a:p>
            <a:pPr marL="457200" lvl="0" indent="-330200" algn="l" rtl="0">
              <a:lnSpc>
                <a:spcPct val="100000"/>
              </a:lnSpc>
              <a:spcBef>
                <a:spcPts val="0"/>
              </a:spcBef>
              <a:spcAft>
                <a:spcPts val="0"/>
              </a:spcAft>
              <a:buSzPts val="1600"/>
              <a:buChar char="•"/>
            </a:pPr>
            <a:r>
              <a:rPr lang="en-US"/>
              <a:t>MADRS Score Variability </a:t>
            </a:r>
            <a:endParaRPr/>
          </a:p>
        </p:txBody>
      </p:sp>
      <p:sp>
        <p:nvSpPr>
          <p:cNvPr id="209" name="Google Shape;209;g25f32b337ec_0_25"/>
          <p:cNvSpPr txBox="1">
            <a:spLocks noGrp="1"/>
          </p:cNvSpPr>
          <p:nvPr>
            <p:ph type="title"/>
          </p:nvPr>
        </p:nvSpPr>
        <p:spPr>
          <a:xfrm>
            <a:off x="609600" y="285374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Biases</a:t>
            </a:r>
            <a:endParaRPr/>
          </a:p>
        </p:txBody>
      </p:sp>
      <p:sp>
        <p:nvSpPr>
          <p:cNvPr id="210" name="Google Shape;210;g25f32b337ec_0_25"/>
          <p:cNvSpPr txBox="1">
            <a:spLocks noGrp="1"/>
          </p:cNvSpPr>
          <p:nvPr>
            <p:ph type="body" idx="1"/>
          </p:nvPr>
        </p:nvSpPr>
        <p:spPr>
          <a:xfrm>
            <a:off x="643475" y="3804497"/>
            <a:ext cx="10912500" cy="1623000"/>
          </a:xfrm>
          <a:prstGeom prst="rect">
            <a:avLst/>
          </a:prstGeom>
          <a:noFill/>
          <a:ln>
            <a:noFill/>
          </a:ln>
        </p:spPr>
        <p:txBody>
          <a:bodyPr spcFirstLastPara="1" wrap="square" lIns="91425" tIns="45700" rIns="91425" bIns="45700" anchor="t" anchorCtr="0">
            <a:normAutofit/>
          </a:bodyPr>
          <a:lstStyle/>
          <a:p>
            <a:pPr marL="457200" lvl="0" indent="-330200" algn="l" rtl="0">
              <a:lnSpc>
                <a:spcPct val="100000"/>
              </a:lnSpc>
              <a:spcBef>
                <a:spcPts val="320"/>
              </a:spcBef>
              <a:spcAft>
                <a:spcPts val="0"/>
              </a:spcAft>
              <a:buSzPts val="1600"/>
              <a:buChar char="•"/>
            </a:pPr>
            <a:r>
              <a:rPr lang="en-US"/>
              <a:t>Demographic Balance</a:t>
            </a:r>
            <a:endParaRPr/>
          </a:p>
          <a:p>
            <a:pPr marL="457200" lvl="0" indent="-330200" algn="l" rtl="0">
              <a:lnSpc>
                <a:spcPct val="100000"/>
              </a:lnSpc>
              <a:spcBef>
                <a:spcPts val="0"/>
              </a:spcBef>
              <a:spcAft>
                <a:spcPts val="0"/>
              </a:spcAft>
              <a:buSzPts val="1600"/>
              <a:buChar char="•"/>
            </a:pPr>
            <a:r>
              <a:rPr lang="en-US"/>
              <a:t>Urban vs. Rural Disparity</a:t>
            </a:r>
            <a:endParaRPr/>
          </a:p>
          <a:p>
            <a:pPr marL="457200" lvl="0" indent="-330200" algn="l" rtl="0">
              <a:lnSpc>
                <a:spcPct val="100000"/>
              </a:lnSpc>
              <a:spcBef>
                <a:spcPts val="0"/>
              </a:spcBef>
              <a:spcAft>
                <a:spcPts val="0"/>
              </a:spcAft>
              <a:buSzPts val="1600"/>
              <a:buChar char="•"/>
            </a:pPr>
            <a:r>
              <a:rPr lang="en-US"/>
              <a:t>Accessibility Generalization</a:t>
            </a:r>
            <a:endParaRPr/>
          </a:p>
          <a:p>
            <a:pPr marL="457200" lvl="0" indent="-330200" algn="l" rtl="0">
              <a:lnSpc>
                <a:spcPct val="100000"/>
              </a:lnSpc>
              <a:spcBef>
                <a:spcPts val="0"/>
              </a:spcBef>
              <a:spcAft>
                <a:spcPts val="0"/>
              </a:spcAft>
              <a:buSzPts val="1600"/>
              <a:buChar char="•"/>
            </a:pPr>
            <a:r>
              <a:rPr lang="en-US"/>
              <a:t>Time Period Sampling</a:t>
            </a:r>
            <a:endParaRPr/>
          </a:p>
          <a:p>
            <a:pPr marL="457200" lvl="0" indent="-330200" algn="l" rtl="0">
              <a:lnSpc>
                <a:spcPct val="100000"/>
              </a:lnSpc>
              <a:spcBef>
                <a:spcPts val="0"/>
              </a:spcBef>
              <a:spcAft>
                <a:spcPts val="0"/>
              </a:spcAft>
              <a:buSzPts val="1600"/>
              <a:buChar char="•"/>
            </a:pPr>
            <a:r>
              <a:rPr lang="en-US"/>
              <a:t>Observer Effect and Compliance </a:t>
            </a:r>
            <a:endParaRPr/>
          </a:p>
        </p:txBody>
      </p:sp>
      <p:pic>
        <p:nvPicPr>
          <p:cNvPr id="211" name="Google Shape;211;g25f32b337ec_0_25"/>
          <p:cNvPicPr preferRelativeResize="0"/>
          <p:nvPr/>
        </p:nvPicPr>
        <p:blipFill>
          <a:blip r:embed="rId3">
            <a:alphaModFix/>
          </a:blip>
          <a:stretch>
            <a:fillRect/>
          </a:stretch>
        </p:blipFill>
        <p:spPr>
          <a:xfrm>
            <a:off x="5862426" y="707650"/>
            <a:ext cx="5469305" cy="459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5f32b337ec_0_129"/>
          <p:cNvPicPr preferRelativeResize="0"/>
          <p:nvPr/>
        </p:nvPicPr>
        <p:blipFill>
          <a:blip r:embed="rId3">
            <a:alphaModFix/>
          </a:blip>
          <a:stretch>
            <a:fillRect/>
          </a:stretch>
        </p:blipFill>
        <p:spPr>
          <a:xfrm>
            <a:off x="688775" y="1062375"/>
            <a:ext cx="5738976" cy="4342401"/>
          </a:xfrm>
          <a:prstGeom prst="rect">
            <a:avLst/>
          </a:prstGeom>
          <a:noFill/>
          <a:ln>
            <a:noFill/>
          </a:ln>
        </p:spPr>
      </p:pic>
      <p:sp>
        <p:nvSpPr>
          <p:cNvPr id="218" name="Google Shape;218;g25f32b337ec_0_129"/>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Conclusions</a:t>
            </a:r>
            <a:endParaRPr/>
          </a:p>
        </p:txBody>
      </p:sp>
      <p:sp>
        <p:nvSpPr>
          <p:cNvPr id="219" name="Google Shape;219;g25f32b337ec_0_129"/>
          <p:cNvSpPr txBox="1"/>
          <p:nvPr/>
        </p:nvSpPr>
        <p:spPr>
          <a:xfrm>
            <a:off x="6339300" y="1757425"/>
            <a:ext cx="5547900" cy="344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solidFill>
                  <a:srgbClr val="2D637F"/>
                </a:solidFill>
                <a:latin typeface="Merriweather Sans"/>
                <a:ea typeface="Merriweather Sans"/>
                <a:cs typeface="Merriweather Sans"/>
                <a:sym typeface="Merriweather Sans"/>
              </a:rPr>
              <a:t>Next Steps:</a:t>
            </a:r>
            <a:endParaRPr sz="2400" b="1">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Expand the Dataset</a:t>
            </a:r>
            <a:endParaRPr sz="1800">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Decide on model: DNN?</a:t>
            </a:r>
            <a:endParaRPr sz="1800">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Further fine-tune parameters</a:t>
            </a:r>
            <a:endParaRPr sz="1800">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Collaborate with mental health professionals</a:t>
            </a:r>
            <a:endParaRPr sz="1800">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Address ethical considerations</a:t>
            </a:r>
            <a:endParaRPr sz="1800">
              <a:solidFill>
                <a:srgbClr val="2D637F"/>
              </a:solidFill>
              <a:latin typeface="Merriweather Sans"/>
              <a:ea typeface="Merriweather Sans"/>
              <a:cs typeface="Merriweather Sans"/>
              <a:sym typeface="Merriweather Sans"/>
            </a:endParaRPr>
          </a:p>
          <a:p>
            <a:pPr marL="457200" lvl="0" indent="-342900" algn="l" rtl="0">
              <a:lnSpc>
                <a:spcPct val="150000"/>
              </a:lnSpc>
              <a:spcBef>
                <a:spcPts val="0"/>
              </a:spcBef>
              <a:spcAft>
                <a:spcPts val="0"/>
              </a:spcAft>
              <a:buClr>
                <a:srgbClr val="2D637F"/>
              </a:buClr>
              <a:buSzPts val="1800"/>
              <a:buFont typeface="Merriweather Sans"/>
              <a:buChar char="●"/>
            </a:pPr>
            <a:r>
              <a:rPr lang="en-US" sz="1800">
                <a:solidFill>
                  <a:srgbClr val="2D637F"/>
                </a:solidFill>
                <a:latin typeface="Merriweather Sans"/>
                <a:ea typeface="Merriweather Sans"/>
                <a:cs typeface="Merriweather Sans"/>
                <a:sym typeface="Merriweather Sans"/>
              </a:rPr>
              <a:t>Develop user-friendly tools</a:t>
            </a:r>
            <a:endParaRPr sz="1800">
              <a:solidFill>
                <a:srgbClr val="2D637F"/>
              </a:solidFill>
              <a:latin typeface="Merriweather Sans"/>
              <a:ea typeface="Merriweather Sans"/>
              <a:cs typeface="Merriweather Sans"/>
              <a:sym typeface="Merriweather Sans"/>
            </a:endParaRPr>
          </a:p>
          <a:p>
            <a:pPr marL="0" lvl="0" indent="0" algn="l" rtl="0">
              <a:spcBef>
                <a:spcPts val="0"/>
              </a:spcBef>
              <a:spcAft>
                <a:spcPts val="0"/>
              </a:spcAft>
              <a:buNone/>
            </a:pPr>
            <a:endParaRPr>
              <a:latin typeface="Merriweather Sans"/>
              <a:ea typeface="Merriweather Sans"/>
              <a:cs typeface="Merriweather Sans"/>
              <a:sym typeface="Merriweather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5f32b337ec_0_37"/>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Contributions</a:t>
            </a:r>
            <a:endParaRPr/>
          </a:p>
        </p:txBody>
      </p:sp>
      <p:graphicFrame>
        <p:nvGraphicFramePr>
          <p:cNvPr id="228" name="Google Shape;228;g25f32b337ec_0_37"/>
          <p:cNvGraphicFramePr/>
          <p:nvPr>
            <p:extLst>
              <p:ext uri="{D42A27DB-BD31-4B8C-83A1-F6EECF244321}">
                <p14:modId xmlns:p14="http://schemas.microsoft.com/office/powerpoint/2010/main" val="43903692"/>
              </p:ext>
            </p:extLst>
          </p:nvPr>
        </p:nvGraphicFramePr>
        <p:xfrm>
          <a:off x="451350" y="1238350"/>
          <a:ext cx="11253550" cy="4372010"/>
        </p:xfrm>
        <a:graphic>
          <a:graphicData uri="http://schemas.openxmlformats.org/drawingml/2006/table">
            <a:tbl>
              <a:tblPr>
                <a:noFill/>
                <a:tableStyleId>{FEEB3E72-A81F-4D79-AD82-8779ADF47C7D}</a:tableStyleId>
              </a:tblPr>
              <a:tblGrid>
                <a:gridCol w="2284925">
                  <a:extLst>
                    <a:ext uri="{9D8B030D-6E8A-4147-A177-3AD203B41FA5}">
                      <a16:colId xmlns:a16="http://schemas.microsoft.com/office/drawing/2014/main" val="20000"/>
                    </a:ext>
                  </a:extLst>
                </a:gridCol>
                <a:gridCol w="1793725">
                  <a:extLst>
                    <a:ext uri="{9D8B030D-6E8A-4147-A177-3AD203B41FA5}">
                      <a16:colId xmlns:a16="http://schemas.microsoft.com/office/drawing/2014/main" val="20001"/>
                    </a:ext>
                  </a:extLst>
                </a:gridCol>
                <a:gridCol w="1793725">
                  <a:extLst>
                    <a:ext uri="{9D8B030D-6E8A-4147-A177-3AD203B41FA5}">
                      <a16:colId xmlns:a16="http://schemas.microsoft.com/office/drawing/2014/main" val="20002"/>
                    </a:ext>
                  </a:extLst>
                </a:gridCol>
                <a:gridCol w="1793725">
                  <a:extLst>
                    <a:ext uri="{9D8B030D-6E8A-4147-A177-3AD203B41FA5}">
                      <a16:colId xmlns:a16="http://schemas.microsoft.com/office/drawing/2014/main" val="20003"/>
                    </a:ext>
                  </a:extLst>
                </a:gridCol>
                <a:gridCol w="1793725">
                  <a:extLst>
                    <a:ext uri="{9D8B030D-6E8A-4147-A177-3AD203B41FA5}">
                      <a16:colId xmlns:a16="http://schemas.microsoft.com/office/drawing/2014/main" val="20004"/>
                    </a:ext>
                  </a:extLst>
                </a:gridCol>
                <a:gridCol w="1793725">
                  <a:extLst>
                    <a:ext uri="{9D8B030D-6E8A-4147-A177-3AD203B41FA5}">
                      <a16:colId xmlns:a16="http://schemas.microsoft.com/office/drawing/2014/main" val="20005"/>
                    </a:ext>
                  </a:extLst>
                </a:gridCol>
              </a:tblGrid>
              <a:tr h="3900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a:t>Gary Kong</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a:t>Julia Kauffman</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a:t>Leo Le</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a:t>Vishnu Paty</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a:t>Melia Soque</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a:t>Literature </a:t>
                      </a:r>
                      <a:r>
                        <a:rPr lang="en-US" sz="1200" b="1"/>
                        <a:t>S</a:t>
                      </a:r>
                      <a:r>
                        <a:rPr lang="en-US" sz="1200" b="1" u="none" strike="noStrike" cap="none"/>
                        <a:t>earch</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a:t>Data </a:t>
                      </a:r>
                      <a:r>
                        <a:rPr lang="en-US" sz="1200" b="1"/>
                        <a:t>Wrangling and Cleaning</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a:t>Feature </a:t>
                      </a:r>
                      <a:r>
                        <a:rPr lang="en-US" sz="1200" b="1"/>
                        <a:t>Extraction and Feature Selection</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a:t>Data </a:t>
                      </a:r>
                      <a:r>
                        <a:rPr lang="en-US" sz="1200" b="1"/>
                        <a:t>A</a:t>
                      </a:r>
                      <a:r>
                        <a:rPr lang="en-US" sz="1200" b="1" u="none" strike="noStrike" cap="none"/>
                        <a:t>ugmentation</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dirty="0"/>
                        <a:t>Data </a:t>
                      </a:r>
                      <a:r>
                        <a:rPr lang="en-US" sz="1200" b="1" dirty="0"/>
                        <a:t>Splitting</a:t>
                      </a:r>
                      <a:r>
                        <a:rPr lang="en-US" sz="1200" b="1" u="none" strike="noStrike" cap="none" dirty="0"/>
                        <a:t> </a:t>
                      </a:r>
                      <a:r>
                        <a:rPr lang="en-US" sz="1200" b="1" dirty="0"/>
                        <a:t>and</a:t>
                      </a:r>
                      <a:br>
                        <a:rPr lang="en-US" sz="1200" b="1" u="none" strike="noStrike" cap="none" dirty="0"/>
                      </a:br>
                      <a:r>
                        <a:rPr lang="en-US" sz="1200" b="1" dirty="0"/>
                        <a:t>C</a:t>
                      </a:r>
                      <a:r>
                        <a:rPr lang="en-US" sz="1200" b="1" u="none" strike="noStrike" cap="none" dirty="0"/>
                        <a:t>ross-validation</a:t>
                      </a:r>
                      <a:endParaRPr sz="12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a:ln>
                            <a:noFill/>
                          </a:ln>
                          <a:solidFill>
                            <a:srgbClr val="000000"/>
                          </a:solidFill>
                          <a:effectLst/>
                          <a:uLnTx/>
                          <a:uFillTx/>
                          <a:latin typeface="Arial"/>
                          <a:cs typeface="Arial"/>
                          <a:sym typeface="Arial"/>
                        </a:rPr>
                        <a:t>X</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a:ln>
                            <a:noFill/>
                          </a:ln>
                          <a:solidFill>
                            <a:srgbClr val="000000"/>
                          </a:solidFill>
                          <a:effectLst/>
                          <a:uLnTx/>
                          <a:uFillTx/>
                          <a:latin typeface="Arial"/>
                          <a:cs typeface="Arial"/>
                          <a:sym typeface="Arial"/>
                        </a:rPr>
                        <a:t>X</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X</a:t>
                      </a: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585050">
                <a:tc>
                  <a:txBody>
                    <a:bodyPr/>
                    <a:lstStyle/>
                    <a:p>
                      <a:pPr marL="0" marR="0" lvl="0" indent="0" algn="r" rtl="0">
                        <a:lnSpc>
                          <a:spcPct val="100000"/>
                        </a:lnSpc>
                        <a:spcBef>
                          <a:spcPts val="0"/>
                        </a:spcBef>
                        <a:spcAft>
                          <a:spcPts val="0"/>
                        </a:spcAft>
                        <a:buClr>
                          <a:srgbClr val="000000"/>
                        </a:buClr>
                        <a:buSzPts val="1400"/>
                        <a:buFont typeface="Arial"/>
                        <a:buNone/>
                      </a:pPr>
                      <a:r>
                        <a:rPr lang="en-US" sz="1200" b="1"/>
                        <a:t>Model Development and Hyperparameter Tuning</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dirty="0"/>
                        <a:t>Logistic regression</a:t>
                      </a:r>
                      <a:endParaRPr sz="1100" b="1" u="none" strike="noStrike" cap="none" dirty="0"/>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a:t>LTSM</a:t>
                      </a:r>
                      <a:endParaRPr sz="1100" b="1" u="none" strike="noStrike" cap="none"/>
                    </a:p>
                    <a:p>
                      <a:pPr marL="0" marR="0" lvl="0" indent="0" algn="ctr" rtl="0">
                        <a:lnSpc>
                          <a:spcPct val="100000"/>
                        </a:lnSpc>
                        <a:spcBef>
                          <a:spcPts val="0"/>
                        </a:spcBef>
                        <a:spcAft>
                          <a:spcPts val="0"/>
                        </a:spcAft>
                        <a:buClr>
                          <a:srgbClr val="000000"/>
                        </a:buClr>
                        <a:buSzPts val="1400"/>
                        <a:buFont typeface="Arial"/>
                        <a:buNone/>
                      </a:pPr>
                      <a:r>
                        <a:rPr lang="en-US" sz="1100" b="1" u="none" strike="noStrike" cap="none"/>
                        <a:t>Deep neural network</a:t>
                      </a:r>
                      <a:endParaRPr sz="11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dirty="0"/>
                        <a:t>AdaBoost (Lead)</a:t>
                      </a:r>
                      <a:endParaRPr sz="1100" b="1" dirty="0"/>
                    </a:p>
                    <a:p>
                      <a:pPr marL="0" marR="0" lvl="0" indent="0" algn="ctr" rtl="0">
                        <a:lnSpc>
                          <a:spcPct val="100000"/>
                        </a:lnSpc>
                        <a:spcBef>
                          <a:spcPts val="0"/>
                        </a:spcBef>
                        <a:spcAft>
                          <a:spcPts val="0"/>
                        </a:spcAft>
                        <a:buClr>
                          <a:srgbClr val="000000"/>
                        </a:buClr>
                        <a:buSzPts val="1400"/>
                        <a:buFont typeface="Arial"/>
                        <a:buNone/>
                      </a:pPr>
                      <a:r>
                        <a:rPr lang="en-US" sz="1100" b="1" dirty="0" err="1"/>
                        <a:t>XGBoost</a:t>
                      </a:r>
                      <a:r>
                        <a:rPr lang="en-US" sz="1100" b="1" dirty="0"/>
                        <a:t> (Lead)</a:t>
                      </a:r>
                      <a:endParaRPr sz="1100" b="1" dirty="0"/>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dirty="0"/>
                        <a:t>AdaBoost (Support)</a:t>
                      </a:r>
                    </a:p>
                    <a:p>
                      <a:pPr marL="0" marR="0" lvl="0" indent="0" algn="ctr" rtl="0">
                        <a:lnSpc>
                          <a:spcPct val="100000"/>
                        </a:lnSpc>
                        <a:spcBef>
                          <a:spcPts val="0"/>
                        </a:spcBef>
                        <a:spcAft>
                          <a:spcPts val="0"/>
                        </a:spcAft>
                        <a:buClr>
                          <a:srgbClr val="000000"/>
                        </a:buClr>
                        <a:buSzPts val="1400"/>
                        <a:buFont typeface="Arial"/>
                        <a:buNone/>
                      </a:pPr>
                      <a:r>
                        <a:rPr lang="en-US" sz="1100" b="1" u="none" strike="noStrike" cap="none" dirty="0" err="1"/>
                        <a:t>XGBoost</a:t>
                      </a:r>
                      <a:r>
                        <a:rPr lang="en-US" sz="1100" b="1" u="none" strike="noStrike" cap="none" dirty="0"/>
                        <a:t> (Support)</a:t>
                      </a:r>
                      <a:endParaRPr sz="1100" b="1" u="none" strike="noStrike" cap="none" dirty="0"/>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a:solidFill>
                            <a:schemeClr val="dk1"/>
                          </a:solidFill>
                        </a:rPr>
                        <a:t>Logistic regression</a:t>
                      </a:r>
                      <a:endParaRPr sz="11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565125">
                <a:tc>
                  <a:txBody>
                    <a:bodyPr/>
                    <a:lstStyle/>
                    <a:p>
                      <a:pPr marL="0" marR="0" lvl="0" indent="0" algn="r" rtl="0">
                        <a:lnSpc>
                          <a:spcPct val="100000"/>
                        </a:lnSpc>
                        <a:spcBef>
                          <a:spcPts val="0"/>
                        </a:spcBef>
                        <a:spcAft>
                          <a:spcPts val="0"/>
                        </a:spcAft>
                        <a:buClr>
                          <a:srgbClr val="000000"/>
                        </a:buClr>
                        <a:buSzPts val="1400"/>
                        <a:buFont typeface="Arial"/>
                        <a:buNone/>
                      </a:pPr>
                      <a:r>
                        <a:rPr lang="en-US" sz="1200" b="1" u="none" strike="noStrike" cap="none"/>
                        <a:t>Model </a:t>
                      </a:r>
                      <a:r>
                        <a:rPr lang="en-US" sz="1200" b="1"/>
                        <a:t>E</a:t>
                      </a:r>
                      <a:r>
                        <a:rPr lang="en-US" sz="1200" b="1" u="none" strike="noStrike" cap="none"/>
                        <a:t>valuation</a:t>
                      </a:r>
                      <a:endParaRPr sz="1200" b="1" u="none" strike="noStrike" cap="none"/>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g25f32b337ec_0_45"/>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C28220"/>
              </a:buClr>
              <a:buSzPts val="3600"/>
              <a:buFont typeface="Georgia"/>
              <a:buNone/>
            </a:pPr>
            <a:r>
              <a:rPr lang="en-US"/>
              <a:t>Motivation</a:t>
            </a:r>
            <a:endParaRPr/>
          </a:p>
        </p:txBody>
      </p:sp>
      <p:sp>
        <p:nvSpPr>
          <p:cNvPr id="42" name="Google Shape;42;g25f32b337ec_0_45"/>
          <p:cNvSpPr txBox="1">
            <a:spLocks noGrp="1"/>
          </p:cNvSpPr>
          <p:nvPr>
            <p:ph type="body" idx="1"/>
          </p:nvPr>
        </p:nvSpPr>
        <p:spPr>
          <a:xfrm>
            <a:off x="6799560" y="1357429"/>
            <a:ext cx="4647627" cy="4143141"/>
          </a:xfrm>
          <a:prstGeom prst="rect">
            <a:avLst/>
          </a:prstGeom>
          <a:noFill/>
          <a:ln>
            <a:noFill/>
          </a:ln>
        </p:spPr>
        <p:txBody>
          <a:bodyPr spcFirstLastPara="1" wrap="square" lIns="90000" tIns="45700" rIns="91425" bIns="45700" anchor="ctr" anchorCtr="0">
            <a:noAutofit/>
          </a:bodyPr>
          <a:lstStyle/>
          <a:p>
            <a:pPr marL="0" lvl="0" indent="0" algn="l" rtl="0">
              <a:lnSpc>
                <a:spcPct val="120000"/>
              </a:lnSpc>
              <a:spcBef>
                <a:spcPts val="0"/>
              </a:spcBef>
              <a:spcAft>
                <a:spcPts val="0"/>
              </a:spcAft>
              <a:buClr>
                <a:srgbClr val="2D637F"/>
              </a:buClr>
              <a:buSzPts val="1200"/>
              <a:buNone/>
            </a:pPr>
            <a:r>
              <a:rPr lang="en-US" sz="1200" b="1"/>
              <a:t>Depression</a:t>
            </a:r>
            <a:endParaRPr sz="1200"/>
          </a:p>
          <a:p>
            <a:pPr marL="342900" lvl="0" indent="-342900" algn="l" rtl="0">
              <a:lnSpc>
                <a:spcPct val="120000"/>
              </a:lnSpc>
              <a:spcBef>
                <a:spcPts val="600"/>
              </a:spcBef>
              <a:spcAft>
                <a:spcPts val="0"/>
              </a:spcAft>
              <a:buClr>
                <a:srgbClr val="2D637F"/>
              </a:buClr>
              <a:buSzPts val="1200"/>
              <a:buChar char="•"/>
            </a:pPr>
            <a:r>
              <a:rPr lang="en-US" sz="1200"/>
              <a:t>World’s leading cause of disability</a:t>
            </a:r>
            <a:endParaRPr/>
          </a:p>
          <a:p>
            <a:pPr marL="342900" lvl="0" indent="-342900" algn="l" rtl="0">
              <a:lnSpc>
                <a:spcPct val="120000"/>
              </a:lnSpc>
              <a:spcBef>
                <a:spcPts val="600"/>
              </a:spcBef>
              <a:spcAft>
                <a:spcPts val="0"/>
              </a:spcAft>
              <a:buClr>
                <a:srgbClr val="2D637F"/>
              </a:buClr>
              <a:buSzPts val="1200"/>
              <a:buChar char="•"/>
            </a:pPr>
            <a:r>
              <a:rPr lang="en-US" sz="1200"/>
              <a:t>Associated with disrupted biological rhythms and changes in motor activity</a:t>
            </a:r>
            <a:endParaRPr sz="1200"/>
          </a:p>
          <a:p>
            <a:pPr marL="342900" lvl="0" indent="-342900" algn="l" rtl="0">
              <a:lnSpc>
                <a:spcPct val="120000"/>
              </a:lnSpc>
              <a:spcBef>
                <a:spcPts val="600"/>
              </a:spcBef>
              <a:spcAft>
                <a:spcPts val="0"/>
              </a:spcAft>
              <a:buClr>
                <a:srgbClr val="2D637F"/>
              </a:buClr>
              <a:buSzPts val="1200"/>
              <a:buChar char="•"/>
            </a:pPr>
            <a:r>
              <a:rPr lang="en-US" sz="1200"/>
              <a:t>Subjective diagnosis (DSM-5 criteria)</a:t>
            </a:r>
            <a:endParaRPr/>
          </a:p>
          <a:p>
            <a:pPr marL="342900" lvl="0" indent="-273050" algn="l" rtl="0">
              <a:lnSpc>
                <a:spcPct val="120000"/>
              </a:lnSpc>
              <a:spcBef>
                <a:spcPts val="600"/>
              </a:spcBef>
              <a:spcAft>
                <a:spcPts val="0"/>
              </a:spcAft>
              <a:buClr>
                <a:srgbClr val="2D637F"/>
              </a:buClr>
              <a:buSzPts val="1100"/>
              <a:buNone/>
            </a:pPr>
            <a:endParaRPr sz="1100" b="1"/>
          </a:p>
          <a:p>
            <a:pPr marL="0" lvl="0" indent="0" algn="l" rtl="0">
              <a:lnSpc>
                <a:spcPct val="120000"/>
              </a:lnSpc>
              <a:spcBef>
                <a:spcPts val="600"/>
              </a:spcBef>
              <a:spcAft>
                <a:spcPts val="0"/>
              </a:spcAft>
              <a:buClr>
                <a:srgbClr val="2D637F"/>
              </a:buClr>
              <a:buSzPts val="1200"/>
              <a:buNone/>
            </a:pPr>
            <a:r>
              <a:rPr lang="en-US" sz="1200" b="1"/>
              <a:t>Motor actigraphy data</a:t>
            </a:r>
            <a:endParaRPr sz="1200"/>
          </a:p>
          <a:p>
            <a:pPr marL="342900" lvl="0" indent="-342900" algn="l" rtl="0">
              <a:lnSpc>
                <a:spcPct val="120000"/>
              </a:lnSpc>
              <a:spcBef>
                <a:spcPts val="600"/>
              </a:spcBef>
              <a:spcAft>
                <a:spcPts val="0"/>
              </a:spcAft>
              <a:buClr>
                <a:srgbClr val="2D637F"/>
              </a:buClr>
              <a:buSzPts val="1200"/>
              <a:buChar char="•"/>
            </a:pPr>
            <a:r>
              <a:rPr lang="en-US" sz="1200"/>
              <a:t>Non-invasive</a:t>
            </a:r>
            <a:endParaRPr sz="1200"/>
          </a:p>
          <a:p>
            <a:pPr marL="342900" lvl="0" indent="-342900" algn="l" rtl="0">
              <a:lnSpc>
                <a:spcPct val="120000"/>
              </a:lnSpc>
              <a:spcBef>
                <a:spcPts val="600"/>
              </a:spcBef>
              <a:spcAft>
                <a:spcPts val="0"/>
              </a:spcAft>
              <a:buClr>
                <a:srgbClr val="2D637F"/>
              </a:buClr>
              <a:buSzPts val="1200"/>
              <a:buChar char="•"/>
            </a:pPr>
            <a:r>
              <a:rPr lang="en-US" sz="1200"/>
              <a:t>Available through wearables (e.g., Fitbit)</a:t>
            </a:r>
            <a:endParaRPr sz="1200"/>
          </a:p>
          <a:p>
            <a:pPr marL="342900" lvl="0" indent="-342900" algn="l" rtl="0">
              <a:lnSpc>
                <a:spcPct val="120000"/>
              </a:lnSpc>
              <a:spcBef>
                <a:spcPts val="600"/>
              </a:spcBef>
              <a:spcAft>
                <a:spcPts val="0"/>
              </a:spcAft>
              <a:buClr>
                <a:srgbClr val="2D637F"/>
              </a:buClr>
              <a:buSzPts val="1200"/>
              <a:buChar char="•"/>
            </a:pPr>
            <a:r>
              <a:rPr lang="en-US" sz="1200"/>
              <a:t>Potentially objective method of diagnosing depression</a:t>
            </a:r>
            <a:endParaRPr/>
          </a:p>
          <a:p>
            <a:pPr marL="342900" lvl="0" indent="-266700" algn="l" rtl="0">
              <a:lnSpc>
                <a:spcPct val="120000"/>
              </a:lnSpc>
              <a:spcBef>
                <a:spcPts val="600"/>
              </a:spcBef>
              <a:spcAft>
                <a:spcPts val="0"/>
              </a:spcAft>
              <a:buClr>
                <a:srgbClr val="2D637F"/>
              </a:buClr>
              <a:buSzPts val="1200"/>
              <a:buNone/>
            </a:pPr>
            <a:endParaRPr sz="1200" b="1"/>
          </a:p>
          <a:p>
            <a:pPr marL="0" lvl="0" indent="0" algn="l" rtl="0">
              <a:lnSpc>
                <a:spcPct val="120000"/>
              </a:lnSpc>
              <a:spcBef>
                <a:spcPts val="600"/>
              </a:spcBef>
              <a:spcAft>
                <a:spcPts val="0"/>
              </a:spcAft>
              <a:buClr>
                <a:srgbClr val="2D637F"/>
              </a:buClr>
              <a:buSzPts val="1200"/>
              <a:buNone/>
            </a:pPr>
            <a:r>
              <a:rPr lang="en-US" sz="1200" b="1"/>
              <a:t>Research question</a:t>
            </a:r>
            <a:endParaRPr sz="1200"/>
          </a:p>
          <a:p>
            <a:pPr marL="0" lvl="0" indent="0" algn="l" rtl="0">
              <a:lnSpc>
                <a:spcPct val="120000"/>
              </a:lnSpc>
              <a:spcBef>
                <a:spcPts val="600"/>
              </a:spcBef>
              <a:spcAft>
                <a:spcPts val="600"/>
              </a:spcAft>
              <a:buClr>
                <a:srgbClr val="2D637F"/>
              </a:buClr>
              <a:buSzPts val="1200"/>
              <a:buNone/>
            </a:pPr>
            <a:r>
              <a:rPr lang="en-US" sz="1200"/>
              <a:t>Can machine learning algorithms be used to accurately classify patients into depression status (normal, mild and moderate) using motor actigraphy data?</a:t>
            </a:r>
            <a:endParaRPr sz="1200"/>
          </a:p>
        </p:txBody>
      </p:sp>
      <p:sp>
        <p:nvSpPr>
          <p:cNvPr id="43" name="Google Shape;43;g25f32b337ec_0_45"/>
          <p:cNvSpPr txBox="1"/>
          <p:nvPr/>
        </p:nvSpPr>
        <p:spPr>
          <a:xfrm>
            <a:off x="5323754" y="5534162"/>
            <a:ext cx="1063112" cy="338554"/>
          </a:xfrm>
          <a:prstGeom prst="rect">
            <a:avLst/>
          </a:prstGeom>
          <a:solidFill>
            <a:schemeClr val="lt1"/>
          </a:solidFill>
          <a:ln w="25400" cap="flat" cmpd="sng">
            <a:solidFill>
              <a:schemeClr val="accent1"/>
            </a:solidFill>
            <a:prstDash val="dash"/>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1" i="0" u="none" strike="noStrike" cap="none">
                <a:solidFill>
                  <a:schemeClr val="accent1"/>
                </a:solidFill>
                <a:latin typeface="Arial"/>
                <a:ea typeface="Arial"/>
                <a:cs typeface="Arial"/>
                <a:sym typeface="Arial"/>
              </a:rPr>
              <a:t>RELATED TO</a:t>
            </a:r>
            <a:endParaRPr/>
          </a:p>
          <a:p>
            <a:pPr marL="0" marR="0" lvl="0" indent="0" algn="ctr" rtl="0">
              <a:lnSpc>
                <a:spcPct val="100000"/>
              </a:lnSpc>
              <a:spcBef>
                <a:spcPts val="0"/>
              </a:spcBef>
              <a:spcAft>
                <a:spcPts val="0"/>
              </a:spcAft>
              <a:buNone/>
            </a:pPr>
            <a:r>
              <a:rPr lang="en-US" sz="800" b="1" i="0" u="none" strike="noStrike" cap="none">
                <a:solidFill>
                  <a:schemeClr val="accent1"/>
                </a:solidFill>
                <a:latin typeface="Arial"/>
                <a:ea typeface="Arial"/>
                <a:cs typeface="Arial"/>
                <a:sym typeface="Arial"/>
              </a:rPr>
              <a:t>MOTOR ACTIVITY</a:t>
            </a:r>
            <a:endParaRPr/>
          </a:p>
        </p:txBody>
      </p:sp>
      <p:pic>
        <p:nvPicPr>
          <p:cNvPr id="44" name="Google Shape;44;g25f32b337ec_0_45" descr="A screen shot of a graph&#10;&#10;Description automatically generated"/>
          <p:cNvPicPr preferRelativeResize="0"/>
          <p:nvPr/>
        </p:nvPicPr>
        <p:blipFill rotWithShape="1">
          <a:blip r:embed="rId3">
            <a:alphaModFix/>
          </a:blip>
          <a:srcRect/>
          <a:stretch/>
        </p:blipFill>
        <p:spPr>
          <a:xfrm>
            <a:off x="686012" y="1380470"/>
            <a:ext cx="5804164" cy="4097058"/>
          </a:xfrm>
          <a:prstGeom prst="rect">
            <a:avLst/>
          </a:prstGeom>
          <a:noFill/>
          <a:ln>
            <a:noFill/>
          </a:ln>
        </p:spPr>
      </p:pic>
      <p:sp>
        <p:nvSpPr>
          <p:cNvPr id="45" name="Google Shape;45;g25f32b337ec_0_45"/>
          <p:cNvSpPr txBox="1"/>
          <p:nvPr/>
        </p:nvSpPr>
        <p:spPr>
          <a:xfrm>
            <a:off x="686012" y="2132090"/>
            <a:ext cx="5632285" cy="542358"/>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800" b="1" i="0" u="none" strike="noStrike" cap="none">
              <a:solidFill>
                <a:schemeClr val="accent1"/>
              </a:solidFill>
              <a:latin typeface="Arial"/>
              <a:ea typeface="Arial"/>
              <a:cs typeface="Arial"/>
              <a:sym typeface="Arial"/>
            </a:endParaRPr>
          </a:p>
        </p:txBody>
      </p:sp>
      <p:sp>
        <p:nvSpPr>
          <p:cNvPr id="46" name="Google Shape;46;g25f32b337ec_0_45"/>
          <p:cNvSpPr txBox="1"/>
          <p:nvPr/>
        </p:nvSpPr>
        <p:spPr>
          <a:xfrm>
            <a:off x="686012" y="4372619"/>
            <a:ext cx="5632285" cy="337419"/>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800" b="1" i="0" u="none" strike="noStrike" cap="none">
              <a:solidFill>
                <a:schemeClr val="accent1"/>
              </a:solidFill>
              <a:latin typeface="Arial"/>
              <a:ea typeface="Arial"/>
              <a:cs typeface="Arial"/>
              <a:sym typeface="Arial"/>
            </a:endParaRPr>
          </a:p>
        </p:txBody>
      </p:sp>
      <p:sp>
        <p:nvSpPr>
          <p:cNvPr id="47" name="Google Shape;47;g25f32b337ec_0_45"/>
          <p:cNvSpPr txBox="1">
            <a:spLocks noGrp="1"/>
          </p:cNvSpPr>
          <p:nvPr>
            <p:ph type="body" idx="4294967295"/>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Sources: </a:t>
            </a:r>
            <a:r>
              <a:rPr lang="en-US" dirty="0">
                <a:hlinkClick r:id="rId4">
                  <a:extLst>
                    <a:ext uri="{A12FA001-AC4F-418D-AE19-62706E023703}">
                      <ahyp:hlinkClr xmlns:ahyp="http://schemas.microsoft.com/office/drawing/2018/hyperlinkcolor" val="tx"/>
                    </a:ext>
                  </a:extLst>
                </a:hlinkClick>
              </a:rPr>
              <a:t>UpToDate</a:t>
            </a:r>
            <a:r>
              <a:rPr lang="en-US" dirty="0"/>
              <a:t>, </a:t>
            </a:r>
            <a:r>
              <a:rPr lang="en-US" dirty="0">
                <a:hlinkClick r:id="rId5">
                  <a:extLst>
                    <a:ext uri="{A12FA001-AC4F-418D-AE19-62706E023703}">
                      <ahyp:hlinkClr xmlns:ahyp="http://schemas.microsoft.com/office/drawing/2018/hyperlinkcolor" val="tx"/>
                    </a:ext>
                  </a:extLst>
                </a:hlinkClick>
              </a:rPr>
              <a:t>WHO</a:t>
            </a:r>
            <a:r>
              <a:rPr lang="en-US" dirty="0"/>
              <a:t>, </a:t>
            </a:r>
            <a:r>
              <a:rPr lang="en-US" dirty="0">
                <a:hlinkClick r:id="rId6">
                  <a:extLst>
                    <a:ext uri="{A12FA001-AC4F-418D-AE19-62706E023703}">
                      <ahyp:hlinkClr xmlns:ahyp="http://schemas.microsoft.com/office/drawing/2018/hyperlinkcolor" val="tx"/>
                    </a:ext>
                  </a:extLst>
                </a:hlinkClick>
              </a:rPr>
              <a:t>Our World in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noFill/>
          <a:ln>
            <a:noFill/>
          </a:ln>
        </p:spPr>
        <p:txBody>
          <a:bodyPr spcFirstLastPara="1" wrap="square" lIns="91425" tIns="45700" rIns="91425" bIns="45700" anchor="ctr" anchorCtr="0">
            <a:noAutofit/>
          </a:bodyPr>
          <a:lstStyle/>
          <a:p>
            <a:pPr lvl="0"/>
            <a:r>
              <a:rPr lang="en-US"/>
              <a:t>Past Studies</a:t>
            </a:r>
          </a:p>
        </p:txBody>
      </p:sp>
      <p:sp>
        <p:nvSpPr>
          <p:cNvPr id="54" name="Google Shape;54;p2"/>
          <p:cNvSpPr txBox="1">
            <a:spLocks noGrp="1"/>
          </p:cNvSpPr>
          <p:nvPr>
            <p:ph type="body" idx="1"/>
          </p:nvPr>
        </p:nvSpPr>
        <p:spPr>
          <a:xfrm>
            <a:off x="609600" y="1763044"/>
            <a:ext cx="5460074" cy="3759932"/>
          </a:xfrm>
          <a:noFill/>
          <a:ln>
            <a:noFill/>
          </a:ln>
        </p:spPr>
        <p:txBody>
          <a:bodyPr spcFirstLastPara="1" wrap="square" lIns="91425" tIns="45700" rIns="91425" bIns="45700" anchor="ctr" anchorCtr="0">
            <a:normAutofit/>
          </a:bodyPr>
          <a:lstStyle/>
          <a:p>
            <a:pPr lvl="0">
              <a:lnSpc>
                <a:spcPct val="150000"/>
              </a:lnSpc>
            </a:pPr>
            <a:r>
              <a:rPr lang="en-US" sz="1600" b="1" dirty="0"/>
              <a:t>54 studies </a:t>
            </a:r>
            <a:r>
              <a:rPr lang="en-US" sz="1600" dirty="0"/>
              <a:t>used AI with wearables for depression</a:t>
            </a:r>
          </a:p>
          <a:p>
            <a:pPr lvl="0">
              <a:lnSpc>
                <a:spcPct val="150000"/>
              </a:lnSpc>
            </a:pPr>
            <a:r>
              <a:rPr lang="en-US" sz="1600" b="1" dirty="0"/>
              <a:t>Non-parametric methods </a:t>
            </a:r>
            <a:r>
              <a:rPr lang="en-US" sz="1600" dirty="0"/>
              <a:t>were predominant</a:t>
            </a:r>
          </a:p>
          <a:p>
            <a:pPr lvl="0">
              <a:lnSpc>
                <a:spcPct val="150000"/>
              </a:lnSpc>
            </a:pPr>
            <a:r>
              <a:rPr lang="en-US" sz="1600" b="1" dirty="0"/>
              <a:t>AI accuracy</a:t>
            </a:r>
            <a:r>
              <a:rPr lang="en-US" sz="1600" dirty="0"/>
              <a:t>: 70-89%</a:t>
            </a:r>
          </a:p>
          <a:p>
            <a:pPr lvl="0">
              <a:lnSpc>
                <a:spcPct val="150000"/>
              </a:lnSpc>
            </a:pPr>
            <a:r>
              <a:rPr lang="en-US" sz="1600" b="1" dirty="0"/>
              <a:t>AdaBoost</a:t>
            </a:r>
            <a:r>
              <a:rPr lang="en-US" sz="1600" dirty="0"/>
              <a:t> excelled in performance, whereas logistic regression and decision trees were less effective</a:t>
            </a:r>
          </a:p>
        </p:txBody>
      </p:sp>
      <p:sp>
        <p:nvSpPr>
          <p:cNvPr id="55" name="Google Shape;55;p2"/>
          <p:cNvSpPr txBox="1">
            <a:spLocks noGrp="1"/>
          </p:cNvSpPr>
          <p:nvPr>
            <p:ph type="body" idx="10"/>
          </p:nvPr>
        </p:nvSpPr>
        <p:spPr>
          <a:noFill/>
          <a:ln>
            <a:noFill/>
          </a:ln>
        </p:spPr>
        <p:txBody>
          <a:bodyPr spcFirstLastPara="1" wrap="square" lIns="91425" tIns="45700" rIns="91425" bIns="45700" anchor="ctr" anchorCtr="0">
            <a:noAutofit/>
          </a:bodyPr>
          <a:lstStyle/>
          <a:p>
            <a:pPr marL="400050" lvl="0" indent="-628650"/>
            <a:r>
              <a:rPr lang="en-US" dirty="0"/>
              <a:t>Source: 	</a:t>
            </a:r>
            <a:r>
              <a:rPr lang="en-GB" dirty="0"/>
              <a:t>Abd-</a:t>
            </a:r>
            <a:r>
              <a:rPr lang="en-GB" dirty="0" err="1"/>
              <a:t>Alrazaq</a:t>
            </a:r>
            <a:r>
              <a:rPr lang="en-GB" dirty="0"/>
              <a:t>, A., </a:t>
            </a:r>
            <a:r>
              <a:rPr lang="en-GB" dirty="0" err="1"/>
              <a:t>AlSaad</a:t>
            </a:r>
            <a:r>
              <a:rPr lang="en-GB" dirty="0"/>
              <a:t>, R., </a:t>
            </a:r>
            <a:r>
              <a:rPr lang="en-GB" dirty="0" err="1"/>
              <a:t>Shuweihdi</a:t>
            </a:r>
            <a:r>
              <a:rPr lang="en-GB" dirty="0"/>
              <a:t>, F. et al. (2023). Systematic review and meta-analysis of performance of wearable artificial intelligence in detecting and predicting depression. </a:t>
            </a:r>
            <a:r>
              <a:rPr lang="en-GB" dirty="0" err="1"/>
              <a:t>npj</a:t>
            </a:r>
            <a:r>
              <a:rPr lang="en-GB" dirty="0"/>
              <a:t> Digital Medicine, 6, 84. </a:t>
            </a:r>
            <a:r>
              <a:rPr lang="en-GB" dirty="0">
                <a:hlinkClick r:id="rId3">
                  <a:extLst>
                    <a:ext uri="{A12FA001-AC4F-418D-AE19-62706E023703}">
                      <ahyp:hlinkClr xmlns:ahyp="http://schemas.microsoft.com/office/drawing/2018/hyperlinkcolor" val="tx"/>
                    </a:ext>
                  </a:extLst>
                </a:hlinkClick>
              </a:rPr>
              <a:t>DOI: 10.1038/s41746-023-00828-5</a:t>
            </a:r>
            <a:endParaRPr lang="en-US" dirty="0"/>
          </a:p>
        </p:txBody>
      </p:sp>
      <p:pic>
        <p:nvPicPr>
          <p:cNvPr id="56" name="Google Shape;56;p2"/>
          <p:cNvPicPr preferRelativeResize="0"/>
          <p:nvPr/>
        </p:nvPicPr>
        <p:blipFill rotWithShape="1">
          <a:blip r:embed="rId4">
            <a:alphaModFix/>
          </a:blip>
          <a:srcRect/>
          <a:stretch/>
        </p:blipFill>
        <p:spPr>
          <a:xfrm>
            <a:off x="6003743" y="1437125"/>
            <a:ext cx="5513499" cy="4586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5f32b337ec_0_53"/>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Data Overview</a:t>
            </a:r>
            <a:endParaRPr/>
          </a:p>
        </p:txBody>
      </p:sp>
      <p:graphicFrame>
        <p:nvGraphicFramePr>
          <p:cNvPr id="63" name="Google Shape;63;g25f32b337ec_0_53"/>
          <p:cNvGraphicFramePr/>
          <p:nvPr/>
        </p:nvGraphicFramePr>
        <p:xfrm>
          <a:off x="6096000" y="2174549"/>
          <a:ext cx="5406200" cy="3452230"/>
        </p:xfrm>
        <a:graphic>
          <a:graphicData uri="http://schemas.openxmlformats.org/drawingml/2006/table">
            <a:tbl>
              <a:tblPr>
                <a:noFill/>
                <a:tableStyleId>{394F6F3E-BFBB-47A5-B591-031EF98B12B2}</a:tableStyleId>
              </a:tblPr>
              <a:tblGrid>
                <a:gridCol w="1351550">
                  <a:extLst>
                    <a:ext uri="{9D8B030D-6E8A-4147-A177-3AD203B41FA5}">
                      <a16:colId xmlns:a16="http://schemas.microsoft.com/office/drawing/2014/main" val="20000"/>
                    </a:ext>
                  </a:extLst>
                </a:gridCol>
                <a:gridCol w="1351550">
                  <a:extLst>
                    <a:ext uri="{9D8B030D-6E8A-4147-A177-3AD203B41FA5}">
                      <a16:colId xmlns:a16="http://schemas.microsoft.com/office/drawing/2014/main" val="20001"/>
                    </a:ext>
                  </a:extLst>
                </a:gridCol>
                <a:gridCol w="1351550">
                  <a:extLst>
                    <a:ext uri="{9D8B030D-6E8A-4147-A177-3AD203B41FA5}">
                      <a16:colId xmlns:a16="http://schemas.microsoft.com/office/drawing/2014/main" val="20002"/>
                    </a:ext>
                  </a:extLst>
                </a:gridCol>
                <a:gridCol w="1351550">
                  <a:extLst>
                    <a:ext uri="{9D8B030D-6E8A-4147-A177-3AD203B41FA5}">
                      <a16:colId xmlns:a16="http://schemas.microsoft.com/office/drawing/2014/main" val="20003"/>
                    </a:ext>
                  </a:extLst>
                </a:gridCol>
              </a:tblGrid>
              <a:tr h="379225">
                <a:tc>
                  <a:txBody>
                    <a:bodyPr/>
                    <a:lstStyle/>
                    <a:p>
                      <a:pPr marL="0" marR="0" lvl="0" indent="0" algn="l" rtl="0">
                        <a:lnSpc>
                          <a:spcPct val="100000"/>
                        </a:lnSpc>
                        <a:spcBef>
                          <a:spcPts val="0"/>
                        </a:spcBef>
                        <a:spcAft>
                          <a:spcPts val="0"/>
                        </a:spcAft>
                        <a:buClr>
                          <a:srgbClr val="000000"/>
                        </a:buClr>
                        <a:buSzPts val="900"/>
                        <a:buFont typeface="Arial"/>
                        <a:buNone/>
                      </a:pPr>
                      <a:r>
                        <a:rPr lang="en-US" sz="1100" b="1" u="none" strike="noStrike" cap="none">
                          <a:solidFill>
                            <a:schemeClr val="lt1"/>
                          </a:solidFill>
                        </a:rPr>
                        <a:t>Variable</a:t>
                      </a:r>
                      <a:endParaRPr sz="1100" b="1" i="0" u="none" strike="noStrike" cap="none">
                        <a:solidFill>
                          <a:schemeClr val="lt1"/>
                        </a:solidFill>
                        <a:latin typeface="Calibri"/>
                        <a:ea typeface="Calibri"/>
                        <a:cs typeface="Calibri"/>
                        <a:sym typeface="Calibri"/>
                      </a:endParaRPr>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1" u="none" strike="noStrike" cap="none">
                          <a:solidFill>
                            <a:schemeClr val="lt1"/>
                          </a:solidFill>
                        </a:rPr>
                        <a:t>Values</a:t>
                      </a:r>
                      <a:endParaRPr sz="1100" b="1" i="0" u="none" strike="noStrike" cap="none">
                        <a:solidFill>
                          <a:schemeClr val="lt1"/>
                        </a:solidFill>
                        <a:latin typeface="Calibri"/>
                        <a:ea typeface="Calibri"/>
                        <a:cs typeface="Calibri"/>
                        <a:sym typeface="Calibri"/>
                      </a:endParaRPr>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1" u="none" strike="noStrike" cap="none">
                          <a:solidFill>
                            <a:schemeClr val="lt1"/>
                          </a:solidFill>
                        </a:rPr>
                        <a:t>Count</a:t>
                      </a:r>
                      <a:endParaRPr sz="1100" b="1" i="0" u="none" strike="noStrike" cap="none">
                        <a:solidFill>
                          <a:schemeClr val="lt1"/>
                        </a:solidFill>
                        <a:latin typeface="Calibri"/>
                        <a:ea typeface="Calibri"/>
                        <a:cs typeface="Calibri"/>
                        <a:sym typeface="Calibri"/>
                      </a:endParaRPr>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1" u="none" strike="noStrike" cap="none">
                          <a:solidFill>
                            <a:schemeClr val="lt1"/>
                          </a:solidFill>
                        </a:rPr>
                        <a:t>%</a:t>
                      </a:r>
                      <a:endParaRPr sz="1100" b="1" i="0" u="none" strike="noStrike" cap="none">
                        <a:solidFill>
                          <a:schemeClr val="lt1"/>
                        </a:solidFill>
                        <a:latin typeface="Calibri"/>
                        <a:ea typeface="Calibri"/>
                        <a:cs typeface="Calibri"/>
                        <a:sym typeface="Calibri"/>
                      </a:endParaRPr>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extLst>
                  <a:ext uri="{0D108BD9-81ED-4DB2-BD59-A6C34878D82A}">
                    <a16:rowId xmlns:a16="http://schemas.microsoft.com/office/drawing/2014/main" val="10000"/>
                  </a:ext>
                </a:extLst>
              </a:tr>
              <a:tr h="379225">
                <a:tc rowSpan="2">
                  <a:txBody>
                    <a:bodyPr/>
                    <a:lstStyle/>
                    <a:p>
                      <a:pPr marL="0" marR="0" lvl="0" indent="0" algn="l" rtl="0">
                        <a:lnSpc>
                          <a:spcPct val="100000"/>
                        </a:lnSpc>
                        <a:spcBef>
                          <a:spcPts val="0"/>
                        </a:spcBef>
                        <a:spcAft>
                          <a:spcPts val="0"/>
                        </a:spcAft>
                        <a:buClr>
                          <a:srgbClr val="000000"/>
                        </a:buClr>
                        <a:buSzPts val="900"/>
                        <a:buFont typeface="Arial"/>
                        <a:buNone/>
                      </a:pPr>
                      <a:r>
                        <a:rPr lang="en-US" sz="1100" b="1" i="0" u="none" strike="noStrike" cap="none">
                          <a:solidFill>
                            <a:srgbClr val="000000"/>
                          </a:solidFill>
                          <a:latin typeface="Merriweather Sans"/>
                          <a:ea typeface="Merriweather Sans"/>
                          <a:cs typeface="Merriweather Sans"/>
                          <a:sym typeface="Merriweather Sans"/>
                        </a:rPr>
                        <a:t>Gender</a:t>
                      </a:r>
                      <a:endParaRPr sz="1600" b="1" u="none" strike="noStrike" cap="none"/>
                    </a:p>
                  </a:txBody>
                  <a:tcPr marL="45725" marR="45725" marT="50300" marB="50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Female</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alpha val="49019"/>
                      </a:schemeClr>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30</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55%</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379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Male</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alpha val="49019"/>
                      </a:schemeClr>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25</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45%</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379225">
                <a:tc rowSpan="3">
                  <a:txBody>
                    <a:bodyPr/>
                    <a:lstStyle/>
                    <a:p>
                      <a:pPr marL="0" marR="0" lvl="0" indent="0" algn="l" rtl="0">
                        <a:lnSpc>
                          <a:spcPct val="100000"/>
                        </a:lnSpc>
                        <a:spcBef>
                          <a:spcPts val="0"/>
                        </a:spcBef>
                        <a:spcAft>
                          <a:spcPts val="0"/>
                        </a:spcAft>
                        <a:buClr>
                          <a:srgbClr val="000000"/>
                        </a:buClr>
                        <a:buSzPts val="900"/>
                        <a:buFont typeface="Arial"/>
                        <a:buNone/>
                      </a:pPr>
                      <a:r>
                        <a:rPr lang="en-US" sz="1100" b="1" i="0" u="none" strike="noStrike" cap="none">
                          <a:solidFill>
                            <a:srgbClr val="000000"/>
                          </a:solidFill>
                          <a:latin typeface="Merriweather Sans"/>
                          <a:ea typeface="Merriweather Sans"/>
                          <a:cs typeface="Merriweather Sans"/>
                          <a:sym typeface="Merriweather Sans"/>
                        </a:rPr>
                        <a:t>Affective Type</a:t>
                      </a:r>
                      <a:endParaRPr sz="1600" b="1" u="none" strike="noStrike" cap="none"/>
                    </a:p>
                  </a:txBody>
                  <a:tcPr marL="45725" marR="45725" marT="50300" marB="50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Normal</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alpha val="49019"/>
                      </a:schemeClr>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32</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58%</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379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Unipolar</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alpha val="49019"/>
                      </a:schemeClr>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15</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27%</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379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Bipolar</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alpha val="49019"/>
                      </a:schemeClr>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8</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15%</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379225">
                <a:tc>
                  <a:txBody>
                    <a:bodyPr/>
                    <a:lstStyle/>
                    <a:p>
                      <a:pPr marL="0" marR="0" lvl="0" indent="0" algn="l" rtl="0">
                        <a:lnSpc>
                          <a:spcPct val="100000"/>
                        </a:lnSpc>
                        <a:spcBef>
                          <a:spcPts val="0"/>
                        </a:spcBef>
                        <a:spcAft>
                          <a:spcPts val="0"/>
                        </a:spcAft>
                        <a:buClr>
                          <a:srgbClr val="000000"/>
                        </a:buClr>
                        <a:buSzPts val="900"/>
                        <a:buFont typeface="Arial"/>
                        <a:buNone/>
                      </a:pPr>
                      <a:r>
                        <a:rPr lang="en-US" sz="1100" b="1" i="0" u="none" strike="noStrike" cap="none">
                          <a:solidFill>
                            <a:srgbClr val="000000"/>
                          </a:solidFill>
                          <a:latin typeface="Merriweather Sans"/>
                          <a:ea typeface="Merriweather Sans"/>
                          <a:cs typeface="Merriweather Sans"/>
                          <a:sym typeface="Merriweather Sans"/>
                        </a:rPr>
                        <a:t>Days of Observation</a:t>
                      </a:r>
                      <a:endParaRPr sz="1600" b="1"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Mean</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alpha val="49019"/>
                      </a:schemeClr>
                    </a:solidFill>
                  </a:tcPr>
                </a:tc>
                <a:tc gridSpan="2">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13 days</a:t>
                      </a:r>
                      <a:endParaRPr sz="1600" u="none" strike="noStrike" cap="none"/>
                    </a:p>
                  </a:txBody>
                  <a:tcPr marL="45725" marR="45725" marT="50300" marB="50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r h="379225">
                <a:tc>
                  <a:txBody>
                    <a:bodyPr/>
                    <a:lstStyle/>
                    <a:p>
                      <a:pPr marL="0" marR="0" lvl="0" indent="0" algn="l" rtl="0">
                        <a:lnSpc>
                          <a:spcPct val="100000"/>
                        </a:lnSpc>
                        <a:spcBef>
                          <a:spcPts val="0"/>
                        </a:spcBef>
                        <a:spcAft>
                          <a:spcPts val="0"/>
                        </a:spcAft>
                        <a:buClr>
                          <a:srgbClr val="000000"/>
                        </a:buClr>
                        <a:buSzPts val="900"/>
                        <a:buFont typeface="Arial"/>
                        <a:buNone/>
                      </a:pPr>
                      <a:r>
                        <a:rPr lang="en-US" sz="1100" b="1" i="0" u="none" strike="noStrike" cap="none">
                          <a:solidFill>
                            <a:srgbClr val="000000"/>
                          </a:solidFill>
                          <a:latin typeface="Merriweather Sans"/>
                          <a:ea typeface="Merriweather Sans"/>
                          <a:cs typeface="Merriweather Sans"/>
                          <a:sym typeface="Merriweather Sans"/>
                        </a:rPr>
                        <a:t>Age</a:t>
                      </a:r>
                      <a:endParaRPr sz="1600" b="1"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Mean</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alpha val="49019"/>
                      </a:schemeClr>
                    </a:solidFill>
                  </a:tcPr>
                </a:tc>
                <a:tc gridSpan="2">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40 years</a:t>
                      </a:r>
                      <a:endParaRPr sz="1600" u="none" strike="noStrike" cap="none"/>
                    </a:p>
                  </a:txBody>
                  <a:tcPr marL="45725" marR="45725" marT="50300" marB="50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7"/>
                  </a:ext>
                </a:extLst>
              </a:tr>
              <a:tr h="379225">
                <a:tc>
                  <a:txBody>
                    <a:bodyPr/>
                    <a:lstStyle/>
                    <a:p>
                      <a:pPr marL="0" marR="0" lvl="0" indent="0" algn="l" rtl="0">
                        <a:lnSpc>
                          <a:spcPct val="100000"/>
                        </a:lnSpc>
                        <a:spcBef>
                          <a:spcPts val="0"/>
                        </a:spcBef>
                        <a:spcAft>
                          <a:spcPts val="0"/>
                        </a:spcAft>
                        <a:buClr>
                          <a:srgbClr val="000000"/>
                        </a:buClr>
                        <a:buSzPts val="900"/>
                        <a:buFont typeface="Arial"/>
                        <a:buNone/>
                      </a:pPr>
                      <a:r>
                        <a:rPr lang="en-US" sz="1100" b="1" i="0" u="none" strike="noStrike" cap="none">
                          <a:solidFill>
                            <a:srgbClr val="000000"/>
                          </a:solidFill>
                          <a:latin typeface="Merriweather Sans"/>
                          <a:ea typeface="Merriweather Sans"/>
                          <a:cs typeface="Merriweather Sans"/>
                          <a:sym typeface="Merriweather Sans"/>
                        </a:rPr>
                        <a:t>Education</a:t>
                      </a:r>
                      <a:endParaRPr sz="1600" b="1"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Mean</a:t>
                      </a:r>
                      <a:endParaRPr sz="1600" u="none" strike="noStrike" cap="none"/>
                    </a:p>
                  </a:txBody>
                  <a:tcPr marL="45725" marR="45725" marT="41575" marB="4157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alpha val="49019"/>
                      </a:schemeClr>
                    </a:solidFill>
                  </a:tcPr>
                </a:tc>
                <a:tc gridSpan="2">
                  <a:txBody>
                    <a:bodyPr/>
                    <a:lstStyle/>
                    <a:p>
                      <a:pPr marL="0" marR="0" lvl="0" indent="0" algn="ctr" rtl="0">
                        <a:lnSpc>
                          <a:spcPct val="100000"/>
                        </a:lnSpc>
                        <a:spcBef>
                          <a:spcPts val="0"/>
                        </a:spcBef>
                        <a:spcAft>
                          <a:spcPts val="0"/>
                        </a:spcAft>
                        <a:buClr>
                          <a:srgbClr val="000000"/>
                        </a:buClr>
                        <a:buSzPts val="900"/>
                        <a:buFont typeface="Arial"/>
                        <a:buNone/>
                      </a:pPr>
                      <a:r>
                        <a:rPr lang="en-US" sz="1100" b="0" i="0" u="none" strike="noStrike" cap="none">
                          <a:solidFill>
                            <a:srgbClr val="000000"/>
                          </a:solidFill>
                          <a:latin typeface="Merriweather Sans"/>
                          <a:ea typeface="Merriweather Sans"/>
                          <a:cs typeface="Merriweather Sans"/>
                          <a:sym typeface="Merriweather Sans"/>
                        </a:rPr>
                        <a:t>11 years</a:t>
                      </a:r>
                      <a:endParaRPr sz="1600" u="none" strike="noStrike" cap="none"/>
                    </a:p>
                  </a:txBody>
                  <a:tcPr marL="45725" marR="45725" marT="50300" marB="50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64" name="Google Shape;64;g25f32b337ec_0_53"/>
          <p:cNvSpPr txBox="1"/>
          <p:nvPr/>
        </p:nvSpPr>
        <p:spPr>
          <a:xfrm>
            <a:off x="6026784" y="1862965"/>
            <a:ext cx="2885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200" b="1" i="0" u="none" strike="noStrike" cap="none">
                <a:solidFill>
                  <a:schemeClr val="dk1"/>
                </a:solidFill>
                <a:latin typeface="Georgia"/>
                <a:ea typeface="Georgia"/>
                <a:cs typeface="Georgia"/>
                <a:sym typeface="Georgia"/>
              </a:rPr>
              <a:t>Summary Statistics</a:t>
            </a:r>
            <a:endParaRPr sz="1600" b="0" i="0" u="none" strike="noStrike" cap="none">
              <a:solidFill>
                <a:srgbClr val="000000"/>
              </a:solidFill>
              <a:latin typeface="Arial"/>
              <a:ea typeface="Arial"/>
              <a:cs typeface="Arial"/>
              <a:sym typeface="Arial"/>
            </a:endParaRPr>
          </a:p>
        </p:txBody>
      </p:sp>
      <p:graphicFrame>
        <p:nvGraphicFramePr>
          <p:cNvPr id="65" name="Google Shape;65;g25f32b337ec_0_53"/>
          <p:cNvGraphicFramePr/>
          <p:nvPr/>
        </p:nvGraphicFramePr>
        <p:xfrm>
          <a:off x="703200" y="2301844"/>
          <a:ext cx="5195711" cy="3314127"/>
        </p:xfrm>
        <a:graphic>
          <a:graphicData uri="http://schemas.openxmlformats.org/drawingml/2006/chart">
            <c:chart xmlns:c="http://schemas.openxmlformats.org/drawingml/2006/chart" xmlns:r="http://schemas.openxmlformats.org/officeDocument/2006/relationships" r:id="rId3"/>
          </a:graphicData>
        </a:graphic>
      </p:graphicFrame>
      <p:sp>
        <p:nvSpPr>
          <p:cNvPr id="66" name="Google Shape;66;g25f32b337ec_0_53"/>
          <p:cNvSpPr txBox="1"/>
          <p:nvPr/>
        </p:nvSpPr>
        <p:spPr>
          <a:xfrm>
            <a:off x="703200" y="1862975"/>
            <a:ext cx="3213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200" b="1" i="0" u="none" strike="noStrike" cap="none">
                <a:solidFill>
                  <a:schemeClr val="dk1"/>
                </a:solidFill>
                <a:latin typeface="Georgia"/>
                <a:ea typeface="Georgia"/>
                <a:cs typeface="Georgia"/>
                <a:sym typeface="Georgia"/>
              </a:rPr>
              <a:t>Count of Patients by MADRS Group </a:t>
            </a:r>
            <a:endParaRPr sz="1600" b="0" i="0" u="none" strike="noStrike" cap="none">
              <a:solidFill>
                <a:srgbClr val="000000"/>
              </a:solidFill>
              <a:latin typeface="Arial"/>
              <a:ea typeface="Arial"/>
              <a:cs typeface="Arial"/>
              <a:sym typeface="Arial"/>
            </a:endParaRPr>
          </a:p>
        </p:txBody>
      </p:sp>
      <p:sp>
        <p:nvSpPr>
          <p:cNvPr id="67" name="Google Shape;67;g25f32b337ec_0_53"/>
          <p:cNvSpPr/>
          <p:nvPr/>
        </p:nvSpPr>
        <p:spPr>
          <a:xfrm>
            <a:off x="703200" y="2190659"/>
            <a:ext cx="5133835" cy="3420017"/>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 name="Google Shape;68;g25f32b337ec_0_53"/>
          <p:cNvSpPr txBox="1"/>
          <p:nvPr/>
        </p:nvSpPr>
        <p:spPr>
          <a:xfrm>
            <a:off x="4502375" y="1983792"/>
            <a:ext cx="1396536" cy="209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1" i="1" u="none" strike="noStrike" cap="none">
                <a:solidFill>
                  <a:schemeClr val="accent1"/>
                </a:solidFill>
                <a:latin typeface="Arial"/>
                <a:ea typeface="Arial"/>
                <a:cs typeface="Arial"/>
                <a:sym typeface="Arial"/>
              </a:rPr>
              <a:t>OUTCOME VARIABLE</a:t>
            </a:r>
            <a:endParaRPr/>
          </a:p>
        </p:txBody>
      </p:sp>
      <p:sp>
        <p:nvSpPr>
          <p:cNvPr id="69" name="Google Shape;69;g25f32b337ec_0_53"/>
          <p:cNvSpPr txBox="1"/>
          <p:nvPr/>
        </p:nvSpPr>
        <p:spPr>
          <a:xfrm>
            <a:off x="703200" y="1526319"/>
            <a:ext cx="10854900" cy="276900"/>
          </a:xfrm>
          <a:prstGeom prst="rect">
            <a:avLst/>
          </a:prstGeom>
          <a:solidFill>
            <a:schemeClr val="accent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200" b="1" i="0" u="none" strike="noStrike" cap="none">
                <a:solidFill>
                  <a:schemeClr val="dk1"/>
                </a:solidFill>
                <a:latin typeface="Merriweather Sans"/>
                <a:ea typeface="Merriweather Sans"/>
                <a:cs typeface="Merriweather Sans"/>
                <a:sym typeface="Merriweather Sans"/>
              </a:rPr>
              <a:t>Depresjon: A Motor Activity Database of Depression Episodes in Unipolar and Bipolar Patients</a:t>
            </a:r>
            <a:endParaRPr sz="1600" b="0" i="0" u="none" strike="noStrike" cap="none">
              <a:solidFill>
                <a:schemeClr val="dk1"/>
              </a:solidFill>
              <a:latin typeface="Merriweather Sans"/>
              <a:ea typeface="Merriweather Sans"/>
              <a:cs typeface="Merriweather Sans"/>
              <a:sym typeface="Merriweather Sans"/>
            </a:endParaRPr>
          </a:p>
        </p:txBody>
      </p:sp>
      <p:sp>
        <p:nvSpPr>
          <p:cNvPr id="70" name="Google Shape;70;g25f32b337ec_0_53"/>
          <p:cNvSpPr txBox="1"/>
          <p:nvPr/>
        </p:nvSpPr>
        <p:spPr>
          <a:xfrm>
            <a:off x="4687800" y="1242155"/>
            <a:ext cx="28857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200" b="1" i="0" u="none" strike="noStrike" cap="none">
                <a:solidFill>
                  <a:schemeClr val="dk1"/>
                </a:solidFill>
                <a:latin typeface="Georgia"/>
                <a:ea typeface="Georgia"/>
                <a:cs typeface="Georgia"/>
                <a:sym typeface="Georgia"/>
              </a:rPr>
              <a:t>Data Source</a:t>
            </a:r>
            <a:endParaRPr sz="1600" b="0" i="0" u="none" strike="noStrike" cap="none">
              <a:solidFill>
                <a:srgbClr val="000000"/>
              </a:solidFill>
              <a:latin typeface="Arial"/>
              <a:ea typeface="Arial"/>
              <a:cs typeface="Arial"/>
              <a:sym typeface="Arial"/>
            </a:endParaRPr>
          </a:p>
        </p:txBody>
      </p:sp>
      <p:sp>
        <p:nvSpPr>
          <p:cNvPr id="71" name="Google Shape;71;g25f32b337ec_0_53"/>
          <p:cNvSpPr txBox="1">
            <a:spLocks noGrp="1"/>
          </p:cNvSpPr>
          <p:nvPr>
            <p:ph type="body" idx="1"/>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p>
            <a:pPr marL="400050" lvl="0" indent="-400050">
              <a:spcBef>
                <a:spcPts val="0"/>
              </a:spcBef>
            </a:pPr>
            <a:r>
              <a:rPr lang="en-US" dirty="0">
                <a:solidFill>
                  <a:schemeClr val="bg1"/>
                </a:solidFill>
                <a:latin typeface="Merriweather Sans" pitchFamily="2" charset="77"/>
              </a:rPr>
              <a:t>Source: 	</a:t>
            </a:r>
            <a:r>
              <a:rPr lang="en-GB" b="0" i="0" u="none" strike="noStrike" dirty="0">
                <a:solidFill>
                  <a:schemeClr val="bg1"/>
                </a:solidFill>
                <a:effectLst/>
                <a:latin typeface="Merriweather Sans" pitchFamily="2" charset="77"/>
              </a:rPr>
              <a:t>Enrique Garcia-Ceja, Michael </a:t>
            </a:r>
            <a:r>
              <a:rPr lang="en-GB" b="0" i="0" u="none" strike="noStrike" dirty="0" err="1">
                <a:solidFill>
                  <a:schemeClr val="bg1"/>
                </a:solidFill>
                <a:effectLst/>
                <a:latin typeface="Merriweather Sans" pitchFamily="2" charset="77"/>
              </a:rPr>
              <a:t>Riegler</a:t>
            </a:r>
            <a:r>
              <a:rPr lang="en-GB" b="0" i="0" u="none" strike="noStrike" dirty="0">
                <a:solidFill>
                  <a:schemeClr val="bg1"/>
                </a:solidFill>
                <a:effectLst/>
                <a:latin typeface="Merriweather Sans" pitchFamily="2" charset="77"/>
              </a:rPr>
              <a:t>, </a:t>
            </a:r>
            <a:r>
              <a:rPr lang="en-GB" b="0" i="0" u="none" strike="noStrike" dirty="0" err="1">
                <a:solidFill>
                  <a:schemeClr val="bg1"/>
                </a:solidFill>
                <a:effectLst/>
                <a:latin typeface="Merriweather Sans" pitchFamily="2" charset="77"/>
              </a:rPr>
              <a:t>Petter</a:t>
            </a:r>
            <a:r>
              <a:rPr lang="en-GB" b="0" i="0" u="none" strike="noStrike" dirty="0">
                <a:solidFill>
                  <a:schemeClr val="bg1"/>
                </a:solidFill>
                <a:effectLst/>
                <a:latin typeface="Merriweather Sans" pitchFamily="2" charset="77"/>
              </a:rPr>
              <a:t> Jakobsen, Jim </a:t>
            </a:r>
            <a:r>
              <a:rPr lang="en-GB" b="0" i="0" u="none" strike="noStrike" dirty="0" err="1">
                <a:solidFill>
                  <a:schemeClr val="bg1"/>
                </a:solidFill>
                <a:effectLst/>
                <a:latin typeface="Merriweather Sans" pitchFamily="2" charset="77"/>
              </a:rPr>
              <a:t>Tørresen</a:t>
            </a:r>
            <a:r>
              <a:rPr lang="en-GB" b="0" i="0" u="none" strike="noStrike" dirty="0">
                <a:solidFill>
                  <a:schemeClr val="bg1"/>
                </a:solidFill>
                <a:effectLst/>
                <a:latin typeface="Merriweather Sans" pitchFamily="2" charset="77"/>
              </a:rPr>
              <a:t>, Tine </a:t>
            </a:r>
            <a:r>
              <a:rPr lang="en-GB" b="0" i="0" u="none" strike="noStrike" dirty="0" err="1">
                <a:solidFill>
                  <a:schemeClr val="bg1"/>
                </a:solidFill>
                <a:effectLst/>
                <a:latin typeface="Merriweather Sans" pitchFamily="2" charset="77"/>
              </a:rPr>
              <a:t>Nordgreen</a:t>
            </a:r>
            <a:r>
              <a:rPr lang="en-GB" b="0" i="0" u="none" strike="noStrike" dirty="0">
                <a:solidFill>
                  <a:schemeClr val="bg1"/>
                </a:solidFill>
                <a:effectLst/>
                <a:latin typeface="Merriweather Sans" pitchFamily="2" charset="77"/>
              </a:rPr>
              <a:t>, </a:t>
            </a:r>
            <a:r>
              <a:rPr lang="en-GB" b="0" i="0" u="none" strike="noStrike" dirty="0" err="1">
                <a:solidFill>
                  <a:schemeClr val="bg1"/>
                </a:solidFill>
                <a:effectLst/>
                <a:latin typeface="Merriweather Sans" pitchFamily="2" charset="77"/>
              </a:rPr>
              <a:t>Ketil</a:t>
            </a:r>
            <a:r>
              <a:rPr lang="en-GB" b="0" i="0" u="none" strike="noStrike" dirty="0">
                <a:solidFill>
                  <a:schemeClr val="bg1"/>
                </a:solidFill>
                <a:effectLst/>
                <a:latin typeface="Merriweather Sans" pitchFamily="2" charset="77"/>
              </a:rPr>
              <a:t> J. </a:t>
            </a:r>
            <a:r>
              <a:rPr lang="en-GB" b="0" i="0" u="none" strike="noStrike" dirty="0" err="1">
                <a:solidFill>
                  <a:schemeClr val="bg1"/>
                </a:solidFill>
                <a:effectLst/>
                <a:latin typeface="Merriweather Sans" pitchFamily="2" charset="77"/>
              </a:rPr>
              <a:t>Oedegaard</a:t>
            </a:r>
            <a:r>
              <a:rPr lang="en-GB" b="0" i="0" u="none" strike="noStrike" dirty="0">
                <a:solidFill>
                  <a:schemeClr val="bg1"/>
                </a:solidFill>
                <a:effectLst/>
                <a:latin typeface="Merriweather Sans" pitchFamily="2" charset="77"/>
              </a:rPr>
              <a:t>, Ole </a:t>
            </a:r>
            <a:r>
              <a:rPr lang="en-GB" b="0" i="0" u="none" strike="noStrike" dirty="0" err="1">
                <a:solidFill>
                  <a:schemeClr val="bg1"/>
                </a:solidFill>
                <a:effectLst/>
                <a:latin typeface="Merriweather Sans" pitchFamily="2" charset="77"/>
              </a:rPr>
              <a:t>Bernt</a:t>
            </a:r>
            <a:r>
              <a:rPr lang="en-GB" b="0" i="0" u="none" strike="noStrike" dirty="0">
                <a:solidFill>
                  <a:schemeClr val="bg1"/>
                </a:solidFill>
                <a:effectLst/>
                <a:latin typeface="Merriweather Sans" pitchFamily="2" charset="77"/>
              </a:rPr>
              <a:t> </a:t>
            </a:r>
            <a:r>
              <a:rPr lang="en-GB" b="0" i="0" u="none" strike="noStrike" dirty="0" err="1">
                <a:solidFill>
                  <a:schemeClr val="bg1"/>
                </a:solidFill>
                <a:effectLst/>
                <a:latin typeface="Merriweather Sans" pitchFamily="2" charset="77"/>
              </a:rPr>
              <a:t>Fasmer</a:t>
            </a:r>
            <a:r>
              <a:rPr lang="en-GB" b="0" i="0" u="none" strike="noStrike" dirty="0">
                <a:solidFill>
                  <a:schemeClr val="bg1"/>
                </a:solidFill>
                <a:effectLst/>
                <a:latin typeface="Merriweather Sans" pitchFamily="2" charset="77"/>
              </a:rPr>
              <a:t>. "</a:t>
            </a:r>
            <a:r>
              <a:rPr lang="en-GB" b="0" i="0" u="none" strike="noStrike" dirty="0" err="1">
                <a:solidFill>
                  <a:schemeClr val="bg1"/>
                </a:solidFill>
                <a:effectLst/>
                <a:latin typeface="Merriweather Sans" pitchFamily="2" charset="77"/>
              </a:rPr>
              <a:t>Depresjon</a:t>
            </a:r>
            <a:r>
              <a:rPr lang="en-GB" b="0" i="0" u="none" strike="noStrike" dirty="0">
                <a:solidFill>
                  <a:schemeClr val="bg1"/>
                </a:solidFill>
                <a:effectLst/>
                <a:latin typeface="Merriweather Sans" pitchFamily="2" charset="77"/>
              </a:rPr>
              <a:t>: A Motor Activity Database of Depression Episodes in Unipolar and Bipolar Patients."   Proceedings of the 9th ACM on Multimedia Systems Conference (MMSys'18), 2018. </a:t>
            </a:r>
            <a:r>
              <a:rPr lang="en-GB" b="0" i="0" u="sng" dirty="0">
                <a:solidFill>
                  <a:schemeClr val="bg1"/>
                </a:solidFill>
                <a:effectLst/>
                <a:latin typeface="Merriweather Sans" pitchFamily="2" charset="77"/>
                <a:hlinkClick r:id="rId4">
                  <a:extLst>
                    <a:ext uri="{A12FA001-AC4F-418D-AE19-62706E023703}">
                      <ahyp:hlinkClr xmlns:ahyp="http://schemas.microsoft.com/office/drawing/2018/hyperlinkcolor" val="tx"/>
                    </a:ext>
                  </a:extLst>
                </a:hlinkClick>
              </a:rPr>
              <a:t>DOI: 10.1145/3204949.3208125</a:t>
            </a:r>
            <a:endParaRPr dirty="0">
              <a:solidFill>
                <a:schemeClr val="bg1"/>
              </a:solidFill>
              <a:latin typeface="Merriweather Sans" pitchFamily="2" charset="77"/>
            </a:endParaRPr>
          </a:p>
        </p:txBody>
      </p:sp>
      <p:sp>
        <p:nvSpPr>
          <p:cNvPr id="72" name="Google Shape;72;g25f32b337ec_0_53"/>
          <p:cNvSpPr/>
          <p:nvPr/>
        </p:nvSpPr>
        <p:spPr>
          <a:xfrm>
            <a:off x="2633197" y="5201331"/>
            <a:ext cx="3121335" cy="2806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DEPRESSED PATIENTS</a:t>
            </a:r>
            <a:endParaRPr/>
          </a:p>
        </p:txBody>
      </p:sp>
      <p:sp>
        <p:nvSpPr>
          <p:cNvPr id="73" name="Google Shape;73;g25f32b337ec_0_53"/>
          <p:cNvSpPr/>
          <p:nvPr/>
        </p:nvSpPr>
        <p:spPr>
          <a:xfrm>
            <a:off x="1086280" y="5201331"/>
            <a:ext cx="1546917" cy="2806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NORMAL PATIENTS</a:t>
            </a:r>
            <a:endParaRPr/>
          </a:p>
        </p:txBody>
      </p:sp>
      <p:sp>
        <p:nvSpPr>
          <p:cNvPr id="74" name="Google Shape;74;g25f32b337ec_0_53"/>
          <p:cNvSpPr/>
          <p:nvPr/>
        </p:nvSpPr>
        <p:spPr>
          <a:xfrm>
            <a:off x="3037686" y="2769198"/>
            <a:ext cx="1993805" cy="783771"/>
          </a:xfrm>
          <a:prstGeom prst="wedgeRectCallout">
            <a:avLst>
              <a:gd name="adj1" fmla="val -29454"/>
              <a:gd name="adj2" fmla="val 91447"/>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5" name="Google Shape;75;g25f32b337ec_0_53"/>
          <p:cNvSpPr/>
          <p:nvPr/>
        </p:nvSpPr>
        <p:spPr>
          <a:xfrm>
            <a:off x="3037686" y="2763903"/>
            <a:ext cx="1993805" cy="783771"/>
          </a:xfrm>
          <a:prstGeom prst="wedgeRectCallout">
            <a:avLst>
              <a:gd name="adj1" fmla="val 48132"/>
              <a:gd name="adj2" fmla="val 88815"/>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g25f32b337ec_0_53"/>
          <p:cNvSpPr/>
          <p:nvPr/>
        </p:nvSpPr>
        <p:spPr>
          <a:xfrm>
            <a:off x="3047426" y="2760923"/>
            <a:ext cx="1993805" cy="783771"/>
          </a:xfrm>
          <a:prstGeom prst="wedgeRectCallout">
            <a:avLst>
              <a:gd name="adj1" fmla="val -94627"/>
              <a:gd name="adj2" fmla="val -20834"/>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Class imbalance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5f0f0eda84_0_0"/>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Approach</a:t>
            </a:r>
            <a:endParaRPr/>
          </a:p>
        </p:txBody>
      </p:sp>
      <p:sp>
        <p:nvSpPr>
          <p:cNvPr id="84" name="Google Shape;84;g25f0f0eda84_0_0"/>
          <p:cNvSpPr/>
          <p:nvPr/>
        </p:nvSpPr>
        <p:spPr>
          <a:xfrm>
            <a:off x="2719225" y="1953550"/>
            <a:ext cx="2442600" cy="197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Preparation</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Wrangling/Cleaning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Augmentation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g25f0f0eda84_0_0"/>
          <p:cNvCxnSpPr/>
          <p:nvPr/>
        </p:nvCxnSpPr>
        <p:spPr>
          <a:xfrm>
            <a:off x="3926750" y="2632575"/>
            <a:ext cx="0" cy="175200"/>
          </a:xfrm>
          <a:prstGeom prst="straightConnector1">
            <a:avLst/>
          </a:prstGeom>
          <a:noFill/>
          <a:ln w="9525" cap="flat" cmpd="sng">
            <a:solidFill>
              <a:schemeClr val="dk2"/>
            </a:solidFill>
            <a:prstDash val="solid"/>
            <a:round/>
            <a:headEnd type="none" w="sm" len="sm"/>
            <a:tailEnd type="triangle" w="med" len="med"/>
          </a:ln>
        </p:spPr>
      </p:cxnSp>
      <p:cxnSp>
        <p:nvCxnSpPr>
          <p:cNvPr id="86" name="Google Shape;86;g25f0f0eda84_0_0"/>
          <p:cNvCxnSpPr/>
          <p:nvPr/>
        </p:nvCxnSpPr>
        <p:spPr>
          <a:xfrm>
            <a:off x="3926750" y="3089775"/>
            <a:ext cx="0" cy="175200"/>
          </a:xfrm>
          <a:prstGeom prst="straightConnector1">
            <a:avLst/>
          </a:prstGeom>
          <a:noFill/>
          <a:ln w="9525" cap="flat" cmpd="sng">
            <a:solidFill>
              <a:schemeClr val="dk2"/>
            </a:solidFill>
            <a:prstDash val="solid"/>
            <a:round/>
            <a:headEnd type="none" w="sm" len="sm"/>
            <a:tailEnd type="triangle" w="med" len="med"/>
          </a:ln>
        </p:spPr>
      </p:cxnSp>
      <p:sp>
        <p:nvSpPr>
          <p:cNvPr id="87" name="Google Shape;87;g25f0f0eda84_0_0"/>
          <p:cNvSpPr/>
          <p:nvPr/>
        </p:nvSpPr>
        <p:spPr>
          <a:xfrm>
            <a:off x="204625" y="1572550"/>
            <a:ext cx="2442600" cy="197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Ingestion</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Depresjon Datasets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25f0f0eda84_0_0"/>
          <p:cNvSpPr/>
          <p:nvPr/>
        </p:nvSpPr>
        <p:spPr>
          <a:xfrm>
            <a:off x="5843425" y="2258350"/>
            <a:ext cx="2442600" cy="197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Model Development</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Model Selections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Splitting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a:t>Standard K-Fold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Hyper-parameters tuning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Evaluation Metrics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g25f0f0eda84_0_0"/>
          <p:cNvCxnSpPr/>
          <p:nvPr/>
        </p:nvCxnSpPr>
        <p:spPr>
          <a:xfrm>
            <a:off x="7050950" y="2632575"/>
            <a:ext cx="0" cy="175200"/>
          </a:xfrm>
          <a:prstGeom prst="straightConnector1">
            <a:avLst/>
          </a:prstGeom>
          <a:noFill/>
          <a:ln w="9525" cap="flat" cmpd="sng">
            <a:solidFill>
              <a:schemeClr val="dk2"/>
            </a:solidFill>
            <a:prstDash val="solid"/>
            <a:round/>
            <a:headEnd type="none" w="sm" len="sm"/>
            <a:tailEnd type="triangle" w="med" len="med"/>
          </a:ln>
        </p:spPr>
      </p:cxnSp>
      <p:cxnSp>
        <p:nvCxnSpPr>
          <p:cNvPr id="90" name="Google Shape;90;g25f0f0eda84_0_0"/>
          <p:cNvCxnSpPr/>
          <p:nvPr/>
        </p:nvCxnSpPr>
        <p:spPr>
          <a:xfrm>
            <a:off x="7050950" y="3242175"/>
            <a:ext cx="0" cy="175200"/>
          </a:xfrm>
          <a:prstGeom prst="straightConnector1">
            <a:avLst/>
          </a:prstGeom>
          <a:noFill/>
          <a:ln w="9525" cap="flat" cmpd="sng">
            <a:solidFill>
              <a:schemeClr val="dk2"/>
            </a:solidFill>
            <a:prstDash val="solid"/>
            <a:round/>
            <a:headEnd type="none" w="sm" len="sm"/>
            <a:tailEnd type="triangle" w="med" len="med"/>
          </a:ln>
        </p:spPr>
      </p:cxnSp>
      <p:sp>
        <p:nvSpPr>
          <p:cNvPr id="91" name="Google Shape;91;g25f0f0eda84_0_0"/>
          <p:cNvSpPr/>
          <p:nvPr/>
        </p:nvSpPr>
        <p:spPr>
          <a:xfrm>
            <a:off x="8069200" y="3593700"/>
            <a:ext cx="184500" cy="423900"/>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25f0f0eda84_0_0"/>
          <p:cNvSpPr/>
          <p:nvPr/>
        </p:nvSpPr>
        <p:spPr>
          <a:xfrm rot="10649171">
            <a:off x="5806215" y="3492555"/>
            <a:ext cx="184678" cy="423708"/>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3" name="Google Shape;93;g25f0f0eda84_0_0"/>
          <p:cNvCxnSpPr/>
          <p:nvPr/>
        </p:nvCxnSpPr>
        <p:spPr>
          <a:xfrm>
            <a:off x="8092300" y="2535825"/>
            <a:ext cx="1254300" cy="1800"/>
          </a:xfrm>
          <a:prstGeom prst="straightConnector1">
            <a:avLst/>
          </a:prstGeom>
          <a:noFill/>
          <a:ln w="9525" cap="flat" cmpd="sng">
            <a:solidFill>
              <a:schemeClr val="dk2"/>
            </a:solidFill>
            <a:prstDash val="solid"/>
            <a:round/>
            <a:headEnd type="none" w="sm" len="sm"/>
            <a:tailEnd type="none" w="sm" len="sm"/>
          </a:ln>
        </p:spPr>
      </p:cxnSp>
      <p:cxnSp>
        <p:nvCxnSpPr>
          <p:cNvPr id="94" name="Google Shape;94;g25f0f0eda84_0_0"/>
          <p:cNvCxnSpPr/>
          <p:nvPr/>
        </p:nvCxnSpPr>
        <p:spPr>
          <a:xfrm flipH="1">
            <a:off x="9343625" y="2146500"/>
            <a:ext cx="9300" cy="1557900"/>
          </a:xfrm>
          <a:prstGeom prst="straightConnector1">
            <a:avLst/>
          </a:prstGeom>
          <a:noFill/>
          <a:ln w="9525" cap="flat" cmpd="sng">
            <a:solidFill>
              <a:schemeClr val="dk2"/>
            </a:solidFill>
            <a:prstDash val="solid"/>
            <a:round/>
            <a:headEnd type="none" w="sm" len="sm"/>
            <a:tailEnd type="none" w="sm" len="sm"/>
          </a:ln>
        </p:spPr>
      </p:cxnSp>
      <p:cxnSp>
        <p:nvCxnSpPr>
          <p:cNvPr id="95" name="Google Shape;95;g25f0f0eda84_0_0"/>
          <p:cNvCxnSpPr/>
          <p:nvPr/>
        </p:nvCxnSpPr>
        <p:spPr>
          <a:xfrm>
            <a:off x="9352925" y="2155725"/>
            <a:ext cx="534600" cy="0"/>
          </a:xfrm>
          <a:prstGeom prst="straightConnector1">
            <a:avLst/>
          </a:prstGeom>
          <a:noFill/>
          <a:ln w="9525" cap="flat" cmpd="sng">
            <a:solidFill>
              <a:schemeClr val="dk2"/>
            </a:solidFill>
            <a:prstDash val="solid"/>
            <a:round/>
            <a:headEnd type="none" w="sm" len="sm"/>
            <a:tailEnd type="triangle" w="med" len="med"/>
          </a:ln>
        </p:spPr>
      </p:cxnSp>
      <p:cxnSp>
        <p:nvCxnSpPr>
          <p:cNvPr id="96" name="Google Shape;96;g25f0f0eda84_0_0"/>
          <p:cNvCxnSpPr/>
          <p:nvPr/>
        </p:nvCxnSpPr>
        <p:spPr>
          <a:xfrm>
            <a:off x="9352925" y="2536725"/>
            <a:ext cx="534600" cy="0"/>
          </a:xfrm>
          <a:prstGeom prst="straightConnector1">
            <a:avLst/>
          </a:prstGeom>
          <a:noFill/>
          <a:ln w="9525" cap="flat" cmpd="sng">
            <a:solidFill>
              <a:schemeClr val="dk2"/>
            </a:solidFill>
            <a:prstDash val="solid"/>
            <a:round/>
            <a:headEnd type="none" w="sm" len="sm"/>
            <a:tailEnd type="triangle" w="med" len="med"/>
          </a:ln>
        </p:spPr>
      </p:cxnSp>
      <p:cxnSp>
        <p:nvCxnSpPr>
          <p:cNvPr id="97" name="Google Shape;97;g25f0f0eda84_0_0"/>
          <p:cNvCxnSpPr/>
          <p:nvPr/>
        </p:nvCxnSpPr>
        <p:spPr>
          <a:xfrm>
            <a:off x="9352925" y="2917725"/>
            <a:ext cx="534600" cy="0"/>
          </a:xfrm>
          <a:prstGeom prst="straightConnector1">
            <a:avLst/>
          </a:prstGeom>
          <a:noFill/>
          <a:ln w="9525" cap="flat" cmpd="sng">
            <a:solidFill>
              <a:schemeClr val="dk2"/>
            </a:solidFill>
            <a:prstDash val="solid"/>
            <a:round/>
            <a:headEnd type="none" w="sm" len="sm"/>
            <a:tailEnd type="triangle" w="med" len="med"/>
          </a:ln>
        </p:spPr>
      </p:cxnSp>
      <p:cxnSp>
        <p:nvCxnSpPr>
          <p:cNvPr id="98" name="Google Shape;98;g25f0f0eda84_0_0"/>
          <p:cNvCxnSpPr/>
          <p:nvPr/>
        </p:nvCxnSpPr>
        <p:spPr>
          <a:xfrm>
            <a:off x="9352925" y="3298725"/>
            <a:ext cx="534600" cy="0"/>
          </a:xfrm>
          <a:prstGeom prst="straightConnector1">
            <a:avLst/>
          </a:prstGeom>
          <a:noFill/>
          <a:ln w="9525" cap="flat" cmpd="sng">
            <a:solidFill>
              <a:schemeClr val="dk2"/>
            </a:solidFill>
            <a:prstDash val="solid"/>
            <a:round/>
            <a:headEnd type="none" w="sm" len="sm"/>
            <a:tailEnd type="triangle" w="med" len="med"/>
          </a:ln>
        </p:spPr>
      </p:cxnSp>
      <p:cxnSp>
        <p:nvCxnSpPr>
          <p:cNvPr id="99" name="Google Shape;99;g25f0f0eda84_0_0"/>
          <p:cNvCxnSpPr/>
          <p:nvPr/>
        </p:nvCxnSpPr>
        <p:spPr>
          <a:xfrm>
            <a:off x="9352925" y="3704400"/>
            <a:ext cx="534600" cy="0"/>
          </a:xfrm>
          <a:prstGeom prst="straightConnector1">
            <a:avLst/>
          </a:prstGeom>
          <a:noFill/>
          <a:ln w="9525" cap="flat" cmpd="sng">
            <a:solidFill>
              <a:schemeClr val="dk2"/>
            </a:solidFill>
            <a:prstDash val="solid"/>
            <a:round/>
            <a:headEnd type="none" w="sm" len="sm"/>
            <a:tailEnd type="triangle" w="med" len="med"/>
          </a:ln>
        </p:spPr>
      </p:cxnSp>
      <p:sp>
        <p:nvSpPr>
          <p:cNvPr id="100" name="Google Shape;100;g25f0f0eda84_0_0"/>
          <p:cNvSpPr txBox="1"/>
          <p:nvPr/>
        </p:nvSpPr>
        <p:spPr>
          <a:xfrm>
            <a:off x="9933050" y="1952925"/>
            <a:ext cx="2080500" cy="27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Logistic Regression</a:t>
            </a:r>
            <a:endParaRPr sz="1400" b="0" i="0" u="none" strike="noStrike" cap="none">
              <a:solidFill>
                <a:srgbClr val="000000"/>
              </a:solidFill>
              <a:latin typeface="Merriweather Sans"/>
              <a:ea typeface="Merriweather Sans"/>
              <a:cs typeface="Merriweather Sans"/>
              <a:sym typeface="Merriweather Sans"/>
            </a:endParaRPr>
          </a:p>
        </p:txBody>
      </p:sp>
      <p:sp>
        <p:nvSpPr>
          <p:cNvPr id="101" name="Google Shape;101;g25f0f0eda84_0_0"/>
          <p:cNvSpPr txBox="1"/>
          <p:nvPr/>
        </p:nvSpPr>
        <p:spPr>
          <a:xfrm>
            <a:off x="9933050" y="2714925"/>
            <a:ext cx="2080500" cy="27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XGBoost</a:t>
            </a:r>
            <a:endParaRPr sz="1400" b="0" i="0" u="none" strike="noStrike" cap="none">
              <a:solidFill>
                <a:srgbClr val="000000"/>
              </a:solidFill>
              <a:latin typeface="Merriweather Sans"/>
              <a:ea typeface="Merriweather Sans"/>
              <a:cs typeface="Merriweather Sans"/>
              <a:sym typeface="Merriweather Sans"/>
            </a:endParaRPr>
          </a:p>
        </p:txBody>
      </p:sp>
      <p:sp>
        <p:nvSpPr>
          <p:cNvPr id="102" name="Google Shape;102;g25f0f0eda84_0_0"/>
          <p:cNvSpPr txBox="1"/>
          <p:nvPr/>
        </p:nvSpPr>
        <p:spPr>
          <a:xfrm>
            <a:off x="9933050" y="3095925"/>
            <a:ext cx="2080500" cy="27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LSTM</a:t>
            </a:r>
            <a:endParaRPr sz="1400" b="0" i="0" u="none" strike="noStrike" cap="none">
              <a:solidFill>
                <a:srgbClr val="000000"/>
              </a:solidFill>
              <a:latin typeface="Merriweather Sans"/>
              <a:ea typeface="Merriweather Sans"/>
              <a:cs typeface="Merriweather Sans"/>
              <a:sym typeface="Merriweather Sans"/>
            </a:endParaRPr>
          </a:p>
        </p:txBody>
      </p:sp>
      <p:sp>
        <p:nvSpPr>
          <p:cNvPr id="103" name="Google Shape;103;g25f0f0eda84_0_0"/>
          <p:cNvSpPr txBox="1"/>
          <p:nvPr/>
        </p:nvSpPr>
        <p:spPr>
          <a:xfrm>
            <a:off x="9933050" y="3476925"/>
            <a:ext cx="2080500" cy="27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Deep Neural Network</a:t>
            </a:r>
            <a:endParaRPr sz="1400" b="0" i="0" u="none" strike="noStrike" cap="none">
              <a:solidFill>
                <a:srgbClr val="000000"/>
              </a:solidFill>
              <a:latin typeface="Merriweather Sans"/>
              <a:ea typeface="Merriweather Sans"/>
              <a:cs typeface="Merriweather Sans"/>
              <a:sym typeface="Merriweather Sans"/>
            </a:endParaRPr>
          </a:p>
        </p:txBody>
      </p:sp>
      <p:sp>
        <p:nvSpPr>
          <p:cNvPr id="104" name="Google Shape;104;g25f0f0eda84_0_0"/>
          <p:cNvSpPr txBox="1"/>
          <p:nvPr/>
        </p:nvSpPr>
        <p:spPr>
          <a:xfrm>
            <a:off x="9933050" y="2333925"/>
            <a:ext cx="2080500" cy="27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AdaBoost</a:t>
            </a:r>
            <a:endParaRPr sz="1400" b="0" i="0" u="none" strike="noStrike" cap="none">
              <a:solidFill>
                <a:srgbClr val="000000"/>
              </a:solidFill>
              <a:latin typeface="Merriweather Sans"/>
              <a:ea typeface="Merriweather Sans"/>
              <a:cs typeface="Merriweather Sans"/>
              <a:sym typeface="Merriweather Sans"/>
            </a:endParaRPr>
          </a:p>
        </p:txBody>
      </p:sp>
      <p:cxnSp>
        <p:nvCxnSpPr>
          <p:cNvPr id="105" name="Google Shape;105;g25f0f0eda84_0_0"/>
          <p:cNvCxnSpPr/>
          <p:nvPr/>
        </p:nvCxnSpPr>
        <p:spPr>
          <a:xfrm>
            <a:off x="2453500" y="2883925"/>
            <a:ext cx="434100" cy="0"/>
          </a:xfrm>
          <a:prstGeom prst="straightConnector1">
            <a:avLst/>
          </a:prstGeom>
          <a:noFill/>
          <a:ln w="9525" cap="flat" cmpd="sng">
            <a:solidFill>
              <a:schemeClr val="dk2"/>
            </a:solidFill>
            <a:prstDash val="solid"/>
            <a:round/>
            <a:headEnd type="none" w="sm" len="sm"/>
            <a:tailEnd type="triangle" w="med" len="med"/>
          </a:ln>
        </p:spPr>
      </p:cxnSp>
      <p:cxnSp>
        <p:nvCxnSpPr>
          <p:cNvPr id="106" name="Google Shape;106;g25f0f0eda84_0_0"/>
          <p:cNvCxnSpPr>
            <a:endCxn id="107" idx="1"/>
          </p:cNvCxnSpPr>
          <p:nvPr/>
        </p:nvCxnSpPr>
        <p:spPr>
          <a:xfrm>
            <a:off x="4968100" y="2883925"/>
            <a:ext cx="1043700" cy="0"/>
          </a:xfrm>
          <a:prstGeom prst="straightConnector1">
            <a:avLst/>
          </a:prstGeom>
          <a:noFill/>
          <a:ln w="9525" cap="flat" cmpd="sng">
            <a:solidFill>
              <a:schemeClr val="dk2"/>
            </a:solidFill>
            <a:prstDash val="solid"/>
            <a:round/>
            <a:headEnd type="none" w="sm" len="sm"/>
            <a:tailEnd type="triangle" w="med" len="med"/>
          </a:ln>
        </p:spPr>
      </p:cxnSp>
      <p:sp>
        <p:nvSpPr>
          <p:cNvPr id="108" name="Google Shape;108;g25f0f0eda84_0_0"/>
          <p:cNvSpPr txBox="1"/>
          <p:nvPr/>
        </p:nvSpPr>
        <p:spPr>
          <a:xfrm>
            <a:off x="9273675" y="4373550"/>
            <a:ext cx="4350900" cy="70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rriweather Sans"/>
                <a:ea typeface="Merriweather Sans"/>
                <a:cs typeface="Merriweather Sans"/>
                <a:sym typeface="Merriweather Sans"/>
              </a:rPr>
              <a:t>Baseline Accuracy : 33.33%</a:t>
            </a:r>
            <a:endParaRPr sz="1400" b="0" i="0" u="none" strike="noStrike" cap="none">
              <a:solidFill>
                <a:srgbClr val="000000"/>
              </a:solidFill>
              <a:latin typeface="Merriweather Sans"/>
              <a:ea typeface="Merriweather Sans"/>
              <a:cs typeface="Merriweather Sans"/>
              <a:sym typeface="Merriweather Sans"/>
            </a:endParaRPr>
          </a:p>
        </p:txBody>
      </p:sp>
      <p:sp>
        <p:nvSpPr>
          <p:cNvPr id="109" name="Google Shape;109;g25f0f0eda84_0_0"/>
          <p:cNvSpPr/>
          <p:nvPr/>
        </p:nvSpPr>
        <p:spPr>
          <a:xfrm>
            <a:off x="373000" y="1657975"/>
            <a:ext cx="2080500" cy="245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25f0f0eda84_0_0"/>
          <p:cNvSpPr/>
          <p:nvPr/>
        </p:nvSpPr>
        <p:spPr>
          <a:xfrm>
            <a:off x="2887600" y="1657975"/>
            <a:ext cx="2080500" cy="245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25f0f0eda84_0_0"/>
          <p:cNvSpPr/>
          <p:nvPr/>
        </p:nvSpPr>
        <p:spPr>
          <a:xfrm>
            <a:off x="6011800" y="1657975"/>
            <a:ext cx="2080500" cy="245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25f0f0eda84_0_0"/>
          <p:cNvSpPr txBox="1"/>
          <p:nvPr/>
        </p:nvSpPr>
        <p:spPr>
          <a:xfrm>
            <a:off x="8287975" y="3540800"/>
            <a:ext cx="10245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Ablation Study</a:t>
            </a:r>
            <a:endParaRPr/>
          </a:p>
        </p:txBody>
      </p:sp>
      <p:sp>
        <p:nvSpPr>
          <p:cNvPr id="112" name="Google Shape;112;g25f0f0eda84_0_0"/>
          <p:cNvSpPr txBox="1"/>
          <p:nvPr/>
        </p:nvSpPr>
        <p:spPr>
          <a:xfrm>
            <a:off x="5087575" y="3464600"/>
            <a:ext cx="8175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Grid</a:t>
            </a:r>
            <a:endParaRPr/>
          </a:p>
          <a:p>
            <a:pPr marL="0" lvl="0" indent="0" algn="l" rtl="0">
              <a:spcBef>
                <a:spcPts val="0"/>
              </a:spcBef>
              <a:spcAft>
                <a:spcPts val="0"/>
              </a:spcAft>
              <a:buNone/>
            </a:pPr>
            <a:r>
              <a:rPr lang="en-US"/>
              <a:t>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5f32b337ec_0_7"/>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Feature Engineering</a:t>
            </a:r>
            <a:endParaRPr/>
          </a:p>
        </p:txBody>
      </p:sp>
      <p:graphicFrame>
        <p:nvGraphicFramePr>
          <p:cNvPr id="120" name="Google Shape;120;g25f32b337ec_0_7"/>
          <p:cNvGraphicFramePr/>
          <p:nvPr/>
        </p:nvGraphicFramePr>
        <p:xfrm>
          <a:off x="6005491" y="1985375"/>
          <a:ext cx="1688150" cy="3916925"/>
        </p:xfrm>
        <a:graphic>
          <a:graphicData uri="http://schemas.openxmlformats.org/drawingml/2006/table">
            <a:tbl>
              <a:tblPr firstRow="1" bandRow="1">
                <a:noFill/>
                <a:tableStyleId>{FEEB3E72-A81F-4D79-AD82-8779ADF47C7D}</a:tableStyleId>
              </a:tblPr>
              <a:tblGrid>
                <a:gridCol w="1688150">
                  <a:extLst>
                    <a:ext uri="{9D8B030D-6E8A-4147-A177-3AD203B41FA5}">
                      <a16:colId xmlns:a16="http://schemas.microsoft.com/office/drawing/2014/main" val="20000"/>
                    </a:ext>
                  </a:extLst>
                </a:gridCol>
              </a:tblGrid>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Entropy (by Hour)</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0"/>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Entropy (by Minute)</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1"/>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Intraday Variability</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2"/>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Kurtosis (by Day)</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3"/>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Kurtosis (by Hour)</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4"/>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Kurtosis (by Minute)</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5"/>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(Overall)</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6"/>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(Weekdays, 00:00 - 06:00)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7"/>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(Weekdays, 06:00 - 12:00)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8"/>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(Weekends, 12:00 – 18:00)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09"/>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(Weekends, 12:00 – 18:00)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10"/>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Mean (Weekends, 06:00 – 12:00)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solidFill>
                      <a:srgbClr val="385623"/>
                    </a:solidFill>
                  </a:tcPr>
                </a:tc>
                <a:extLst>
                  <a:ext uri="{0D108BD9-81ED-4DB2-BD59-A6C34878D82A}">
                    <a16:rowId xmlns:a16="http://schemas.microsoft.com/office/drawing/2014/main" val="10011"/>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 Activity (00:00 – 06:00)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12"/>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 Activity (12:00 – 18:00)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13"/>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 Activity (18:00 – 00:00)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14"/>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 Activity (06:00 – 12:00)</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15"/>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 Activity (Weekdays)</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16"/>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Skewness (by Day)</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17"/>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Skewness (by Hour)</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18"/>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Skewness (by Minute)</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85623"/>
                    </a:solidFill>
                  </a:tcPr>
                </a:tc>
                <a:extLst>
                  <a:ext uri="{0D108BD9-81ED-4DB2-BD59-A6C34878D82A}">
                    <a16:rowId xmlns:a16="http://schemas.microsoft.com/office/drawing/2014/main" val="10019"/>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Activity Standard Deviation (by Hour)</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solidFill>
                      <a:srgbClr val="385623"/>
                    </a:solidFill>
                  </a:tcPr>
                </a:tc>
                <a:extLst>
                  <a:ext uri="{0D108BD9-81ED-4DB2-BD59-A6C34878D82A}">
                    <a16:rowId xmlns:a16="http://schemas.microsoft.com/office/drawing/2014/main" val="10020"/>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Active Bout Duration Standard Kurtosis</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1"/>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Active Bout Duration Standard Deviation</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2"/>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Number of Active Bouts</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3"/>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Inactive Bout Duration Coef. of Variation</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4"/>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Inactive Bout Duration Entropy</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5"/>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Inactive Bout Duration Mean</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F6000"/>
                    </a:solidFill>
                  </a:tcPr>
                </a:tc>
                <a:extLst>
                  <a:ext uri="{0D108BD9-81ED-4DB2-BD59-A6C34878D82A}">
                    <a16:rowId xmlns:a16="http://schemas.microsoft.com/office/drawing/2014/main" val="10026"/>
                  </a:ext>
                </a:extLst>
              </a:tr>
              <a:tr h="130750">
                <a:tc>
                  <a:txBody>
                    <a:bodyPr/>
                    <a:lstStyle/>
                    <a:p>
                      <a:pPr marL="0" marR="0" lvl="0" indent="0" algn="r" rtl="0">
                        <a:lnSpc>
                          <a:spcPct val="100000"/>
                        </a:lnSpc>
                        <a:spcBef>
                          <a:spcPts val="0"/>
                        </a:spcBef>
                        <a:spcAft>
                          <a:spcPts val="0"/>
                        </a:spcAft>
                        <a:buNone/>
                      </a:pPr>
                      <a:r>
                        <a:rPr lang="en-US" sz="600" b="1" u="none" strike="noStrike" cap="none">
                          <a:solidFill>
                            <a:schemeClr val="lt1"/>
                          </a:solidFill>
                        </a:rPr>
                        <a:t>Inactive Bout Duration Standard Deviation</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solidFill>
                      <a:srgbClr val="7F6000"/>
                    </a:solidFill>
                  </a:tcPr>
                </a:tc>
                <a:extLst>
                  <a:ext uri="{0D108BD9-81ED-4DB2-BD59-A6C34878D82A}">
                    <a16:rowId xmlns:a16="http://schemas.microsoft.com/office/drawing/2014/main" val="10027"/>
                  </a:ext>
                </a:extLst>
              </a:tr>
              <a:tr h="130750">
                <a:tc>
                  <a:txBody>
                    <a:bodyPr/>
                    <a:lstStyle/>
                    <a:p>
                      <a:pPr marL="0" marR="0" lvl="0" indent="0" algn="r" rtl="0">
                        <a:lnSpc>
                          <a:spcPct val="100000"/>
                        </a:lnSpc>
                        <a:spcBef>
                          <a:spcPts val="0"/>
                        </a:spcBef>
                        <a:spcAft>
                          <a:spcPts val="0"/>
                        </a:spcAft>
                        <a:buNone/>
                      </a:pPr>
                      <a:r>
                        <a:rPr lang="en-US" sz="600" b="1" u="none" strike="noStrike" cap="none">
                          <a:solidFill>
                            <a:srgbClr val="7F6000"/>
                          </a:solidFill>
                        </a:rPr>
                        <a:t>Cosine Amplitude (by Day of Week)</a:t>
                      </a:r>
                      <a:endParaRPr sz="600"/>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28"/>
                  </a:ext>
                </a:extLst>
              </a:tr>
              <a:tr h="125175">
                <a:tc>
                  <a:txBody>
                    <a:bodyPr/>
                    <a:lstStyle/>
                    <a:p>
                      <a:pPr marL="0" marR="0" lvl="0" indent="0" algn="r" rtl="0">
                        <a:lnSpc>
                          <a:spcPct val="100000"/>
                        </a:lnSpc>
                        <a:spcBef>
                          <a:spcPts val="0"/>
                        </a:spcBef>
                        <a:spcAft>
                          <a:spcPts val="0"/>
                        </a:spcAft>
                        <a:buNone/>
                      </a:pPr>
                      <a:r>
                        <a:rPr lang="en-US" sz="600" b="1" u="none" strike="noStrike" cap="none">
                          <a:solidFill>
                            <a:srgbClr val="7F6000"/>
                          </a:solidFill>
                        </a:rPr>
                        <a:t>Cosine Phase (by Minute of Day)</a:t>
                      </a:r>
                      <a:endParaRPr/>
                    </a:p>
                  </a:txBody>
                  <a:tcPr marL="36000" marR="360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29"/>
                  </a:ext>
                </a:extLst>
              </a:tr>
            </a:tbl>
          </a:graphicData>
        </a:graphic>
      </p:graphicFrame>
      <p:sp>
        <p:nvSpPr>
          <p:cNvPr id="121" name="Google Shape;121;g25f32b337ec_0_7"/>
          <p:cNvSpPr/>
          <p:nvPr/>
        </p:nvSpPr>
        <p:spPr>
          <a:xfrm>
            <a:off x="3194886" y="1436309"/>
            <a:ext cx="255618" cy="311670"/>
          </a:xfrm>
          <a:prstGeom prst="rightArrow">
            <a:avLst>
              <a:gd name="adj1" fmla="val 50000"/>
              <a:gd name="adj2" fmla="val 50000"/>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g25f32b337ec_0_7"/>
          <p:cNvSpPr/>
          <p:nvPr/>
        </p:nvSpPr>
        <p:spPr>
          <a:xfrm>
            <a:off x="619649" y="1377925"/>
            <a:ext cx="2332520" cy="428572"/>
          </a:xfrm>
          <a:prstGeom prst="rect">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525252"/>
                </a:solidFill>
                <a:latin typeface="Arial"/>
                <a:ea typeface="Arial"/>
                <a:cs typeface="Arial"/>
                <a:sym typeface="Arial"/>
              </a:rPr>
              <a:t>Feature Extraction</a:t>
            </a:r>
            <a:endParaRPr/>
          </a:p>
        </p:txBody>
      </p:sp>
      <p:sp>
        <p:nvSpPr>
          <p:cNvPr id="123" name="Google Shape;123;g25f32b337ec_0_7"/>
          <p:cNvSpPr/>
          <p:nvPr/>
        </p:nvSpPr>
        <p:spPr>
          <a:xfrm>
            <a:off x="5771900" y="1377925"/>
            <a:ext cx="5806500" cy="428700"/>
          </a:xfrm>
          <a:prstGeom prst="rect">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525252"/>
                </a:solidFill>
                <a:latin typeface="Arial"/>
                <a:ea typeface="Arial"/>
                <a:cs typeface="Arial"/>
                <a:sym typeface="Arial"/>
              </a:rPr>
              <a:t>Top 30 Features</a:t>
            </a:r>
            <a:endParaRPr/>
          </a:p>
        </p:txBody>
      </p:sp>
      <p:pic>
        <p:nvPicPr>
          <p:cNvPr id="124" name="Google Shape;124;g25f32b337ec_0_7"/>
          <p:cNvPicPr preferRelativeResize="0"/>
          <p:nvPr/>
        </p:nvPicPr>
        <p:blipFill rotWithShape="1">
          <a:blip r:embed="rId3">
            <a:alphaModFix/>
          </a:blip>
          <a:srcRect l="38166"/>
          <a:stretch/>
        </p:blipFill>
        <p:spPr>
          <a:xfrm>
            <a:off x="7761225" y="1860075"/>
            <a:ext cx="3861773" cy="4183974"/>
          </a:xfrm>
          <a:prstGeom prst="rect">
            <a:avLst/>
          </a:prstGeom>
          <a:noFill/>
          <a:ln>
            <a:noFill/>
          </a:ln>
        </p:spPr>
      </p:pic>
      <p:sp>
        <p:nvSpPr>
          <p:cNvPr id="125" name="Google Shape;125;g25f32b337ec_0_7"/>
          <p:cNvSpPr/>
          <p:nvPr/>
        </p:nvSpPr>
        <p:spPr>
          <a:xfrm>
            <a:off x="3183831" y="1377925"/>
            <a:ext cx="2332520" cy="428572"/>
          </a:xfrm>
          <a:prstGeom prst="rect">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rgbClr val="525252"/>
                </a:solidFill>
                <a:latin typeface="Arial"/>
                <a:ea typeface="Arial"/>
                <a:cs typeface="Arial"/>
                <a:sym typeface="Arial"/>
              </a:rPr>
              <a:t>Feature Selection</a:t>
            </a:r>
            <a:endParaRPr/>
          </a:p>
        </p:txBody>
      </p:sp>
      <p:sp>
        <p:nvSpPr>
          <p:cNvPr id="126" name="Google Shape;126;g25f32b337ec_0_7"/>
          <p:cNvSpPr/>
          <p:nvPr/>
        </p:nvSpPr>
        <p:spPr>
          <a:xfrm>
            <a:off x="802400" y="2372562"/>
            <a:ext cx="1989023" cy="50789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Activity distribution</a:t>
            </a:r>
            <a:endParaRPr/>
          </a:p>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metrics</a:t>
            </a:r>
            <a:endParaRPr/>
          </a:p>
        </p:txBody>
      </p:sp>
      <p:sp>
        <p:nvSpPr>
          <p:cNvPr id="127" name="Google Shape;127;g25f32b337ec_0_7"/>
          <p:cNvSpPr/>
          <p:nvPr/>
        </p:nvSpPr>
        <p:spPr>
          <a:xfrm>
            <a:off x="802400" y="3142053"/>
            <a:ext cx="1989023" cy="50789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Activity proportions by time of day / week</a:t>
            </a:r>
            <a:endParaRPr/>
          </a:p>
        </p:txBody>
      </p:sp>
      <p:sp>
        <p:nvSpPr>
          <p:cNvPr id="128" name="Google Shape;128;g25f32b337ec_0_7"/>
          <p:cNvSpPr/>
          <p:nvPr/>
        </p:nvSpPr>
        <p:spPr>
          <a:xfrm>
            <a:off x="802400" y="3911544"/>
            <a:ext cx="1989023" cy="507890"/>
          </a:xfrm>
          <a:prstGeom prst="rect">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Active / inactive bout metrics</a:t>
            </a:r>
            <a:endParaRPr/>
          </a:p>
        </p:txBody>
      </p:sp>
      <p:sp>
        <p:nvSpPr>
          <p:cNvPr id="129" name="Google Shape;129;g25f32b337ec_0_7"/>
          <p:cNvSpPr/>
          <p:nvPr/>
        </p:nvSpPr>
        <p:spPr>
          <a:xfrm>
            <a:off x="802400" y="4681035"/>
            <a:ext cx="1989023" cy="50789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7F6000"/>
                </a:solidFill>
                <a:latin typeface="Arial"/>
                <a:ea typeface="Arial"/>
                <a:cs typeface="Arial"/>
                <a:sym typeface="Arial"/>
              </a:rPr>
              <a:t>Cosine </a:t>
            </a:r>
            <a:r>
              <a:rPr lang="en-US" sz="1200">
                <a:solidFill>
                  <a:srgbClr val="7F6000"/>
                </a:solidFill>
              </a:rPr>
              <a:t>parameters</a:t>
            </a:r>
            <a:endParaRPr/>
          </a:p>
        </p:txBody>
      </p:sp>
      <p:sp>
        <p:nvSpPr>
          <p:cNvPr id="130" name="Google Shape;130;g25f32b337ec_0_7"/>
          <p:cNvSpPr/>
          <p:nvPr/>
        </p:nvSpPr>
        <p:spPr>
          <a:xfrm>
            <a:off x="3387177" y="2400365"/>
            <a:ext cx="1989000" cy="507900"/>
          </a:xfrm>
          <a:prstGeom prst="rect">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Greedy feature selection</a:t>
            </a:r>
            <a:br>
              <a:rPr lang="en-US" sz="1200" b="0" i="0" u="none" strike="noStrike" cap="none">
                <a:solidFill>
                  <a:schemeClr val="lt1"/>
                </a:solidFill>
                <a:latin typeface="Arial"/>
                <a:ea typeface="Arial"/>
                <a:cs typeface="Arial"/>
                <a:sym typeface="Arial"/>
              </a:rPr>
            </a:br>
            <a:r>
              <a:rPr lang="en-US" sz="1200" b="0" i="0" u="none" strike="noStrike" cap="none">
                <a:solidFill>
                  <a:schemeClr val="lt1"/>
                </a:solidFill>
                <a:latin typeface="Arial"/>
                <a:ea typeface="Arial"/>
                <a:cs typeface="Arial"/>
                <a:sym typeface="Arial"/>
              </a:rPr>
              <a:t>(correlation-based) score</a:t>
            </a:r>
            <a:endParaRPr/>
          </a:p>
        </p:txBody>
      </p:sp>
      <p:cxnSp>
        <p:nvCxnSpPr>
          <p:cNvPr id="131" name="Google Shape;131;g25f32b337ec_0_7"/>
          <p:cNvCxnSpPr/>
          <p:nvPr/>
        </p:nvCxnSpPr>
        <p:spPr>
          <a:xfrm>
            <a:off x="3042278" y="1913691"/>
            <a:ext cx="0" cy="3844500"/>
          </a:xfrm>
          <a:prstGeom prst="straightConnector1">
            <a:avLst/>
          </a:prstGeom>
          <a:noFill/>
          <a:ln w="9525" cap="flat" cmpd="sng">
            <a:solidFill>
              <a:srgbClr val="7F7F7F"/>
            </a:solidFill>
            <a:prstDash val="solid"/>
            <a:round/>
            <a:headEnd type="none" w="sm" len="sm"/>
            <a:tailEnd type="none" w="sm" len="sm"/>
          </a:ln>
        </p:spPr>
      </p:cxnSp>
      <p:cxnSp>
        <p:nvCxnSpPr>
          <p:cNvPr id="132" name="Google Shape;132;g25f32b337ec_0_7"/>
          <p:cNvCxnSpPr/>
          <p:nvPr/>
        </p:nvCxnSpPr>
        <p:spPr>
          <a:xfrm>
            <a:off x="5644132" y="1913691"/>
            <a:ext cx="0" cy="3844500"/>
          </a:xfrm>
          <a:prstGeom prst="straightConnector1">
            <a:avLst/>
          </a:prstGeom>
          <a:noFill/>
          <a:ln w="9525" cap="flat" cmpd="sng">
            <a:solidFill>
              <a:srgbClr val="7F7F7F"/>
            </a:solidFill>
            <a:prstDash val="solid"/>
            <a:round/>
            <a:headEnd type="none" w="sm" len="sm"/>
            <a:tailEnd type="none" w="sm" len="sm"/>
          </a:ln>
        </p:spPr>
      </p:cxnSp>
      <p:sp>
        <p:nvSpPr>
          <p:cNvPr id="133" name="Google Shape;133;g25f32b337ec_0_7"/>
          <p:cNvSpPr/>
          <p:nvPr/>
        </p:nvSpPr>
        <p:spPr>
          <a:xfrm>
            <a:off x="3387177" y="3169857"/>
            <a:ext cx="1989000" cy="507900"/>
          </a:xfrm>
          <a:prstGeom prst="rect">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Decision-tree feature importance score</a:t>
            </a:r>
            <a:endParaRPr/>
          </a:p>
        </p:txBody>
      </p:sp>
      <p:sp>
        <p:nvSpPr>
          <p:cNvPr id="134" name="Google Shape;134;g25f32b337ec_0_7"/>
          <p:cNvSpPr/>
          <p:nvPr/>
        </p:nvSpPr>
        <p:spPr>
          <a:xfrm>
            <a:off x="5516360" y="1436309"/>
            <a:ext cx="255544" cy="311514"/>
          </a:xfrm>
          <a:prstGeom prst="rightArrow">
            <a:avLst>
              <a:gd name="adj1" fmla="val 50000"/>
              <a:gd name="adj2" fmla="val 50000"/>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5" name="Google Shape;135;g25f32b337ec_0_7"/>
          <p:cNvSpPr txBox="1"/>
          <p:nvPr/>
        </p:nvSpPr>
        <p:spPr>
          <a:xfrm>
            <a:off x="1302461" y="1985500"/>
            <a:ext cx="988800" cy="261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57 Features </a:t>
            </a:r>
            <a:endParaRPr/>
          </a:p>
        </p:txBody>
      </p:sp>
      <p:sp>
        <p:nvSpPr>
          <p:cNvPr id="136" name="Google Shape;136;g25f32b337ec_0_7"/>
          <p:cNvSpPr/>
          <p:nvPr/>
        </p:nvSpPr>
        <p:spPr>
          <a:xfrm>
            <a:off x="4270898" y="2914709"/>
            <a:ext cx="255000" cy="255000"/>
          </a:xfrm>
          <a:prstGeom prst="mathPlus">
            <a:avLst>
              <a:gd name="adj1" fmla="val 23520"/>
            </a:avLst>
          </a:prstGeom>
          <a:solidFill>
            <a:srgbClr val="9E9E9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g25f32b337ec_0_7"/>
          <p:cNvSpPr/>
          <p:nvPr/>
        </p:nvSpPr>
        <p:spPr>
          <a:xfrm>
            <a:off x="4270898" y="3686185"/>
            <a:ext cx="255000" cy="255000"/>
          </a:xfrm>
          <a:prstGeom prst="mathEqual">
            <a:avLst>
              <a:gd name="adj1" fmla="val 23520"/>
              <a:gd name="adj2" fmla="val 11760"/>
            </a:avLst>
          </a:prstGeom>
          <a:solidFill>
            <a:srgbClr val="9E9E9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g25f32b337ec_0_7"/>
          <p:cNvSpPr/>
          <p:nvPr/>
        </p:nvSpPr>
        <p:spPr>
          <a:xfrm>
            <a:off x="2952185" y="1436372"/>
            <a:ext cx="255600" cy="311400"/>
          </a:xfrm>
          <a:prstGeom prst="rightArrow">
            <a:avLst>
              <a:gd name="adj1" fmla="val 50000"/>
              <a:gd name="adj2" fmla="val 50000"/>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9" name="Google Shape;139;g25f32b337ec_0_7"/>
          <p:cNvSpPr/>
          <p:nvPr/>
        </p:nvSpPr>
        <p:spPr>
          <a:xfrm rot="5400000">
            <a:off x="4270673" y="4419422"/>
            <a:ext cx="255600" cy="311400"/>
          </a:xfrm>
          <a:prstGeom prst="rightArrow">
            <a:avLst>
              <a:gd name="adj1" fmla="val 50000"/>
              <a:gd name="adj2" fmla="val 50000"/>
            </a:avLst>
          </a:prstGeom>
          <a:solidFill>
            <a:srgbClr val="9E9E9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g25f32b337ec_0_7"/>
          <p:cNvSpPr/>
          <p:nvPr/>
        </p:nvSpPr>
        <p:spPr>
          <a:xfrm>
            <a:off x="3387177" y="3949740"/>
            <a:ext cx="1989000" cy="507900"/>
          </a:xfrm>
          <a:prstGeom prst="rect">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Composite feature importance score</a:t>
            </a:r>
            <a:endParaRPr/>
          </a:p>
        </p:txBody>
      </p:sp>
      <p:sp>
        <p:nvSpPr>
          <p:cNvPr id="141" name="Google Shape;141;g25f32b337ec_0_7"/>
          <p:cNvSpPr/>
          <p:nvPr/>
        </p:nvSpPr>
        <p:spPr>
          <a:xfrm>
            <a:off x="3387177" y="4681015"/>
            <a:ext cx="1989000" cy="507900"/>
          </a:xfrm>
          <a:prstGeom prst="rect">
            <a:avLst/>
          </a:prstGeom>
          <a:solidFill>
            <a:srgbClr val="52525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chemeClr val="lt1"/>
                </a:solidFill>
              </a:rPr>
              <a:t>Rank of feature 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25f32b337ec_0_88"/>
          <p:cNvPicPr preferRelativeResize="0"/>
          <p:nvPr/>
        </p:nvPicPr>
        <p:blipFill>
          <a:blip r:embed="rId3">
            <a:alphaModFix/>
          </a:blip>
          <a:stretch>
            <a:fillRect/>
          </a:stretch>
        </p:blipFill>
        <p:spPr>
          <a:xfrm>
            <a:off x="1188050" y="1437775"/>
            <a:ext cx="6604626" cy="4185923"/>
          </a:xfrm>
          <a:prstGeom prst="rect">
            <a:avLst/>
          </a:prstGeom>
          <a:noFill/>
          <a:ln>
            <a:noFill/>
          </a:ln>
        </p:spPr>
      </p:pic>
      <p:sp>
        <p:nvSpPr>
          <p:cNvPr id="148" name="Google Shape;148;g25f32b337ec_0_88"/>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Data Augmentation via Cross-Subject Data Fusion</a:t>
            </a:r>
            <a:endParaRPr/>
          </a:p>
        </p:txBody>
      </p:sp>
      <p:sp>
        <p:nvSpPr>
          <p:cNvPr id="150" name="Google Shape;150;g25f32b337ec_0_88"/>
          <p:cNvSpPr txBox="1"/>
          <p:nvPr/>
        </p:nvSpPr>
        <p:spPr>
          <a:xfrm>
            <a:off x="7704750" y="1723000"/>
            <a:ext cx="3512100" cy="2210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300" b="1">
                <a:solidFill>
                  <a:srgbClr val="2D637F"/>
                </a:solidFill>
                <a:latin typeface="Merriweather Sans"/>
                <a:ea typeface="Merriweather Sans"/>
                <a:cs typeface="Merriweather Sans"/>
                <a:sym typeface="Merriweather Sans"/>
              </a:rPr>
              <a:t>Process Overview</a:t>
            </a:r>
            <a:endParaRPr sz="1300" b="1">
              <a:solidFill>
                <a:srgbClr val="2D637F"/>
              </a:solidFill>
              <a:latin typeface="Merriweather Sans"/>
              <a:ea typeface="Merriweather Sans"/>
              <a:cs typeface="Merriweather Sans"/>
              <a:sym typeface="Merriweather Sans"/>
            </a:endParaRPr>
          </a:p>
          <a:p>
            <a:pPr marL="342900" lvl="0" indent="-349250" algn="l" rtl="0">
              <a:lnSpc>
                <a:spcPct val="120000"/>
              </a:lnSpc>
              <a:spcBef>
                <a:spcPts val="600"/>
              </a:spcBef>
              <a:spcAft>
                <a:spcPts val="0"/>
              </a:spcAft>
              <a:buClr>
                <a:srgbClr val="2D637F"/>
              </a:buClr>
              <a:buSzPts val="1300"/>
              <a:buChar char="•"/>
            </a:pPr>
            <a:r>
              <a:rPr lang="en-US" sz="1300">
                <a:solidFill>
                  <a:srgbClr val="2D637F"/>
                </a:solidFill>
                <a:latin typeface="Merriweather Sans"/>
                <a:ea typeface="Merriweather Sans"/>
                <a:cs typeface="Merriweather Sans"/>
                <a:sym typeface="Merriweather Sans"/>
              </a:rPr>
              <a:t>Randomly select sample</a:t>
            </a:r>
            <a:endParaRPr sz="2100">
              <a:solidFill>
                <a:srgbClr val="2D637F"/>
              </a:solidFill>
              <a:latin typeface="Merriweather Sans"/>
              <a:ea typeface="Merriweather Sans"/>
              <a:cs typeface="Merriweather Sans"/>
              <a:sym typeface="Merriweather Sans"/>
            </a:endParaRPr>
          </a:p>
          <a:p>
            <a:pPr marL="342900" lvl="0" indent="-349250" algn="l" rtl="0">
              <a:lnSpc>
                <a:spcPct val="120000"/>
              </a:lnSpc>
              <a:spcBef>
                <a:spcPts val="600"/>
              </a:spcBef>
              <a:spcAft>
                <a:spcPts val="0"/>
              </a:spcAft>
              <a:buClr>
                <a:srgbClr val="2D637F"/>
              </a:buClr>
              <a:buSzPts val="1300"/>
              <a:buChar char="•"/>
            </a:pPr>
            <a:r>
              <a:rPr lang="en-US" sz="1300">
                <a:solidFill>
                  <a:srgbClr val="2D637F"/>
                </a:solidFill>
                <a:latin typeface="Merriweather Sans"/>
                <a:ea typeface="Merriweather Sans"/>
                <a:cs typeface="Merriweather Sans"/>
                <a:sym typeface="Merriweather Sans"/>
              </a:rPr>
              <a:t>Time-segment slicing</a:t>
            </a:r>
            <a:endParaRPr sz="1300">
              <a:solidFill>
                <a:srgbClr val="2D637F"/>
              </a:solidFill>
              <a:latin typeface="Merriweather Sans"/>
              <a:ea typeface="Merriweather Sans"/>
              <a:cs typeface="Merriweather Sans"/>
              <a:sym typeface="Merriweather Sans"/>
            </a:endParaRPr>
          </a:p>
          <a:p>
            <a:pPr marL="342900" lvl="0" indent="-349250" algn="l" rtl="0">
              <a:lnSpc>
                <a:spcPct val="120000"/>
              </a:lnSpc>
              <a:spcBef>
                <a:spcPts val="600"/>
              </a:spcBef>
              <a:spcAft>
                <a:spcPts val="0"/>
              </a:spcAft>
              <a:buClr>
                <a:srgbClr val="2D637F"/>
              </a:buClr>
              <a:buSzPts val="1300"/>
              <a:buFont typeface="Merriweather Sans"/>
              <a:buChar char="•"/>
            </a:pPr>
            <a:r>
              <a:rPr lang="en-US" sz="1300">
                <a:solidFill>
                  <a:srgbClr val="2D637F"/>
                </a:solidFill>
                <a:latin typeface="Merriweather Sans"/>
                <a:ea typeface="Merriweather Sans"/>
                <a:cs typeface="Merriweather Sans"/>
                <a:sym typeface="Merriweather Sans"/>
              </a:rPr>
              <a:t>Repeat - incorporating slices from different random subjects</a:t>
            </a:r>
            <a:endParaRPr sz="1300">
              <a:solidFill>
                <a:srgbClr val="2D637F"/>
              </a:solidFill>
              <a:latin typeface="Merriweather Sans"/>
              <a:ea typeface="Merriweather Sans"/>
              <a:cs typeface="Merriweather Sans"/>
              <a:sym typeface="Merriweather Sans"/>
            </a:endParaRPr>
          </a:p>
          <a:p>
            <a:pPr marL="342900" lvl="0" indent="-349250" algn="l" rtl="0">
              <a:lnSpc>
                <a:spcPct val="120000"/>
              </a:lnSpc>
              <a:spcBef>
                <a:spcPts val="600"/>
              </a:spcBef>
              <a:spcAft>
                <a:spcPts val="0"/>
              </a:spcAft>
              <a:buClr>
                <a:srgbClr val="2D637F"/>
              </a:buClr>
              <a:buSzPts val="1300"/>
              <a:buFont typeface="Merriweather Sans"/>
              <a:buChar char="•"/>
            </a:pPr>
            <a:r>
              <a:rPr lang="en-US" sz="1300">
                <a:solidFill>
                  <a:srgbClr val="2D637F"/>
                </a:solidFill>
                <a:latin typeface="Merriweather Sans"/>
                <a:ea typeface="Merriweather Sans"/>
                <a:cs typeface="Merriweather Sans"/>
                <a:sym typeface="Merriweather Sans"/>
              </a:rPr>
              <a:t>Assess the quality</a:t>
            </a:r>
            <a:endParaRPr sz="1300">
              <a:solidFill>
                <a:srgbClr val="2D637F"/>
              </a:solidFill>
              <a:latin typeface="Merriweather Sans"/>
              <a:ea typeface="Merriweather Sans"/>
              <a:cs typeface="Merriweather Sans"/>
              <a:sym typeface="Merriweather Sans"/>
            </a:endParaRPr>
          </a:p>
          <a:p>
            <a:pPr marL="342900" lvl="0" indent="-349250" algn="l" rtl="0">
              <a:lnSpc>
                <a:spcPct val="120000"/>
              </a:lnSpc>
              <a:spcBef>
                <a:spcPts val="600"/>
              </a:spcBef>
              <a:spcAft>
                <a:spcPts val="0"/>
              </a:spcAft>
              <a:buClr>
                <a:srgbClr val="2D637F"/>
              </a:buClr>
              <a:buSzPts val="1300"/>
              <a:buFont typeface="Merriweather Sans"/>
              <a:buChar char="•"/>
            </a:pPr>
            <a:r>
              <a:rPr lang="en-US" sz="1300">
                <a:solidFill>
                  <a:srgbClr val="2D637F"/>
                </a:solidFill>
                <a:latin typeface="Merriweather Sans"/>
                <a:ea typeface="Merriweather Sans"/>
                <a:cs typeface="Merriweather Sans"/>
                <a:sym typeface="Merriweather Sans"/>
              </a:rPr>
              <a:t>Add noise</a:t>
            </a:r>
            <a:endParaRPr sz="1500"/>
          </a:p>
        </p:txBody>
      </p:sp>
      <p:graphicFrame>
        <p:nvGraphicFramePr>
          <p:cNvPr id="151" name="Google Shape;151;g25f32b337ec_0_88"/>
          <p:cNvGraphicFramePr/>
          <p:nvPr/>
        </p:nvGraphicFramePr>
        <p:xfrm>
          <a:off x="7704750" y="4420400"/>
          <a:ext cx="3180625" cy="1203295"/>
        </p:xfrm>
        <a:graphic>
          <a:graphicData uri="http://schemas.openxmlformats.org/drawingml/2006/table">
            <a:tbl>
              <a:tblPr>
                <a:noFill/>
                <a:tableStyleId>{92795872-801C-48FD-9705-987A18B36411}</a:tableStyleId>
              </a:tblPr>
              <a:tblGrid>
                <a:gridCol w="762150">
                  <a:extLst>
                    <a:ext uri="{9D8B030D-6E8A-4147-A177-3AD203B41FA5}">
                      <a16:colId xmlns:a16="http://schemas.microsoft.com/office/drawing/2014/main" val="20000"/>
                    </a:ext>
                  </a:extLst>
                </a:gridCol>
                <a:gridCol w="850125">
                  <a:extLst>
                    <a:ext uri="{9D8B030D-6E8A-4147-A177-3AD203B41FA5}">
                      <a16:colId xmlns:a16="http://schemas.microsoft.com/office/drawing/2014/main" val="20001"/>
                    </a:ext>
                  </a:extLst>
                </a:gridCol>
                <a:gridCol w="601000">
                  <a:extLst>
                    <a:ext uri="{9D8B030D-6E8A-4147-A177-3AD203B41FA5}">
                      <a16:colId xmlns:a16="http://schemas.microsoft.com/office/drawing/2014/main" val="20002"/>
                    </a:ext>
                  </a:extLst>
                </a:gridCol>
                <a:gridCol w="967350">
                  <a:extLst>
                    <a:ext uri="{9D8B030D-6E8A-4147-A177-3AD203B41FA5}">
                      <a16:colId xmlns:a16="http://schemas.microsoft.com/office/drawing/2014/main" val="20003"/>
                    </a:ext>
                  </a:extLst>
                </a:gridCol>
              </a:tblGrid>
              <a:tr h="41087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Control</a:t>
                      </a:r>
                      <a:endParaRPr/>
                    </a:p>
                  </a:txBody>
                  <a:tcPr marL="91425" marR="91425" marT="91425" marB="91425">
                    <a:solidFill>
                      <a:srgbClr val="CFE2F3"/>
                    </a:solidFill>
                  </a:tcPr>
                </a:tc>
                <a:tc>
                  <a:txBody>
                    <a:bodyPr/>
                    <a:lstStyle/>
                    <a:p>
                      <a:pPr marL="0" lvl="0" indent="0" algn="ctr" rtl="0">
                        <a:spcBef>
                          <a:spcPts val="0"/>
                        </a:spcBef>
                        <a:spcAft>
                          <a:spcPts val="0"/>
                        </a:spcAft>
                        <a:buNone/>
                      </a:pPr>
                      <a:r>
                        <a:rPr lang="en-US"/>
                        <a:t>Mild</a:t>
                      </a:r>
                      <a:endParaRPr/>
                    </a:p>
                  </a:txBody>
                  <a:tcPr marL="91425" marR="91425" marT="91425" marB="91425">
                    <a:lnR w="9525" cap="flat" cmpd="sng">
                      <a:solidFill>
                        <a:srgbClr val="C9DAF8"/>
                      </a:solidFill>
                      <a:prstDash val="solid"/>
                      <a:round/>
                      <a:headEnd type="none" w="sm" len="sm"/>
                      <a:tailEnd type="none" w="sm" len="sm"/>
                    </a:lnR>
                    <a:solidFill>
                      <a:srgbClr val="CFE2F3"/>
                    </a:solidFill>
                  </a:tcPr>
                </a:tc>
                <a:tc>
                  <a:txBody>
                    <a:bodyPr/>
                    <a:lstStyle/>
                    <a:p>
                      <a:pPr marL="0" lvl="0" indent="0" algn="ctr" rtl="0">
                        <a:spcBef>
                          <a:spcPts val="0"/>
                        </a:spcBef>
                        <a:spcAft>
                          <a:spcPts val="0"/>
                        </a:spcAft>
                        <a:buNone/>
                      </a:pPr>
                      <a:r>
                        <a:rPr lang="en-US"/>
                        <a:t>Moderate</a:t>
                      </a:r>
                      <a:endParaRPr/>
                    </a:p>
                  </a:txBody>
                  <a:tcPr marL="91425" marR="91425" marT="91425" marB="91425">
                    <a:lnL w="9525" cap="flat" cmpd="sng">
                      <a:solidFill>
                        <a:srgbClr val="C9DAF8"/>
                      </a:solidFill>
                      <a:prstDash val="solid"/>
                      <a:round/>
                      <a:headEnd type="none" w="sm" len="sm"/>
                      <a:tailEnd type="none" w="sm" len="sm"/>
                    </a:lnL>
                    <a:lnR w="9525" cap="flat" cmpd="sng">
                      <a:solidFill>
                        <a:srgbClr val="C9DAF8"/>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9DAF8"/>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US"/>
                        <a:t>Before</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US"/>
                        <a:t>23</a:t>
                      </a:r>
                      <a:endParaRPr/>
                    </a:p>
                  </a:txBody>
                  <a:tcPr marL="91425" marR="91425" marT="91425" marB="91425"/>
                </a:tc>
                <a:tc>
                  <a:txBody>
                    <a:bodyPr/>
                    <a:lstStyle/>
                    <a:p>
                      <a:pPr marL="0" lvl="0" indent="0" algn="ctr" rtl="0">
                        <a:spcBef>
                          <a:spcPts val="0"/>
                        </a:spcBef>
                        <a:spcAft>
                          <a:spcPts val="0"/>
                        </a:spcAft>
                        <a:buNone/>
                      </a:pPr>
                      <a:r>
                        <a:rPr lang="en-US"/>
                        <a:t>11</a:t>
                      </a:r>
                      <a:endParaRPr/>
                    </a:p>
                  </a:txBody>
                  <a:tcPr marL="91425" marR="91425" marT="91425" marB="91425"/>
                </a:tc>
                <a:tc>
                  <a:txBody>
                    <a:bodyPr/>
                    <a:lstStyle/>
                    <a:p>
                      <a:pPr marL="0" lvl="0" indent="0" algn="ctr" rtl="0">
                        <a:spcBef>
                          <a:spcPts val="0"/>
                        </a:spcBef>
                        <a:spcAft>
                          <a:spcPts val="0"/>
                        </a:spcAft>
                        <a:buNone/>
                      </a:pPr>
                      <a:r>
                        <a:rPr lang="en-US"/>
                        <a:t>12</a:t>
                      </a:r>
                      <a:endParaRPr/>
                    </a:p>
                  </a:txBody>
                  <a:tcPr marL="91425" marR="91425" marT="91425" marB="91425">
                    <a:lnT w="9525" cap="flat" cmpd="sng">
                      <a:solidFill>
                        <a:srgbClr val="C9DAF8"/>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US"/>
                        <a:t>After</a:t>
                      </a:r>
                      <a:endParaRPr/>
                    </a:p>
                  </a:txBody>
                  <a:tcPr marL="91425" marR="91425" marT="91425" marB="91425">
                    <a:solidFill>
                      <a:srgbClr val="FFF2CC"/>
                    </a:solidFill>
                  </a:tcPr>
                </a:tc>
                <a:tc>
                  <a:txBody>
                    <a:bodyPr/>
                    <a:lstStyle/>
                    <a:p>
                      <a:pPr marL="0" lvl="0" indent="0" algn="ctr" rtl="0">
                        <a:spcBef>
                          <a:spcPts val="0"/>
                        </a:spcBef>
                        <a:spcAft>
                          <a:spcPts val="0"/>
                        </a:spcAft>
                        <a:buNone/>
                      </a:pPr>
                      <a:r>
                        <a:rPr lang="en-US"/>
                        <a:t>40</a:t>
                      </a:r>
                      <a:endParaRPr/>
                    </a:p>
                  </a:txBody>
                  <a:tcPr marL="91425" marR="91425" marT="91425" marB="91425"/>
                </a:tc>
                <a:tc>
                  <a:txBody>
                    <a:bodyPr/>
                    <a:lstStyle/>
                    <a:p>
                      <a:pPr marL="0" lvl="0" indent="0" algn="ctr" rtl="0">
                        <a:spcBef>
                          <a:spcPts val="0"/>
                        </a:spcBef>
                        <a:spcAft>
                          <a:spcPts val="0"/>
                        </a:spcAft>
                        <a:buNone/>
                      </a:pPr>
                      <a:r>
                        <a:rPr lang="en-US"/>
                        <a:t>40</a:t>
                      </a:r>
                      <a:endParaRPr/>
                    </a:p>
                  </a:txBody>
                  <a:tcPr marL="91425" marR="91425" marT="91425" marB="91425"/>
                </a:tc>
                <a:tc>
                  <a:txBody>
                    <a:bodyPr/>
                    <a:lstStyle/>
                    <a:p>
                      <a:pPr marL="0" lvl="0" indent="0" algn="ctr" rtl="0">
                        <a:spcBef>
                          <a:spcPts val="0"/>
                        </a:spcBef>
                        <a:spcAft>
                          <a:spcPts val="0"/>
                        </a:spcAft>
                        <a:buNone/>
                      </a:pPr>
                      <a:r>
                        <a:rPr lang="en-US"/>
                        <a:t>40</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5f32b337ec_0_117"/>
          <p:cNvPicPr preferRelativeResize="0"/>
          <p:nvPr/>
        </p:nvPicPr>
        <p:blipFill>
          <a:blip r:embed="rId3">
            <a:alphaModFix/>
          </a:blip>
          <a:stretch>
            <a:fillRect/>
          </a:stretch>
        </p:blipFill>
        <p:spPr>
          <a:xfrm>
            <a:off x="457200" y="1615350"/>
            <a:ext cx="11231099" cy="2210018"/>
          </a:xfrm>
          <a:prstGeom prst="rect">
            <a:avLst/>
          </a:prstGeom>
          <a:noFill/>
          <a:ln>
            <a:noFill/>
          </a:ln>
        </p:spPr>
      </p:pic>
      <p:sp>
        <p:nvSpPr>
          <p:cNvPr id="158" name="Google Shape;158;g25f32b337ec_0_117"/>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t>Logistic Regression</a:t>
            </a:r>
            <a:endParaRPr/>
          </a:p>
        </p:txBody>
      </p:sp>
      <p:sp>
        <p:nvSpPr>
          <p:cNvPr id="159" name="Google Shape;159;g25f32b337ec_0_117"/>
          <p:cNvSpPr/>
          <p:nvPr/>
        </p:nvSpPr>
        <p:spPr>
          <a:xfrm>
            <a:off x="451450" y="1280800"/>
            <a:ext cx="11231100" cy="274500"/>
          </a:xfrm>
          <a:prstGeom prst="rect">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a:solidFill>
                  <a:srgbClr val="525252"/>
                </a:solidFill>
              </a:rPr>
              <a:t>Ablation analysis suggests optimal hyperparameters are: n_features=25, c=0.1, penalty=L2, solver=sag/saga</a:t>
            </a:r>
            <a:endParaRPr b="1">
              <a:solidFill>
                <a:srgbClr val="525252"/>
              </a:solidFill>
            </a:endParaRPr>
          </a:p>
        </p:txBody>
      </p:sp>
      <p:sp>
        <p:nvSpPr>
          <p:cNvPr id="160" name="Google Shape;160;g25f32b337ec_0_117"/>
          <p:cNvSpPr/>
          <p:nvPr/>
        </p:nvSpPr>
        <p:spPr>
          <a:xfrm>
            <a:off x="492025" y="3904663"/>
            <a:ext cx="11231100" cy="274500"/>
          </a:xfrm>
          <a:prstGeom prst="rect">
            <a:avLst/>
          </a:prstGeom>
          <a:solidFill>
            <a:srgbClr val="DBD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a:solidFill>
                  <a:srgbClr val="525252"/>
                </a:solidFill>
              </a:rPr>
              <a:t>Grid search confirms this</a:t>
            </a:r>
            <a:endParaRPr/>
          </a:p>
        </p:txBody>
      </p:sp>
      <p:sp>
        <p:nvSpPr>
          <p:cNvPr id="161" name="Google Shape;161;g25f32b337ec_0_117"/>
          <p:cNvSpPr/>
          <p:nvPr/>
        </p:nvSpPr>
        <p:spPr>
          <a:xfrm>
            <a:off x="2381625" y="1849725"/>
            <a:ext cx="397800" cy="18639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5f32b337ec_0_117"/>
          <p:cNvSpPr/>
          <p:nvPr/>
        </p:nvSpPr>
        <p:spPr>
          <a:xfrm>
            <a:off x="9109750" y="716175"/>
            <a:ext cx="2572800" cy="3327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accent6"/>
                </a:solidFill>
              </a:rPr>
              <a:t>Best hyperparameter(s)</a:t>
            </a:r>
            <a:endParaRPr b="1">
              <a:solidFill>
                <a:schemeClr val="accent6"/>
              </a:solidFill>
            </a:endParaRPr>
          </a:p>
        </p:txBody>
      </p:sp>
      <p:sp>
        <p:nvSpPr>
          <p:cNvPr id="163" name="Google Shape;163;g25f32b337ec_0_117"/>
          <p:cNvSpPr/>
          <p:nvPr/>
        </p:nvSpPr>
        <p:spPr>
          <a:xfrm>
            <a:off x="7762525" y="1849725"/>
            <a:ext cx="1002300" cy="18639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g25f32b337ec_0_117"/>
          <p:cNvGrpSpPr/>
          <p:nvPr/>
        </p:nvGrpSpPr>
        <p:grpSpPr>
          <a:xfrm>
            <a:off x="3132038" y="4573265"/>
            <a:ext cx="5743567" cy="1150531"/>
            <a:chOff x="2694938" y="4353025"/>
            <a:chExt cx="6617775" cy="1325650"/>
          </a:xfrm>
        </p:grpSpPr>
        <p:pic>
          <p:nvPicPr>
            <p:cNvPr id="165" name="Google Shape;165;g25f32b337ec_0_117"/>
            <p:cNvPicPr preferRelativeResize="0"/>
            <p:nvPr/>
          </p:nvPicPr>
          <p:blipFill>
            <a:blip r:embed="rId4">
              <a:alphaModFix/>
            </a:blip>
            <a:stretch>
              <a:fillRect/>
            </a:stretch>
          </p:blipFill>
          <p:spPr>
            <a:xfrm>
              <a:off x="2694938" y="4353025"/>
              <a:ext cx="6617775" cy="1325650"/>
            </a:xfrm>
            <a:prstGeom prst="rect">
              <a:avLst/>
            </a:prstGeom>
            <a:noFill/>
            <a:ln>
              <a:noFill/>
            </a:ln>
          </p:spPr>
        </p:pic>
        <p:sp>
          <p:nvSpPr>
            <p:cNvPr id="166" name="Google Shape;166;g25f32b337ec_0_117"/>
            <p:cNvSpPr/>
            <p:nvPr/>
          </p:nvSpPr>
          <p:spPr>
            <a:xfrm>
              <a:off x="2694950" y="4716475"/>
              <a:ext cx="6617700" cy="3813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g25f32b337ec_0_117"/>
          <p:cNvSpPr/>
          <p:nvPr/>
        </p:nvSpPr>
        <p:spPr>
          <a:xfrm>
            <a:off x="492025" y="4277063"/>
            <a:ext cx="11231100" cy="274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a:solidFill>
                  <a:schemeClr val="dk1"/>
                </a:solidFill>
                <a:latin typeface="Georgia"/>
                <a:ea typeface="Georgia"/>
                <a:cs typeface="Georgia"/>
                <a:sym typeface="Georgia"/>
              </a:rPr>
              <a:t>Grid Search Results (Sorted / Ranked by Mean Test Score) </a:t>
            </a:r>
            <a:endParaRPr sz="1000">
              <a:solidFill>
                <a:schemeClr val="dk1"/>
              </a:solidFill>
              <a:latin typeface="Georgia"/>
              <a:ea typeface="Georgia"/>
              <a:cs typeface="Georgia"/>
              <a:sym typeface="Georgia"/>
            </a:endParaRPr>
          </a:p>
        </p:txBody>
      </p:sp>
      <p:sp>
        <p:nvSpPr>
          <p:cNvPr id="168" name="Google Shape;168;g25f32b337ec_0_117"/>
          <p:cNvSpPr/>
          <p:nvPr/>
        </p:nvSpPr>
        <p:spPr>
          <a:xfrm>
            <a:off x="10627450" y="1849725"/>
            <a:ext cx="1002300" cy="18639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25f32b337ec_0_117"/>
          <p:cNvSpPr/>
          <p:nvPr/>
        </p:nvSpPr>
        <p:spPr>
          <a:xfrm>
            <a:off x="4215825" y="1849725"/>
            <a:ext cx="552000" cy="1863900"/>
          </a:xfrm>
          <a:prstGeom prst="rect">
            <a:avLst/>
          </a:prstGeom>
          <a:noFill/>
          <a:ln w="19050"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5f32b337ec_0_100"/>
          <p:cNvSpPr txBox="1">
            <a:spLocks noGrp="1"/>
          </p:cNvSpPr>
          <p:nvPr>
            <p:ph type="title"/>
          </p:nvPr>
        </p:nvSpPr>
        <p:spPr>
          <a:xfrm>
            <a:off x="609600" y="368695"/>
            <a:ext cx="10948416" cy="1150353"/>
          </a:xfrm>
          <a:noFill/>
          <a:ln>
            <a:noFill/>
          </a:ln>
        </p:spPr>
        <p:txBody>
          <a:bodyPr spcFirstLastPara="1" wrap="square" lIns="91425" tIns="45700" rIns="91425" bIns="45700" anchor="ctr" anchorCtr="0">
            <a:noAutofit/>
          </a:bodyPr>
          <a:lstStyle/>
          <a:p>
            <a:pPr lvl="0"/>
            <a:r>
              <a:rPr lang="en-US"/>
              <a:t>LSTM Recurrent Neural Network</a:t>
            </a:r>
          </a:p>
        </p:txBody>
      </p:sp>
      <p:sp>
        <p:nvSpPr>
          <p:cNvPr id="6" name="Text Placeholder 5">
            <a:extLst>
              <a:ext uri="{FF2B5EF4-FFF2-40B4-BE49-F238E27FC236}">
                <a16:creationId xmlns:a16="http://schemas.microsoft.com/office/drawing/2014/main" id="{E2E690F5-57F5-59E4-0BFF-AC5D394E6A4E}"/>
              </a:ext>
            </a:extLst>
          </p:cNvPr>
          <p:cNvSpPr>
            <a:spLocks noGrp="1"/>
          </p:cNvSpPr>
          <p:nvPr>
            <p:ph type="body" idx="1"/>
          </p:nvPr>
        </p:nvSpPr>
        <p:spPr>
          <a:xfrm>
            <a:off x="451413" y="6583416"/>
            <a:ext cx="11104661" cy="274584"/>
          </a:xfrm>
        </p:spPr>
        <p:txBody>
          <a:bodyPr/>
          <a:lstStyle/>
          <a:p>
            <a:r>
              <a:rPr lang="en-US" dirty="0">
                <a:solidFill>
                  <a:schemeClr val="bg1"/>
                </a:solidFill>
              </a:rPr>
              <a:t>Note: Refer to the notebook at </a:t>
            </a:r>
            <a:r>
              <a:rPr lang="en-US" dirty="0">
                <a:solidFill>
                  <a:schemeClr val="bg1"/>
                </a:solidFill>
                <a:hlinkClick r:id="rId3">
                  <a:extLst>
                    <a:ext uri="{A12FA001-AC4F-418D-AE19-62706E023703}">
                      <ahyp:hlinkClr xmlns:ahyp="http://schemas.microsoft.com/office/drawing/2018/hyperlinkcolor" val="tx"/>
                    </a:ext>
                  </a:extLst>
                </a:hlinkClick>
              </a:rPr>
              <a:t>https://github.com/UC-Berkeley-I-School/mids-207-final-project-summer23-Kong-Kauffmann-Soque-Le-Paty/blob/main/notebooks/w207_2_models_and_evaluation.ipynb</a:t>
            </a:r>
            <a:endParaRPr lang="en-US" dirty="0">
              <a:solidFill>
                <a:schemeClr val="bg1"/>
              </a:solidFill>
            </a:endParaRPr>
          </a:p>
          <a:p>
            <a:r>
              <a:rPr lang="en-US" dirty="0">
                <a:solidFill>
                  <a:schemeClr val="bg1"/>
                </a:solidFill>
              </a:rPr>
              <a:t>               for hyperparameter tuning and model results</a:t>
            </a:r>
          </a:p>
        </p:txBody>
      </p:sp>
      <p:pic>
        <p:nvPicPr>
          <p:cNvPr id="178" name="Google Shape;178;g25f32b337ec_0_100"/>
          <p:cNvPicPr preferRelativeResize="0"/>
          <p:nvPr/>
        </p:nvPicPr>
        <p:blipFill>
          <a:blip r:embed="rId4">
            <a:alphaModFix/>
          </a:blip>
          <a:stretch>
            <a:fillRect/>
          </a:stretch>
        </p:blipFill>
        <p:spPr>
          <a:xfrm>
            <a:off x="136250" y="1766487"/>
            <a:ext cx="9955225" cy="3325026"/>
          </a:xfrm>
          <a:prstGeom prst="rect">
            <a:avLst/>
          </a:prstGeom>
          <a:noFill/>
          <a:ln>
            <a:noFill/>
          </a:ln>
        </p:spPr>
      </p:pic>
      <p:pic>
        <p:nvPicPr>
          <p:cNvPr id="179" name="Google Shape;179;g25f32b337ec_0_100"/>
          <p:cNvPicPr preferRelativeResize="0"/>
          <p:nvPr/>
        </p:nvPicPr>
        <p:blipFill>
          <a:blip r:embed="rId5">
            <a:alphaModFix/>
          </a:blip>
          <a:stretch>
            <a:fillRect/>
          </a:stretch>
        </p:blipFill>
        <p:spPr>
          <a:xfrm>
            <a:off x="10232125" y="1038229"/>
            <a:ext cx="983615" cy="4634995"/>
          </a:xfrm>
          <a:prstGeom prst="rect">
            <a:avLst/>
          </a:prstGeom>
          <a:noFill/>
          <a:ln>
            <a:noFill/>
          </a:ln>
        </p:spPr>
      </p:pic>
      <p:sp>
        <p:nvSpPr>
          <p:cNvPr id="180" name="Google Shape;180;g25f32b337ec_0_100"/>
          <p:cNvSpPr txBox="1"/>
          <p:nvPr/>
        </p:nvSpPr>
        <p:spPr>
          <a:xfrm>
            <a:off x="663025" y="1135825"/>
            <a:ext cx="84405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a:latin typeface="Merriweather Sans"/>
                <a:ea typeface="Merriweather Sans"/>
                <a:cs typeface="Merriweather Sans"/>
                <a:sym typeface="Merriweather Sans"/>
              </a:rPr>
              <a:t>Using only time-series readings</a:t>
            </a:r>
            <a:endParaRPr>
              <a:latin typeface="Merriweather Sans"/>
              <a:ea typeface="Merriweather Sans"/>
              <a:cs typeface="Merriweather Sans"/>
              <a:sym typeface="Merriweather Sans"/>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3534</Words>
  <Application>Microsoft Macintosh PowerPoint</Application>
  <PresentationFormat>Widescreen</PresentationFormat>
  <Paragraphs>406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Courier New</vt:lpstr>
      <vt:lpstr>Arial</vt:lpstr>
      <vt:lpstr>Merriweather Sans</vt:lpstr>
      <vt:lpstr>Georgia</vt:lpstr>
      <vt:lpstr>Calibri</vt:lpstr>
      <vt:lpstr>Custom Design</vt:lpstr>
      <vt:lpstr>Mind in Motion Machine Learning for Depression Classification using Motor Actigraphy Data</vt:lpstr>
      <vt:lpstr>Motivation</vt:lpstr>
      <vt:lpstr>Past Studies</vt:lpstr>
      <vt:lpstr>Data Overview</vt:lpstr>
      <vt:lpstr>Approach</vt:lpstr>
      <vt:lpstr>Feature Engineering</vt:lpstr>
      <vt:lpstr>Data Augmentation via Cross-Subject Data Fusion</vt:lpstr>
      <vt:lpstr>Logistic Regression</vt:lpstr>
      <vt:lpstr>LSTM Recurrent Neural Network</vt:lpstr>
      <vt:lpstr>Dense Neural Network</vt:lpstr>
      <vt:lpstr>Evaluation</vt:lpstr>
      <vt:lpstr>Limitations</vt:lpstr>
      <vt:lpstr>Conclusions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in Motion Machine Learning for Depression Classification using Motor Actigraphy Data</dc:title>
  <dc:creator>Laurie Frasier</dc:creator>
  <cp:lastModifiedBy>Gary Kong</cp:lastModifiedBy>
  <cp:revision>6</cp:revision>
  <dcterms:created xsi:type="dcterms:W3CDTF">2013-01-15T19:08:57Z</dcterms:created>
  <dcterms:modified xsi:type="dcterms:W3CDTF">2023-08-11T15:41:25Z</dcterms:modified>
</cp:coreProperties>
</file>