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60" r:id="rId4"/>
    <p:sldId id="261" r:id="rId5"/>
    <p:sldId id="262" r:id="rId6"/>
    <p:sldId id="265" r:id="rId7"/>
    <p:sldId id="264" r:id="rId8"/>
    <p:sldId id="263" r:id="rId9"/>
    <p:sldId id="257" r:id="rId10"/>
    <p:sldId id="259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2"/>
    <p:restoredTop sz="94643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bjhyndman.com/hyndsight/ai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9AA2-9CF7-CB4B-ACE0-A6935A103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11: Intro to Time Series via Holt Winters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E8FF2-A527-264C-B35F-93864806F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1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BEAE-05A0-1045-A4F7-A211C99A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 Winters Seasonal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A347E-FF0C-A74F-8B3D-295A0A314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73" y="6978217"/>
            <a:ext cx="4305300" cy="210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B81C8B-C54B-034B-BB18-79CDD282C9AF}"/>
              </a:ext>
            </a:extLst>
          </p:cNvPr>
          <p:cNvSpPr txBox="1"/>
          <p:nvPr/>
        </p:nvSpPr>
        <p:spPr>
          <a:xfrm>
            <a:off x="261256" y="3040950"/>
            <a:ext cx="139337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Additive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24352-C91C-E244-A0EE-7A8DB3387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2324476"/>
            <a:ext cx="4978400" cy="165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677F83-BB0D-2543-B026-C83810AB2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00" y="3973549"/>
            <a:ext cx="4216400" cy="381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9256B4-31F6-7246-9240-04B9F4BE328E}"/>
              </a:ext>
            </a:extLst>
          </p:cNvPr>
          <p:cNvSpPr txBox="1"/>
          <p:nvPr/>
        </p:nvSpPr>
        <p:spPr>
          <a:xfrm>
            <a:off x="2905866" y="1505610"/>
            <a:ext cx="34943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 = frequency of the seasonality …</a:t>
            </a:r>
          </a:p>
          <a:p>
            <a:r>
              <a:rPr lang="en-US" sz="1600" dirty="0"/>
              <a:t>m = 12 for monthly data </a:t>
            </a:r>
          </a:p>
          <a:p>
            <a:r>
              <a:rPr lang="en-US" sz="1600" dirty="0"/>
              <a:t>m = 4 for quarterly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7F75BE-5390-BF43-AF1F-A4E607009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800" y="4574183"/>
            <a:ext cx="4495800" cy="218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9273A7-6EBE-6D4F-99FB-541373900621}"/>
              </a:ext>
            </a:extLst>
          </p:cNvPr>
          <p:cNvSpPr txBox="1"/>
          <p:nvPr/>
        </p:nvSpPr>
        <p:spPr>
          <a:xfrm>
            <a:off x="261256" y="5562812"/>
            <a:ext cx="15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Multiplicative</a:t>
            </a:r>
          </a:p>
        </p:txBody>
      </p:sp>
    </p:spTree>
    <p:extLst>
      <p:ext uri="{BB962C8B-B14F-4D97-AF65-F5344CB8AC3E}">
        <p14:creationId xmlns:p14="http://schemas.microsoft.com/office/powerpoint/2010/main" val="134032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ACAA-A225-5540-9433-EF628E12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r>
              <a:rPr lang="en-US" dirty="0"/>
              <a:t>Damped Additive and Multiplicative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A4749-E00B-9E4C-942E-8FE3C21A9B5D}"/>
              </a:ext>
            </a:extLst>
          </p:cNvPr>
          <p:cNvSpPr txBox="1"/>
          <p:nvPr/>
        </p:nvSpPr>
        <p:spPr>
          <a:xfrm>
            <a:off x="3178628" y="1906507"/>
            <a:ext cx="259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Damped Additive Holt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D0E59-16E3-2642-928A-07173BA0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00" y="2387482"/>
            <a:ext cx="5534025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277116-C5AA-A84F-AE06-48D1FB854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871" y="4897847"/>
            <a:ext cx="5359400" cy="195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2CFFF4-72F2-C54B-9C2A-0352E3608181}"/>
              </a:ext>
            </a:extLst>
          </p:cNvPr>
          <p:cNvSpPr txBox="1"/>
          <p:nvPr/>
        </p:nvSpPr>
        <p:spPr>
          <a:xfrm>
            <a:off x="2528436" y="4523493"/>
            <a:ext cx="397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Damped Multiplicative Holt Winters</a:t>
            </a:r>
          </a:p>
        </p:txBody>
      </p:sp>
    </p:spTree>
    <p:extLst>
      <p:ext uri="{BB962C8B-B14F-4D97-AF65-F5344CB8AC3E}">
        <p14:creationId xmlns:p14="http://schemas.microsoft.com/office/powerpoint/2010/main" val="185175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E291-4899-1C47-A42B-813CA081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SES: Weighted Average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6AD70-1230-BC47-8F3B-428256AF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3104"/>
            <a:ext cx="9144000" cy="34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0F19-28F2-CB41-9361-E56DBA74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41970-35BF-FB4F-ABD4-A0F1A3C3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98" y="1779915"/>
            <a:ext cx="7667203" cy="6039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FB8516-D4DC-4D4D-8185-D57F0E44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08" y="2855779"/>
            <a:ext cx="5447384" cy="34574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AAA931-A97B-3648-8663-C9670F49F0E1}"/>
              </a:ext>
            </a:extLst>
          </p:cNvPr>
          <p:cNvSpPr/>
          <p:nvPr/>
        </p:nvSpPr>
        <p:spPr>
          <a:xfrm>
            <a:off x="2539936" y="6415802"/>
            <a:ext cx="4064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https://robjhyndman.com/hyndsight/aic/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5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0F19-28F2-CB41-9361-E56DBA74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41970-35BF-FB4F-ABD4-A0F1A3C3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98" y="1779915"/>
            <a:ext cx="7667203" cy="603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7F0A3-7AFD-F14D-8F47-7B0DC5A87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49" y="2691264"/>
            <a:ext cx="3771900" cy="67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2AECC8-A634-0C47-8656-FCB21912C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999" y="3349773"/>
            <a:ext cx="3556000" cy="58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3FEDD-87FD-D14D-809A-CE4C7C0F4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979" y="4095943"/>
            <a:ext cx="3471970" cy="258695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AF3DD2-98AC-C549-AEA5-3D8C161D084E}"/>
              </a:ext>
            </a:extLst>
          </p:cNvPr>
          <p:cNvCxnSpPr/>
          <p:nvPr/>
        </p:nvCxnSpPr>
        <p:spPr>
          <a:xfrm flipV="1">
            <a:off x="393969" y="3946864"/>
            <a:ext cx="8356060" cy="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C28F1F-88D6-9648-BF27-0F8647B48239}"/>
              </a:ext>
            </a:extLst>
          </p:cNvPr>
          <p:cNvCxnSpPr/>
          <p:nvPr/>
        </p:nvCxnSpPr>
        <p:spPr>
          <a:xfrm flipV="1">
            <a:off x="393969" y="2542185"/>
            <a:ext cx="8356060" cy="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6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0F19-28F2-CB41-9361-E56DBA74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41970-35BF-FB4F-ABD4-A0F1A3C3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98" y="1779915"/>
            <a:ext cx="7667203" cy="603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3FEDD-87FD-D14D-809A-CE4C7C0F4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2" y="3290066"/>
            <a:ext cx="3471970" cy="258695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C28F1F-88D6-9648-BF27-0F8647B48239}"/>
              </a:ext>
            </a:extLst>
          </p:cNvPr>
          <p:cNvCxnSpPr/>
          <p:nvPr/>
        </p:nvCxnSpPr>
        <p:spPr>
          <a:xfrm flipV="1">
            <a:off x="393969" y="2542185"/>
            <a:ext cx="8356060" cy="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A0F955A-043D-8743-821A-E9265D1D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584" y="3235392"/>
            <a:ext cx="4936126" cy="26416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90A347-9B19-2241-B72A-3FD607571328}"/>
              </a:ext>
            </a:extLst>
          </p:cNvPr>
          <p:cNvCxnSpPr>
            <a:cxnSpLocks/>
          </p:cNvCxnSpPr>
          <p:nvPr/>
        </p:nvCxnSpPr>
        <p:spPr>
          <a:xfrm flipV="1">
            <a:off x="3921584" y="2845373"/>
            <a:ext cx="14061" cy="3740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15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3FEA-0F46-4340-B557-94CD6F2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FC4CE-D5D9-6448-A19C-A1B80449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3168"/>
            <a:ext cx="9144000" cy="43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8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AC06-1A0E-804E-B431-7481C8D4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02C2B-E7B5-324B-B000-AD7BB568D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"/>
          <a:stretch/>
        </p:blipFill>
        <p:spPr>
          <a:xfrm>
            <a:off x="52628" y="1560433"/>
            <a:ext cx="5638053" cy="4971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195E9-7783-F748-82C9-CC2903E69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681" y="1579889"/>
            <a:ext cx="3453319" cy="207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5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F7E8-2FAA-584E-A242-CBF351B7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02ECD-D266-0B42-88A1-1AF3BDC4D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43" y="1424418"/>
            <a:ext cx="6071480" cy="52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2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8D25-BC9D-C941-8BD1-D6D15E59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 Linear Trend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1F1645-D397-AC46-948F-3C34988AA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72" y="2005830"/>
            <a:ext cx="6515100" cy="1257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49D4D6-BB4D-334D-89F0-14754B9A1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4133813"/>
            <a:ext cx="6515100" cy="1257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17B695-6E6D-134E-BE47-8E50BF0C6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734" y="4994997"/>
            <a:ext cx="914721" cy="413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40892C-4E69-8540-9320-EDCD1AACDF1F}"/>
              </a:ext>
            </a:extLst>
          </p:cNvPr>
          <p:cNvSpPr txBox="1"/>
          <p:nvPr/>
        </p:nvSpPr>
        <p:spPr>
          <a:xfrm>
            <a:off x="1314450" y="1690689"/>
            <a:ext cx="235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17942-A02D-2449-AC4E-A1C1C6494C0E}"/>
              </a:ext>
            </a:extLst>
          </p:cNvPr>
          <p:cNvSpPr txBox="1"/>
          <p:nvPr/>
        </p:nvSpPr>
        <p:spPr>
          <a:xfrm>
            <a:off x="1314450" y="3764481"/>
            <a:ext cx="235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Multiplicative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D49E4-F14E-C64A-8890-44358B7960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67"/>
          <a:stretch/>
        </p:blipFill>
        <p:spPr>
          <a:xfrm>
            <a:off x="3819722" y="5575779"/>
            <a:ext cx="1270000" cy="369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F2E8F5-C053-F449-82B4-82A4A76188FB}"/>
                  </a:ext>
                </a:extLst>
              </p:cNvPr>
              <p:cNvSpPr txBox="1"/>
              <p:nvPr/>
            </p:nvSpPr>
            <p:spPr>
              <a:xfrm>
                <a:off x="1078479" y="6262596"/>
                <a:ext cx="69870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𝑑𝑒𝑡𝑎𝑖𝑙𝑠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𝑐𝑜𝑛𝑠𝑢𝑙𝑡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𝐻𝑦𝑛𝑑𝑚𝑎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𝐹𝑜𝑟𝑒𝑐𝑎𝑠𝑡𝑖𝑛𝑔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𝑃𝑟𝑎𝑐𝑡𝑖𝑐𝑒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 dirty="0"/>
                  <a:t>It is just an adjustment.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F2E8F5-C053-F449-82B4-82A4A7618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79" y="6262596"/>
                <a:ext cx="6987041" cy="553998"/>
              </a:xfrm>
              <a:prstGeom prst="rect">
                <a:avLst/>
              </a:prstGeom>
              <a:blipFill>
                <a:blip r:embed="rId5"/>
                <a:stretch>
                  <a:fillRect l="-181" t="-2222" r="-181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08858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16938</TotalTime>
  <Words>95</Words>
  <Application>Microsoft Macintosh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2U</vt:lpstr>
      <vt:lpstr>Unit 11: Intro to Time Series via Holt Winters </vt:lpstr>
      <vt:lpstr>SES: Weighted Average Form</vt:lpstr>
      <vt:lpstr>Simple Exponential Smoothing</vt:lpstr>
      <vt:lpstr>Simple Exponential Smoothing</vt:lpstr>
      <vt:lpstr>Simple Exponential Smoothing</vt:lpstr>
      <vt:lpstr>Component Form</vt:lpstr>
      <vt:lpstr>Example: SES</vt:lpstr>
      <vt:lpstr>Optimization</vt:lpstr>
      <vt:lpstr>HOLT Linear Trend</vt:lpstr>
      <vt:lpstr>Holt Winters Seasonal Model</vt:lpstr>
      <vt:lpstr>Damped Additive and Multiplicative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2019-03-28T20:02:13Z</dcterms:created>
  <dcterms:modified xsi:type="dcterms:W3CDTF">2019-11-18T17:51:03Z</dcterms:modified>
</cp:coreProperties>
</file>