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86"/>
  </p:normalViewPr>
  <p:slideViewPr>
    <p:cSldViewPr snapToGrid="0" snapToObjects="1">
      <p:cViewPr varScale="1">
        <p:scale>
          <a:sx n="128" d="100"/>
          <a:sy n="128" d="100"/>
        </p:scale>
        <p:origin x="16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2456-6A9F-0D44-8001-393FADDD8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8E066-8451-0A4D-812D-837CD3D1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B74F-DF0E-B748-8D70-6E8985E8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D91C-E0A8-AF41-9A69-94FA9C2E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71DF-AE77-8246-B710-BAE834EC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DAC2-ADD0-334D-98CD-894573B9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29C04-D68B-D64C-960F-E42A5A68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1D53-BDF1-4143-8647-A332C064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86190-6966-0345-959D-88BD2877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8B88A-0335-2348-B476-76119383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B4CA0-2FBB-BA47-B061-1DEF6B54D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9A099-18C6-7745-9C01-DC47878B1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1E68-2393-8946-A633-96BCF303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27527-BC68-AE4C-A3D6-33BE0F98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843C-12E9-CB47-97A1-FDC0CC50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66AA-569A-1E49-BECF-8FB6688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BA48-BCD5-7D42-AE96-F3C6B73C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4126-6383-4A44-AAD1-B0E94FF7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18CA-6B9A-584D-955B-8EE53012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7D72-C1DE-674B-B852-40D2C6B2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3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854D-8E53-B44D-B8CC-647420AC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7C0A-33F0-AE4F-868F-7C41660B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9261-3E01-D645-B429-2B1B5642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846C-3D2A-9046-8543-85AB96B4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4583-61D4-3A44-B7E7-A8841AE1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B081-D04C-FF49-B204-D96DC322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839D-9249-B24D-9651-EDE952711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9E310-B82B-EF4C-8CAC-2522E8647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4CA39-A045-4E41-8E27-1902BA41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CBA76-C05B-7C49-9D40-3055B558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6FC85-F245-AC43-88DD-A0173F65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78B4-5777-BF46-B157-2F4517931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1DC0-98E0-EF41-A128-3FAE1449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CE9CC-7579-624E-8939-C7F9A707B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3D7A8-871C-9A4D-BDC8-7C825CF1C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51982-E2E8-9B44-A06A-2F9E881D7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90714-2F67-0643-BB19-285CB31A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45A75-9663-804F-A9B3-DB9DE649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5BA46-E8DC-8741-B9F7-7042D627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5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560D-C7E8-A94D-BD20-4B14D9BE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8BB25-507D-E044-AA80-8C2BB473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F828C-464B-FC4F-A217-DDBA3292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06D23-5ABE-8546-9452-C456540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4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2487D-AC7C-4846-B0C5-FF5DE44A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07472-1DED-B049-B3F9-0A4A8616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55C1-C7D5-AA46-8B46-CAD44E10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71F6-F8FE-4B43-B06F-3551A077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5AF8-B5EE-9E44-883C-7050E9A5C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7F4FB-B18D-5348-9ADB-572F9D11C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7B205-FD77-0E4B-BA06-CC51DD78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5BC0-929A-A341-9477-ACDFD28F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A6F12-A0A7-2D4E-BF37-E8D33B9E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4F3F-6081-8943-A534-F1BEFA90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711FC-87BB-9A49-ACB9-4786E91FB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D5A48-3794-6649-9FE9-5AE2C4DF6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EAAF-9777-D04C-8813-B241FFE4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987A7-9EC5-0140-AA43-FFEFE2EE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90E2-CCC2-F64A-8998-68D0CE8F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9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B33F8-12D9-544C-B68C-B30546A3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FB908-57D1-FD4B-8DA9-1DAE20BE8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489B-68AD-064A-B737-7E2451790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F2DBD-399A-4C45-B647-8CF8AA49A3D4}" type="datetimeFigureOut">
              <a:rPr lang="en-US" smtClean="0"/>
              <a:t>5/10/2020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B8870-FADD-D646-91EF-1C60B1766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9502-251C-F846-9308-0F94A0931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119D-0276-D34D-A415-4236D94E6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0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B298-0BBF-EB4E-81F6-1EC7525FB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E7CF1-27FD-9543-9091-0B7E55AFBB37}"/>
              </a:ext>
            </a:extLst>
          </p:cNvPr>
          <p:cNvSpPr/>
          <p:nvPr/>
        </p:nvSpPr>
        <p:spPr>
          <a:xfrm>
            <a:off x="4572176" y="3887272"/>
            <a:ext cx="3476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arxiv.org</a:t>
            </a:r>
            <a:r>
              <a:rPr lang="en-US" dirty="0"/>
              <a:t>/pdf/1301.3781.pdf</a:t>
            </a:r>
          </a:p>
        </p:txBody>
      </p:sp>
    </p:spTree>
    <p:extLst>
      <p:ext uri="{BB962C8B-B14F-4D97-AF65-F5344CB8AC3E}">
        <p14:creationId xmlns:p14="http://schemas.microsoft.com/office/powerpoint/2010/main" val="226705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48A0-50DF-544E-90E1-CCEFACB5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models are mirrors of each other</a:t>
            </a:r>
            <a:br>
              <a:rPr lang="en-US" dirty="0"/>
            </a:br>
            <a:r>
              <a:rPr lang="en-US" dirty="0"/>
              <a:t>(CBOW in same 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8789-5844-FA41-83D0-E0954FD8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49" name="Picture 1" descr="page3image547729936">
            <a:extLst>
              <a:ext uri="{FF2B5EF4-FFF2-40B4-BE49-F238E27FC236}">
                <a16:creationId xmlns:a16="http://schemas.microsoft.com/office/drawing/2014/main" id="{2E53243F-83A2-AB4C-A15F-F5B85EF92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r="6037" b="27657"/>
          <a:stretch/>
        </p:blipFill>
        <p:spPr bwMode="auto">
          <a:xfrm>
            <a:off x="228599" y="1557338"/>
            <a:ext cx="10729913" cy="518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0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FE24-006E-4DF0-BED3-C1D15023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HAVE BEEN LIED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D720-FF15-4527-AC0A-B31685BFD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Word2Vec takes this further by adding a twist</a:t>
            </a:r>
          </a:p>
          <a:p>
            <a:pPr lvl="1"/>
            <a:r>
              <a:rPr lang="en-US" dirty="0"/>
              <a:t>Negative Sampling</a:t>
            </a:r>
          </a:p>
          <a:p>
            <a:pPr lvl="1"/>
            <a:r>
              <a:rPr lang="en-US" dirty="0"/>
              <a:t>Dot Product/Similarity</a:t>
            </a:r>
          </a:p>
          <a:p>
            <a:pPr lvl="1"/>
            <a:r>
              <a:rPr lang="en-US" dirty="0"/>
              <a:t>No negative samples: model will learn to only predict 1 (next slide)</a:t>
            </a:r>
          </a:p>
          <a:p>
            <a:r>
              <a:rPr lang="en-US" dirty="0"/>
              <a:t>What does this gain</a:t>
            </a:r>
          </a:p>
          <a:p>
            <a:pPr lvl="1"/>
            <a:r>
              <a:rPr lang="en-US" dirty="0"/>
              <a:t>SPEEEEEEEEEEEEEEEEEEEEEEEEED!</a:t>
            </a:r>
          </a:p>
          <a:p>
            <a:pPr lvl="1"/>
            <a:r>
              <a:rPr lang="en-US" dirty="0"/>
              <a:t>Sometimes BETTER is not FASTER</a:t>
            </a:r>
          </a:p>
          <a:p>
            <a:pPr lvl="1"/>
            <a:r>
              <a:rPr lang="en-US" dirty="0"/>
              <a:t>Language is huge: Sometimes we need speed over accuracy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53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DB6507-8668-4EA1-BB1B-8122BEC76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32" y="1907120"/>
            <a:ext cx="6921930" cy="29750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87DB09-B401-4B59-A658-FC756CF8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77" y="5001919"/>
            <a:ext cx="5895975" cy="157162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955D183-A143-4080-B02B-52B4D412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twist</a:t>
            </a:r>
          </a:p>
        </p:txBody>
      </p:sp>
    </p:spTree>
    <p:extLst>
      <p:ext uri="{BB962C8B-B14F-4D97-AF65-F5344CB8AC3E}">
        <p14:creationId xmlns:p14="http://schemas.microsoft.com/office/powerpoint/2010/main" val="214241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88AC-BD08-F64E-9F30-69836C09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for words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460297-A40D-AF48-BCB3-A21D2BA38EB0}"/>
              </a:ext>
            </a:extLst>
          </p:cNvPr>
          <p:cNvCxnSpPr/>
          <p:nvPr/>
        </p:nvCxnSpPr>
        <p:spPr>
          <a:xfrm flipV="1">
            <a:off x="4292600" y="2374900"/>
            <a:ext cx="0" cy="262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30C885-0651-1745-8202-297A98302A0A}"/>
              </a:ext>
            </a:extLst>
          </p:cNvPr>
          <p:cNvCxnSpPr>
            <a:cxnSpLocks/>
          </p:cNvCxnSpPr>
          <p:nvPr/>
        </p:nvCxnSpPr>
        <p:spPr>
          <a:xfrm>
            <a:off x="4292600" y="5003800"/>
            <a:ext cx="279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5251B9-B872-494B-B31E-BE777046AFFA}"/>
              </a:ext>
            </a:extLst>
          </p:cNvPr>
          <p:cNvCxnSpPr/>
          <p:nvPr/>
        </p:nvCxnSpPr>
        <p:spPr>
          <a:xfrm flipV="1">
            <a:off x="4292600" y="3175000"/>
            <a:ext cx="1828800" cy="1828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305E38-2417-3E49-B713-CB9104DC1415}"/>
              </a:ext>
            </a:extLst>
          </p:cNvPr>
          <p:cNvCxnSpPr>
            <a:cxnSpLocks/>
          </p:cNvCxnSpPr>
          <p:nvPr/>
        </p:nvCxnSpPr>
        <p:spPr>
          <a:xfrm>
            <a:off x="4292599" y="5003800"/>
            <a:ext cx="723701" cy="23601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376BEA-C7B2-D043-8C87-187BCAB8794A}"/>
              </a:ext>
            </a:extLst>
          </p:cNvPr>
          <p:cNvCxnSpPr>
            <a:cxnSpLocks/>
          </p:cNvCxnSpPr>
          <p:nvPr/>
        </p:nvCxnSpPr>
        <p:spPr>
          <a:xfrm flipV="1">
            <a:off x="4292599" y="2857499"/>
            <a:ext cx="1008064" cy="214630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AC13F6-F634-F14E-963F-69576F30BE5A}"/>
              </a:ext>
            </a:extLst>
          </p:cNvPr>
          <p:cNvCxnSpPr>
            <a:cxnSpLocks/>
          </p:cNvCxnSpPr>
          <p:nvPr/>
        </p:nvCxnSpPr>
        <p:spPr>
          <a:xfrm flipH="1">
            <a:off x="4443413" y="2871785"/>
            <a:ext cx="831055" cy="50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981D3D-3AB4-814D-A262-838F9B6ADA4F}"/>
              </a:ext>
            </a:extLst>
          </p:cNvPr>
          <p:cNvCxnSpPr>
            <a:cxnSpLocks/>
          </p:cNvCxnSpPr>
          <p:nvPr/>
        </p:nvCxnSpPr>
        <p:spPr>
          <a:xfrm flipV="1">
            <a:off x="4284264" y="2936874"/>
            <a:ext cx="177405" cy="206692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932AF8-60DF-014F-B04E-5E8D81E7EDBD}"/>
              </a:ext>
            </a:extLst>
          </p:cNvPr>
          <p:cNvSpPr txBox="1"/>
          <p:nvPr/>
        </p:nvSpPr>
        <p:spPr>
          <a:xfrm>
            <a:off x="6300788" y="30718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92111-000A-324B-95E6-5AC463D54EDC}"/>
              </a:ext>
            </a:extLst>
          </p:cNvPr>
          <p:cNvSpPr txBox="1"/>
          <p:nvPr/>
        </p:nvSpPr>
        <p:spPr>
          <a:xfrm>
            <a:off x="4381886" y="2531544"/>
            <a:ext cx="91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Woman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EB6065-0426-4942-BABE-CC264A6CD787}"/>
              </a:ext>
            </a:extLst>
          </p:cNvPr>
          <p:cNvCxnSpPr>
            <a:cxnSpLocks/>
          </p:cNvCxnSpPr>
          <p:nvPr/>
        </p:nvCxnSpPr>
        <p:spPr>
          <a:xfrm flipH="1" flipV="1">
            <a:off x="5274468" y="2915162"/>
            <a:ext cx="821533" cy="31167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B63805-DA19-294E-BAA6-E2B8974556D2}"/>
              </a:ext>
            </a:extLst>
          </p:cNvPr>
          <p:cNvSpPr txBox="1"/>
          <p:nvPr/>
        </p:nvSpPr>
        <p:spPr>
          <a:xfrm>
            <a:off x="4796631" y="523981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15C970-FAD2-734B-AF5C-0E370B3CCF2D}"/>
              </a:ext>
            </a:extLst>
          </p:cNvPr>
          <p:cNvSpPr txBox="1"/>
          <p:nvPr/>
        </p:nvSpPr>
        <p:spPr>
          <a:xfrm>
            <a:off x="3497262" y="3441145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D3E937-5FE9-1B44-A477-B98786718209}"/>
              </a:ext>
            </a:extLst>
          </p:cNvPr>
          <p:cNvSpPr txBox="1"/>
          <p:nvPr/>
        </p:nvSpPr>
        <p:spPr>
          <a:xfrm>
            <a:off x="8272463" y="3625811"/>
            <a:ext cx="3167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Dimensions are typically 5—300</a:t>
            </a:r>
          </a:p>
          <a:p>
            <a:r>
              <a:rPr lang="en-US" dirty="0"/>
              <a:t>(2 shown)</a:t>
            </a:r>
          </a:p>
        </p:txBody>
      </p:sp>
    </p:spTree>
    <p:extLst>
      <p:ext uri="{BB962C8B-B14F-4D97-AF65-F5344CB8AC3E}">
        <p14:creationId xmlns:p14="http://schemas.microsoft.com/office/powerpoint/2010/main" val="207405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756-4A70-B248-A1E3-E6C76FD8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these vectors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87DA-106E-9044-8DC9-85A74ACB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Grab a large corpus of text</a:t>
            </a:r>
          </a:p>
          <a:p>
            <a:r>
              <a:rPr lang="en-US" dirty="0"/>
              <a:t>Train a neural network of word embeddings</a:t>
            </a:r>
          </a:p>
          <a:p>
            <a:r>
              <a:rPr lang="en-US" dirty="0"/>
              <a:t>Instead of words as categories, make word ‘features’</a:t>
            </a:r>
          </a:p>
          <a:p>
            <a:r>
              <a:rPr lang="en-US" dirty="0"/>
              <a:t>Train on the nearby works for ‘context’</a:t>
            </a:r>
          </a:p>
          <a:p>
            <a:pPr lvl="1"/>
            <a:r>
              <a:rPr lang="en-US" dirty="0"/>
              <a:t>When I got a piece of _____ as a present, I was disappointed</a:t>
            </a:r>
          </a:p>
          <a:p>
            <a:pPr lvl="1"/>
            <a:r>
              <a:rPr lang="en-US" dirty="0"/>
              <a:t>I’m sad today, feeling ______</a:t>
            </a:r>
          </a:p>
          <a:p>
            <a:pPr lvl="1"/>
            <a:r>
              <a:rPr lang="en-US" dirty="0"/>
              <a:t>The color of the sky is ______</a:t>
            </a:r>
          </a:p>
          <a:p>
            <a:pPr lvl="1"/>
            <a:r>
              <a:rPr lang="en-US" dirty="0"/>
              <a:t>______ was the first President</a:t>
            </a:r>
          </a:p>
        </p:txBody>
      </p:sp>
    </p:spTree>
    <p:extLst>
      <p:ext uri="{BB962C8B-B14F-4D97-AF65-F5344CB8AC3E}">
        <p14:creationId xmlns:p14="http://schemas.microsoft.com/office/powerpoint/2010/main" val="121634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8210-B87F-7542-8C8A-419E4877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Embeddings-– One hot encoded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68A86-20ED-414E-B696-AE5CEE2A1955}"/>
              </a:ext>
            </a:extLst>
          </p:cNvPr>
          <p:cNvSpPr txBox="1"/>
          <p:nvPr/>
        </p:nvSpPr>
        <p:spPr>
          <a:xfrm>
            <a:off x="1728788" y="1857375"/>
            <a:ext cx="382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the professor, you are the student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D6CC6-4961-FC43-83B5-090632F6E077}"/>
              </a:ext>
            </a:extLst>
          </p:cNvPr>
          <p:cNvSpPr txBox="1"/>
          <p:nvPr/>
        </p:nvSpPr>
        <p:spPr>
          <a:xfrm>
            <a:off x="1114425" y="3028950"/>
            <a:ext cx="10664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  <a:p>
            <a:r>
              <a:rPr lang="en-US" dirty="0"/>
              <a:t>am</a:t>
            </a:r>
          </a:p>
          <a:p>
            <a:r>
              <a:rPr lang="en-US" dirty="0"/>
              <a:t>the</a:t>
            </a:r>
          </a:p>
          <a:p>
            <a:r>
              <a:rPr lang="en-US" dirty="0"/>
              <a:t>professor</a:t>
            </a:r>
          </a:p>
          <a:p>
            <a:r>
              <a:rPr lang="en-US" dirty="0"/>
              <a:t>you</a:t>
            </a:r>
          </a:p>
          <a:p>
            <a:r>
              <a:rPr lang="en-US" dirty="0"/>
              <a:t>are</a:t>
            </a:r>
          </a:p>
          <a:p>
            <a:r>
              <a:rPr lang="en-US" dirty="0"/>
              <a:t>the </a:t>
            </a:r>
          </a:p>
          <a:p>
            <a:r>
              <a:rPr lang="en-US" dirty="0"/>
              <a:t>student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56052A-FC92-BF4A-A2B3-4C427186C3BE}"/>
              </a:ext>
            </a:extLst>
          </p:cNvPr>
          <p:cNvSpPr txBox="1"/>
          <p:nvPr/>
        </p:nvSpPr>
        <p:spPr>
          <a:xfrm>
            <a:off x="2180871" y="302895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1 0 0 0 0 0 0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0EA57-C158-8B4B-BCD3-ED1048983714}"/>
              </a:ext>
            </a:extLst>
          </p:cNvPr>
          <p:cNvSpPr txBox="1"/>
          <p:nvPr/>
        </p:nvSpPr>
        <p:spPr>
          <a:xfrm>
            <a:off x="2180871" y="3323151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0 1 0 0 0 0 0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FF729-CBD0-7C47-995C-F8DB9979061F}"/>
              </a:ext>
            </a:extLst>
          </p:cNvPr>
          <p:cNvSpPr txBox="1"/>
          <p:nvPr/>
        </p:nvSpPr>
        <p:spPr>
          <a:xfrm>
            <a:off x="2197588" y="359523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0 0 1 0 0 0 0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DB3F5-A73D-4D4B-8D80-CC2A68DF533F}"/>
              </a:ext>
            </a:extLst>
          </p:cNvPr>
          <p:cNvSpPr txBox="1"/>
          <p:nvPr/>
        </p:nvSpPr>
        <p:spPr>
          <a:xfrm>
            <a:off x="2192823" y="3876226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0 0 0 1 0 0 0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1036D-614C-B040-8A8B-FA847D6C15F1}"/>
              </a:ext>
            </a:extLst>
          </p:cNvPr>
          <p:cNvSpPr txBox="1"/>
          <p:nvPr/>
        </p:nvSpPr>
        <p:spPr>
          <a:xfrm>
            <a:off x="2216631" y="414293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0 0 0 0 1 0 0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749A1-9373-7E46-87E0-4566734B8382}"/>
              </a:ext>
            </a:extLst>
          </p:cNvPr>
          <p:cNvSpPr txBox="1"/>
          <p:nvPr/>
        </p:nvSpPr>
        <p:spPr>
          <a:xfrm>
            <a:off x="2195159" y="4423917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0 0 0 0 0 1 0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13477-E9EB-3742-88CB-D2A616C22223}"/>
              </a:ext>
            </a:extLst>
          </p:cNvPr>
          <p:cNvSpPr txBox="1"/>
          <p:nvPr/>
        </p:nvSpPr>
        <p:spPr>
          <a:xfrm>
            <a:off x="2218967" y="4690621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0 0 1 0 0 0 0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9A665-1D71-2A41-B012-168FFCC5B512}"/>
              </a:ext>
            </a:extLst>
          </p:cNvPr>
          <p:cNvSpPr txBox="1"/>
          <p:nvPr/>
        </p:nvSpPr>
        <p:spPr>
          <a:xfrm>
            <a:off x="2214199" y="495732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0 0 0 0 0 0 1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88542B-7D7C-3649-AD14-D1307E829160}"/>
              </a:ext>
            </a:extLst>
          </p:cNvPr>
          <p:cNvSpPr txBox="1"/>
          <p:nvPr/>
        </p:nvSpPr>
        <p:spPr>
          <a:xfrm>
            <a:off x="6343651" y="3028950"/>
            <a:ext cx="5557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vocabulary can have millions of words, so for a non trivial example each vector is millions of zeros and a single ‘1’.  How can we compress this to 50 or 300 dimensions?</a:t>
            </a:r>
          </a:p>
        </p:txBody>
      </p:sp>
    </p:spTree>
    <p:extLst>
      <p:ext uri="{BB962C8B-B14F-4D97-AF65-F5344CB8AC3E}">
        <p14:creationId xmlns:p14="http://schemas.microsoft.com/office/powerpoint/2010/main" val="2877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B3AA-24AE-D14F-92DB-294A365E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4A50-D2D0-5941-A4F7-5EC38967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word pairs based on ‘nearby’ words</a:t>
            </a:r>
          </a:p>
          <a:p>
            <a:pPr lvl="1"/>
            <a:r>
              <a:rPr lang="en-US" dirty="0"/>
              <a:t>Nearby can be 1-10 tokens away</a:t>
            </a:r>
          </a:p>
          <a:p>
            <a:pPr lvl="1"/>
            <a:r>
              <a:rPr lang="en-US" dirty="0"/>
              <a:t>Example window “2”: words within +/- 2 positions of the current word</a:t>
            </a:r>
          </a:p>
          <a:p>
            <a:pPr lvl="1"/>
            <a:r>
              <a:rPr lang="en-US" dirty="0"/>
              <a:t>I am the professor, you are the student.</a:t>
            </a:r>
          </a:p>
          <a:p>
            <a:pPr lvl="2"/>
            <a:r>
              <a:rPr lang="en-US" dirty="0"/>
              <a:t>(I, [am, the]</a:t>
            </a:r>
          </a:p>
          <a:p>
            <a:pPr lvl="2"/>
            <a:r>
              <a:rPr lang="en-US" dirty="0"/>
              <a:t>(am,[I, the professor)</a:t>
            </a:r>
          </a:p>
          <a:p>
            <a:pPr lvl="2"/>
            <a:r>
              <a:rPr lang="en-US" dirty="0"/>
              <a:t>(the, [I, am, professor, you])</a:t>
            </a:r>
          </a:p>
          <a:p>
            <a:pPr lvl="2"/>
            <a:r>
              <a:rPr lang="en-US" dirty="0"/>
              <a:t>(professor, [am, the, you, are])</a:t>
            </a:r>
          </a:p>
          <a:p>
            <a:pPr lvl="2"/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7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E140-BEB5-FB45-96A7-25462586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FCB21-D734-B645-8E48-2101D813EC93}"/>
              </a:ext>
            </a:extLst>
          </p:cNvPr>
          <p:cNvSpPr/>
          <p:nvPr/>
        </p:nvSpPr>
        <p:spPr>
          <a:xfrm>
            <a:off x="552450" y="2028825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B7605-82B0-7D4C-B173-A914928B1E76}"/>
              </a:ext>
            </a:extLst>
          </p:cNvPr>
          <p:cNvSpPr/>
          <p:nvPr/>
        </p:nvSpPr>
        <p:spPr>
          <a:xfrm>
            <a:off x="2686050" y="2028825"/>
            <a:ext cx="1243013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3DC3C-9E17-9748-BEF0-0FCDBE78D814}"/>
              </a:ext>
            </a:extLst>
          </p:cNvPr>
          <p:cNvSpPr txBox="1"/>
          <p:nvPr/>
        </p:nvSpPr>
        <p:spPr>
          <a:xfrm>
            <a:off x="700088" y="16906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 x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0075A-04D7-664E-A5A6-C069606AC05A}"/>
              </a:ext>
            </a:extLst>
          </p:cNvPr>
          <p:cNvSpPr txBox="1"/>
          <p:nvPr/>
        </p:nvSpPr>
        <p:spPr>
          <a:xfrm>
            <a:off x="2943225" y="169068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x 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907878-2D91-DF4C-B3FC-3270F7789A41}"/>
              </a:ext>
            </a:extLst>
          </p:cNvPr>
          <p:cNvSpPr/>
          <p:nvPr/>
        </p:nvSpPr>
        <p:spPr>
          <a:xfrm>
            <a:off x="5035347" y="2067166"/>
            <a:ext cx="1304925" cy="12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CDFBB-A5E2-3A45-A621-ED3C53AE3326}"/>
              </a:ext>
            </a:extLst>
          </p:cNvPr>
          <p:cNvSpPr/>
          <p:nvPr/>
        </p:nvSpPr>
        <p:spPr>
          <a:xfrm>
            <a:off x="5572117" y="2074308"/>
            <a:ext cx="161411" cy="128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75BE59-BB77-C54C-8472-589D507BE3A8}"/>
              </a:ext>
            </a:extLst>
          </p:cNvPr>
          <p:cNvSpPr/>
          <p:nvPr/>
        </p:nvSpPr>
        <p:spPr>
          <a:xfrm>
            <a:off x="6805608" y="2067166"/>
            <a:ext cx="1314447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2AF4B-7213-E546-91E9-E72A61EB5C5F}"/>
              </a:ext>
            </a:extLst>
          </p:cNvPr>
          <p:cNvSpPr/>
          <p:nvPr/>
        </p:nvSpPr>
        <p:spPr>
          <a:xfrm>
            <a:off x="6805608" y="2924418"/>
            <a:ext cx="1304925" cy="12858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56709-4123-EA49-A427-9A919DCA842B}"/>
              </a:ext>
            </a:extLst>
          </p:cNvPr>
          <p:cNvSpPr/>
          <p:nvPr/>
        </p:nvSpPr>
        <p:spPr>
          <a:xfrm>
            <a:off x="9801229" y="2060020"/>
            <a:ext cx="1314447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F4C420-EF94-CA46-AD71-96B078D84B98}"/>
              </a:ext>
            </a:extLst>
          </p:cNvPr>
          <p:cNvSpPr/>
          <p:nvPr/>
        </p:nvSpPr>
        <p:spPr>
          <a:xfrm>
            <a:off x="9801229" y="2917272"/>
            <a:ext cx="1304925" cy="1285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C93058-AA72-6E4C-8524-9904EA66AF10}"/>
              </a:ext>
            </a:extLst>
          </p:cNvPr>
          <p:cNvSpPr txBox="1"/>
          <p:nvPr/>
        </p:nvSpPr>
        <p:spPr>
          <a:xfrm>
            <a:off x="5143495" y="1343025"/>
            <a:ext cx="174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hot vector!!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36957B-73C0-F249-B47F-4CF5FB135980}"/>
              </a:ext>
            </a:extLst>
          </p:cNvPr>
          <p:cNvSpPr txBox="1"/>
          <p:nvPr/>
        </p:nvSpPr>
        <p:spPr>
          <a:xfrm>
            <a:off x="9130686" y="1305759"/>
            <a:ext cx="24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Effectively select row ’v’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C2378E-41DB-FC46-91D5-1A8907BAF62C}"/>
              </a:ext>
            </a:extLst>
          </p:cNvPr>
          <p:cNvSpPr/>
          <p:nvPr/>
        </p:nvSpPr>
        <p:spPr>
          <a:xfrm>
            <a:off x="3929063" y="4841320"/>
            <a:ext cx="1314447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7407DF-CB45-0E44-8915-600DDA359C5B}"/>
              </a:ext>
            </a:extLst>
          </p:cNvPr>
          <p:cNvSpPr/>
          <p:nvPr/>
        </p:nvSpPr>
        <p:spPr>
          <a:xfrm>
            <a:off x="3929063" y="5698572"/>
            <a:ext cx="1304925" cy="1285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8309D6-639B-2B4A-A4F2-FAF404D50AF4}"/>
              </a:ext>
            </a:extLst>
          </p:cNvPr>
          <p:cNvSpPr txBox="1"/>
          <p:nvPr/>
        </p:nvSpPr>
        <p:spPr>
          <a:xfrm>
            <a:off x="3258520" y="4087059"/>
            <a:ext cx="24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Effectively select row ’v’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59E65E-3B57-E149-9225-DB7B1919D147}"/>
              </a:ext>
            </a:extLst>
          </p:cNvPr>
          <p:cNvSpPr txBox="1"/>
          <p:nvPr/>
        </p:nvSpPr>
        <p:spPr>
          <a:xfrm>
            <a:off x="5572117" y="4841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ECB90-B3F7-9941-986E-AE9CF21B9848}"/>
              </a:ext>
            </a:extLst>
          </p:cNvPr>
          <p:cNvSpPr txBox="1"/>
          <p:nvPr/>
        </p:nvSpPr>
        <p:spPr>
          <a:xfrm>
            <a:off x="5514965" y="5569980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Non-zero</a:t>
            </a:r>
          </a:p>
        </p:txBody>
      </p:sp>
    </p:spTree>
    <p:extLst>
      <p:ext uri="{BB962C8B-B14F-4D97-AF65-F5344CB8AC3E}">
        <p14:creationId xmlns:p14="http://schemas.microsoft.com/office/powerpoint/2010/main" val="183569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30BA-DC00-6C4F-B4F8-A77D3073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model (Fast)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6A721-9C02-654F-94A1-6F37B0D50659}"/>
              </a:ext>
            </a:extLst>
          </p:cNvPr>
          <p:cNvSpPr/>
          <p:nvPr/>
        </p:nvSpPr>
        <p:spPr>
          <a:xfrm>
            <a:off x="552450" y="2028825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FD6AB-F1A8-8542-8D12-FEAD32A03185}"/>
              </a:ext>
            </a:extLst>
          </p:cNvPr>
          <p:cNvSpPr/>
          <p:nvPr/>
        </p:nvSpPr>
        <p:spPr>
          <a:xfrm>
            <a:off x="2686050" y="2028825"/>
            <a:ext cx="1243013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FBE47-7FEF-904A-A16D-C410811EE414}"/>
              </a:ext>
            </a:extLst>
          </p:cNvPr>
          <p:cNvSpPr txBox="1"/>
          <p:nvPr/>
        </p:nvSpPr>
        <p:spPr>
          <a:xfrm>
            <a:off x="700088" y="16906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 x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962FD-7D4A-3545-B4FE-639D917E8FE4}"/>
              </a:ext>
            </a:extLst>
          </p:cNvPr>
          <p:cNvSpPr txBox="1"/>
          <p:nvPr/>
        </p:nvSpPr>
        <p:spPr>
          <a:xfrm>
            <a:off x="2943225" y="169068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x 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124A0-1871-EF49-B8F9-CA340B964431}"/>
              </a:ext>
            </a:extLst>
          </p:cNvPr>
          <p:cNvSpPr/>
          <p:nvPr/>
        </p:nvSpPr>
        <p:spPr>
          <a:xfrm>
            <a:off x="5915025" y="1871663"/>
            <a:ext cx="657225" cy="361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21F121-2FA2-034B-B163-C813704B786E}"/>
              </a:ext>
            </a:extLst>
          </p:cNvPr>
          <p:cNvCxnSpPr/>
          <p:nvPr/>
        </p:nvCxnSpPr>
        <p:spPr>
          <a:xfrm flipV="1">
            <a:off x="3929063" y="1871663"/>
            <a:ext cx="1985962" cy="18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FCFB0F-E642-3640-A6C5-08F2531D0E8D}"/>
              </a:ext>
            </a:extLst>
          </p:cNvPr>
          <p:cNvCxnSpPr>
            <a:cxnSpLocks/>
          </p:cNvCxnSpPr>
          <p:nvPr/>
        </p:nvCxnSpPr>
        <p:spPr>
          <a:xfrm>
            <a:off x="3929063" y="3571875"/>
            <a:ext cx="1985962" cy="191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3CAF785-1580-EB47-9372-43A950C1F91E}"/>
              </a:ext>
            </a:extLst>
          </p:cNvPr>
          <p:cNvSpPr/>
          <p:nvPr/>
        </p:nvSpPr>
        <p:spPr>
          <a:xfrm>
            <a:off x="8120062" y="1807369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43A9AB-B696-2848-9C35-8E5DA5035102}"/>
              </a:ext>
            </a:extLst>
          </p:cNvPr>
          <p:cNvSpPr/>
          <p:nvPr/>
        </p:nvSpPr>
        <p:spPr>
          <a:xfrm>
            <a:off x="8120060" y="2897982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71A78-92DD-B248-82B8-32B43F24F663}"/>
              </a:ext>
            </a:extLst>
          </p:cNvPr>
          <p:cNvSpPr/>
          <p:nvPr/>
        </p:nvSpPr>
        <p:spPr>
          <a:xfrm>
            <a:off x="8120060" y="4233864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251621-8E26-8743-BF25-34A88C295EB1}"/>
              </a:ext>
            </a:extLst>
          </p:cNvPr>
          <p:cNvSpPr/>
          <p:nvPr/>
        </p:nvSpPr>
        <p:spPr>
          <a:xfrm>
            <a:off x="8120060" y="5357813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AA9699-C561-AD42-8068-B00BCA9376A9}"/>
              </a:ext>
            </a:extLst>
          </p:cNvPr>
          <p:cNvCxnSpPr>
            <a:cxnSpLocks/>
          </p:cNvCxnSpPr>
          <p:nvPr/>
        </p:nvCxnSpPr>
        <p:spPr>
          <a:xfrm flipV="1">
            <a:off x="6487513" y="1807369"/>
            <a:ext cx="1632547" cy="6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FDED44-EB60-614E-B794-01056AF79791}"/>
              </a:ext>
            </a:extLst>
          </p:cNvPr>
          <p:cNvCxnSpPr>
            <a:cxnSpLocks/>
          </p:cNvCxnSpPr>
          <p:nvPr/>
        </p:nvCxnSpPr>
        <p:spPr>
          <a:xfrm flipV="1">
            <a:off x="6572250" y="1965841"/>
            <a:ext cx="1547810" cy="352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7E8F0C-EE0B-4A47-BFC0-1ECDDCE1AE1D}"/>
              </a:ext>
            </a:extLst>
          </p:cNvPr>
          <p:cNvCxnSpPr>
            <a:cxnSpLocks/>
          </p:cNvCxnSpPr>
          <p:nvPr/>
        </p:nvCxnSpPr>
        <p:spPr>
          <a:xfrm>
            <a:off x="6572250" y="1886606"/>
            <a:ext cx="1547810" cy="98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AEAB6A-DE60-2C42-9F17-7D856B47677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615113" y="2962276"/>
            <a:ext cx="1504947" cy="243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606F48-039C-9B4C-BB24-65DF6FA8449E}"/>
              </a:ext>
            </a:extLst>
          </p:cNvPr>
          <p:cNvCxnSpPr>
            <a:cxnSpLocks/>
          </p:cNvCxnSpPr>
          <p:nvPr/>
        </p:nvCxnSpPr>
        <p:spPr>
          <a:xfrm>
            <a:off x="6572250" y="1898586"/>
            <a:ext cx="1547810" cy="228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674C6D-A68D-8644-8334-8A8CDB392779}"/>
              </a:ext>
            </a:extLst>
          </p:cNvPr>
          <p:cNvCxnSpPr>
            <a:cxnSpLocks/>
          </p:cNvCxnSpPr>
          <p:nvPr/>
        </p:nvCxnSpPr>
        <p:spPr>
          <a:xfrm flipV="1">
            <a:off x="6615113" y="4362451"/>
            <a:ext cx="1504947" cy="112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A17C29-87BC-9645-A1B0-68A1BA89F95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572248" y="1913306"/>
            <a:ext cx="1547812" cy="350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4F1705-58E4-AC48-8EA6-20ECC3610BD2}"/>
              </a:ext>
            </a:extLst>
          </p:cNvPr>
          <p:cNvCxnSpPr>
            <a:cxnSpLocks/>
          </p:cNvCxnSpPr>
          <p:nvPr/>
        </p:nvCxnSpPr>
        <p:spPr>
          <a:xfrm flipV="1">
            <a:off x="6615113" y="5486400"/>
            <a:ext cx="1504947" cy="1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D0F95B-05E9-E741-A7E9-34660B41DBDB}"/>
              </a:ext>
            </a:extLst>
          </p:cNvPr>
          <p:cNvSpPr txBox="1"/>
          <p:nvPr/>
        </p:nvSpPr>
        <p:spPr>
          <a:xfrm>
            <a:off x="10041882" y="180736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+2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1652F8-DB6B-114E-A3F2-B967D58002C5}"/>
              </a:ext>
            </a:extLst>
          </p:cNvPr>
          <p:cNvSpPr txBox="1"/>
          <p:nvPr/>
        </p:nvSpPr>
        <p:spPr>
          <a:xfrm>
            <a:off x="10029820" y="277761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570268-0CB5-4343-9B45-6E0D0D088098}"/>
              </a:ext>
            </a:extLst>
          </p:cNvPr>
          <p:cNvSpPr txBox="1"/>
          <p:nvPr/>
        </p:nvSpPr>
        <p:spPr>
          <a:xfrm>
            <a:off x="10058724" y="53017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54F6D-A846-BC45-B0B9-B7A0799DCD7A}"/>
              </a:ext>
            </a:extLst>
          </p:cNvPr>
          <p:cNvSpPr txBox="1"/>
          <p:nvPr/>
        </p:nvSpPr>
        <p:spPr>
          <a:xfrm>
            <a:off x="10030144" y="41598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-1</a:t>
            </a:r>
          </a:p>
        </p:txBody>
      </p:sp>
    </p:spTree>
    <p:extLst>
      <p:ext uri="{BB962C8B-B14F-4D97-AF65-F5344CB8AC3E}">
        <p14:creationId xmlns:p14="http://schemas.microsoft.com/office/powerpoint/2010/main" val="9829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30BA-DC00-6C4F-B4F8-A77D3073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model (Fast)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66A721-9C02-654F-94A1-6F37B0D50659}"/>
              </a:ext>
            </a:extLst>
          </p:cNvPr>
          <p:cNvSpPr/>
          <p:nvPr/>
        </p:nvSpPr>
        <p:spPr>
          <a:xfrm>
            <a:off x="552450" y="2028825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CFD6AB-F1A8-8542-8D12-FEAD32A03185}"/>
              </a:ext>
            </a:extLst>
          </p:cNvPr>
          <p:cNvSpPr/>
          <p:nvPr/>
        </p:nvSpPr>
        <p:spPr>
          <a:xfrm>
            <a:off x="2686050" y="2028825"/>
            <a:ext cx="1243013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FBE47-7FEF-904A-A16D-C410811EE414}"/>
              </a:ext>
            </a:extLst>
          </p:cNvPr>
          <p:cNvSpPr txBox="1"/>
          <p:nvPr/>
        </p:nvSpPr>
        <p:spPr>
          <a:xfrm>
            <a:off x="700088" y="16906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1 x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962FD-7D4A-3545-B4FE-639D917E8FE4}"/>
              </a:ext>
            </a:extLst>
          </p:cNvPr>
          <p:cNvSpPr txBox="1"/>
          <p:nvPr/>
        </p:nvSpPr>
        <p:spPr>
          <a:xfrm>
            <a:off x="2943225" y="169068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x 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124A0-1871-EF49-B8F9-CA340B964431}"/>
              </a:ext>
            </a:extLst>
          </p:cNvPr>
          <p:cNvSpPr/>
          <p:nvPr/>
        </p:nvSpPr>
        <p:spPr>
          <a:xfrm>
            <a:off x="5915025" y="1871663"/>
            <a:ext cx="657225" cy="361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21F121-2FA2-034B-B163-C813704B786E}"/>
              </a:ext>
            </a:extLst>
          </p:cNvPr>
          <p:cNvCxnSpPr/>
          <p:nvPr/>
        </p:nvCxnSpPr>
        <p:spPr>
          <a:xfrm flipV="1">
            <a:off x="3929063" y="1871663"/>
            <a:ext cx="1985962" cy="188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FCFB0F-E642-3640-A6C5-08F2531D0E8D}"/>
              </a:ext>
            </a:extLst>
          </p:cNvPr>
          <p:cNvCxnSpPr>
            <a:cxnSpLocks/>
          </p:cNvCxnSpPr>
          <p:nvPr/>
        </p:nvCxnSpPr>
        <p:spPr>
          <a:xfrm>
            <a:off x="3929063" y="3571875"/>
            <a:ext cx="1985962" cy="1914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3CAF785-1580-EB47-9372-43A950C1F91E}"/>
              </a:ext>
            </a:extLst>
          </p:cNvPr>
          <p:cNvSpPr/>
          <p:nvPr/>
        </p:nvSpPr>
        <p:spPr>
          <a:xfrm>
            <a:off x="8120062" y="1807369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43A9AB-B696-2848-9C35-8E5DA5035102}"/>
              </a:ext>
            </a:extLst>
          </p:cNvPr>
          <p:cNvSpPr/>
          <p:nvPr/>
        </p:nvSpPr>
        <p:spPr>
          <a:xfrm>
            <a:off x="8120060" y="2897982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71A78-92DD-B248-82B8-32B43F24F663}"/>
              </a:ext>
            </a:extLst>
          </p:cNvPr>
          <p:cNvSpPr/>
          <p:nvPr/>
        </p:nvSpPr>
        <p:spPr>
          <a:xfrm>
            <a:off x="8120060" y="4233864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251621-8E26-8743-BF25-34A88C295EB1}"/>
              </a:ext>
            </a:extLst>
          </p:cNvPr>
          <p:cNvSpPr/>
          <p:nvPr/>
        </p:nvSpPr>
        <p:spPr>
          <a:xfrm>
            <a:off x="8120060" y="5357813"/>
            <a:ext cx="1304925" cy="12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AA9699-C561-AD42-8068-B00BCA9376A9}"/>
              </a:ext>
            </a:extLst>
          </p:cNvPr>
          <p:cNvCxnSpPr>
            <a:cxnSpLocks/>
          </p:cNvCxnSpPr>
          <p:nvPr/>
        </p:nvCxnSpPr>
        <p:spPr>
          <a:xfrm flipV="1">
            <a:off x="6487513" y="1807369"/>
            <a:ext cx="1632547" cy="64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FDED44-EB60-614E-B794-01056AF79791}"/>
              </a:ext>
            </a:extLst>
          </p:cNvPr>
          <p:cNvCxnSpPr>
            <a:cxnSpLocks/>
          </p:cNvCxnSpPr>
          <p:nvPr/>
        </p:nvCxnSpPr>
        <p:spPr>
          <a:xfrm flipV="1">
            <a:off x="6572250" y="1965841"/>
            <a:ext cx="1547810" cy="352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7E8F0C-EE0B-4A47-BFC0-1ECDDCE1AE1D}"/>
              </a:ext>
            </a:extLst>
          </p:cNvPr>
          <p:cNvCxnSpPr>
            <a:cxnSpLocks/>
          </p:cNvCxnSpPr>
          <p:nvPr/>
        </p:nvCxnSpPr>
        <p:spPr>
          <a:xfrm>
            <a:off x="6572250" y="1886606"/>
            <a:ext cx="1547810" cy="98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AEAB6A-DE60-2C42-9F17-7D856B47677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615113" y="2962276"/>
            <a:ext cx="1504947" cy="2438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606F48-039C-9B4C-BB24-65DF6FA8449E}"/>
              </a:ext>
            </a:extLst>
          </p:cNvPr>
          <p:cNvCxnSpPr>
            <a:cxnSpLocks/>
          </p:cNvCxnSpPr>
          <p:nvPr/>
        </p:nvCxnSpPr>
        <p:spPr>
          <a:xfrm>
            <a:off x="6572250" y="1898586"/>
            <a:ext cx="1547810" cy="2282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674C6D-A68D-8644-8334-8A8CDB392779}"/>
              </a:ext>
            </a:extLst>
          </p:cNvPr>
          <p:cNvCxnSpPr>
            <a:cxnSpLocks/>
          </p:cNvCxnSpPr>
          <p:nvPr/>
        </p:nvCxnSpPr>
        <p:spPr>
          <a:xfrm flipV="1">
            <a:off x="6615113" y="4362451"/>
            <a:ext cx="1504947" cy="1123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A17C29-87BC-9645-A1B0-68A1BA89F95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572248" y="1913306"/>
            <a:ext cx="1547812" cy="3508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4F1705-58E4-AC48-8EA6-20ECC3610BD2}"/>
              </a:ext>
            </a:extLst>
          </p:cNvPr>
          <p:cNvCxnSpPr>
            <a:cxnSpLocks/>
          </p:cNvCxnSpPr>
          <p:nvPr/>
        </p:nvCxnSpPr>
        <p:spPr>
          <a:xfrm flipV="1">
            <a:off x="6615113" y="5486400"/>
            <a:ext cx="1504947" cy="1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D0F95B-05E9-E741-A7E9-34660B41DBDB}"/>
              </a:ext>
            </a:extLst>
          </p:cNvPr>
          <p:cNvSpPr txBox="1"/>
          <p:nvPr/>
        </p:nvSpPr>
        <p:spPr>
          <a:xfrm>
            <a:off x="10041882" y="1807369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+2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1652F8-DB6B-114E-A3F2-B967D58002C5}"/>
              </a:ext>
            </a:extLst>
          </p:cNvPr>
          <p:cNvSpPr txBox="1"/>
          <p:nvPr/>
        </p:nvSpPr>
        <p:spPr>
          <a:xfrm>
            <a:off x="10029820" y="277761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570268-0CB5-4343-9B45-6E0D0D088098}"/>
              </a:ext>
            </a:extLst>
          </p:cNvPr>
          <p:cNvSpPr txBox="1"/>
          <p:nvPr/>
        </p:nvSpPr>
        <p:spPr>
          <a:xfrm>
            <a:off x="10058724" y="53017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-2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F54F6D-A846-BC45-B0B9-B7A0799DCD7A}"/>
              </a:ext>
            </a:extLst>
          </p:cNvPr>
          <p:cNvSpPr txBox="1"/>
          <p:nvPr/>
        </p:nvSpPr>
        <p:spPr>
          <a:xfrm>
            <a:off x="10030144" y="41598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-1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82F28-9EEC-4028-87CF-FF37B5C225E4}"/>
              </a:ext>
            </a:extLst>
          </p:cNvPr>
          <p:cNvSpPr txBox="1"/>
          <p:nvPr/>
        </p:nvSpPr>
        <p:spPr>
          <a:xfrm>
            <a:off x="2488367" y="6183443"/>
            <a:ext cx="198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“Embedding Layer”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1C5BE-F48D-47BF-B657-2C9453FD180F}"/>
              </a:ext>
            </a:extLst>
          </p:cNvPr>
          <p:cNvSpPr txBox="1"/>
          <p:nvPr/>
        </p:nvSpPr>
        <p:spPr>
          <a:xfrm>
            <a:off x="552450" y="6183443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(</a:t>
            </a:r>
            <a:r>
              <a:rPr lang="en-US" dirty="0" err="1"/>
              <a:t>ohe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5D9E61-FF8C-49BA-9D99-F8D544ED8255}"/>
              </a:ext>
            </a:extLst>
          </p:cNvPr>
          <p:cNvSpPr txBox="1"/>
          <p:nvPr/>
        </p:nvSpPr>
        <p:spPr>
          <a:xfrm>
            <a:off x="5410107" y="6195722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DF7134-4392-451B-A669-5B63DF3DE169}"/>
              </a:ext>
            </a:extLst>
          </p:cNvPr>
          <p:cNvSpPr txBox="1"/>
          <p:nvPr/>
        </p:nvSpPr>
        <p:spPr>
          <a:xfrm>
            <a:off x="8097127" y="6211076"/>
            <a:ext cx="419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 (1 for each vocab word aka HUGE)</a:t>
            </a:r>
          </a:p>
        </p:txBody>
      </p:sp>
    </p:spTree>
    <p:extLst>
      <p:ext uri="{BB962C8B-B14F-4D97-AF65-F5344CB8AC3E}">
        <p14:creationId xmlns:p14="http://schemas.microsoft.com/office/powerpoint/2010/main" val="58602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AC92-BDE6-5642-9A73-8D5E7A8C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97873"/>
            <a:ext cx="6631998" cy="821705"/>
          </a:xfrm>
        </p:spPr>
        <p:txBody>
          <a:bodyPr/>
          <a:lstStyle/>
          <a:p>
            <a:r>
              <a:rPr lang="en-US" dirty="0"/>
              <a:t>BOW Model (accurate)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F197-2769-C74F-AD77-F6686245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5" name="Picture 1" descr="page2image528315392">
            <a:extLst>
              <a:ext uri="{FF2B5EF4-FFF2-40B4-BE49-F238E27FC236}">
                <a16:creationId xmlns:a16="http://schemas.microsoft.com/office/drawing/2014/main" id="{F25B4DCE-441C-C843-9DEE-28F92B22BB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r="5691" b="18982"/>
          <a:stretch/>
        </p:blipFill>
        <p:spPr bwMode="auto">
          <a:xfrm>
            <a:off x="838200" y="1413885"/>
            <a:ext cx="10291763" cy="507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58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461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Word2Vec</vt:lpstr>
      <vt:lpstr>Vector Addition for words</vt:lpstr>
      <vt:lpstr>Where do these vectors come from?</vt:lpstr>
      <vt:lpstr>Word Embeddings-– One hot encoded</vt:lpstr>
      <vt:lpstr>Solution</vt:lpstr>
      <vt:lpstr>Math</vt:lpstr>
      <vt:lpstr>Skip-gram model (Fast)</vt:lpstr>
      <vt:lpstr>Skip-gram model (Fast)</vt:lpstr>
      <vt:lpstr>BOW Model (accurate)</vt:lpstr>
      <vt:lpstr>Both models are mirrors of each other (CBOW in same notation)</vt:lpstr>
      <vt:lpstr>I HAVE BEEN LIED TOO!</vt:lpstr>
      <vt:lpstr>The twist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Word2Vec</dc:title>
  <dc:creator>Robert Slater</dc:creator>
  <cp:lastModifiedBy>rdslatersignups@gmail.com</cp:lastModifiedBy>
  <cp:revision>16</cp:revision>
  <dcterms:created xsi:type="dcterms:W3CDTF">2019-01-07T20:50:00Z</dcterms:created>
  <dcterms:modified xsi:type="dcterms:W3CDTF">2020-05-11T03:02:53Z</dcterms:modified>
</cp:coreProperties>
</file>