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1"/>
    <p:restoredTop sz="94676"/>
  </p:normalViewPr>
  <p:slideViewPr>
    <p:cSldViewPr snapToGrid="0" snapToObjects="1">
      <p:cViewPr varScale="1">
        <p:scale>
          <a:sx n="124" d="100"/>
          <a:sy n="124" d="100"/>
        </p:scale>
        <p:origin x="1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F4AC-9652-EB48-8A39-21BA8C367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7B286-0DF0-CD4B-B35F-7A01E3F9B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2D13-21A4-9D47-8558-8EBC29FC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5FDB7-0F91-1142-8EBC-0A38FF83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C0E61-A897-124B-9401-BFB5F190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4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11EE-D982-9546-B8A1-82296A2A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F82A2-97B5-0A43-B081-DE07A6D94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226A7-E05C-AF4A-A018-CD88F904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F01A-4FB9-E844-AC07-46D2352F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69390-008C-B247-BCAD-A3078256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D930E-DEF9-C846-B735-33D989373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25F9-2A79-6A4C-8313-7514C2469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0762-6F6A-5B4A-AE47-F1BCF9D9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79C80-2434-A945-B549-E5A19763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88A0-F9E5-594A-9F64-54EC0EA4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39B0-0879-0944-B89A-96FB22AA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A6B86-5DE8-234B-9393-1AF2412A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08607-3703-384C-82D2-C0EBFF38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768B-595D-2747-8D33-A5A9133C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C620-B4CE-EF46-B098-CB42C6AB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7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59FA-BE66-5C4B-8DC7-B62C24A3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C65D-C988-1C4E-A578-305E2B8E8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CABB-CFF7-0447-B5D3-4C7CAF8C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51707-95EF-2941-89BC-115453B8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25E1D-7A12-9644-B91E-96D3FF97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0671-C10B-F048-BFD3-D1D53C96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A5C8-F5C6-394A-8C51-DB6D9090D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7B07F-2559-8F44-ABF0-F8FA68B89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2E0B1-8FE3-5749-99CE-EF993B45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D4BCF-CF75-DA4C-B340-BEFC2037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A8B2E-0C56-E348-BE03-C7390764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3C2C-5889-0A4B-BA84-FACE5AF1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D6068-4DBF-E54C-A316-2A71255BD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7657C-11CC-E349-B8B4-3B7FCA1B9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B19FE-39B6-C345-B687-FF1BA0DD1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0A81-983A-7742-9CF2-3E6FE1D2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C9298-CB3A-8C4A-8F8E-FA488CE9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9E806-B88B-9D4B-83EC-6C7FBEAD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842B4-011D-4347-941B-84371FCF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650A-19D5-DE4B-8925-9477B815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D9624-4BCE-8741-8667-7F4E20B5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07032-DE4E-4A49-93D6-4A715EC2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1477C-928E-9A43-8DD5-07880FDA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0D9C5-A4F2-1D4D-9D73-43D82882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CD628-41C6-384A-AB7E-A31B4F80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1B96F-E52B-F34F-9771-EE153F15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3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EAD9-EC0C-EA41-BE35-C7CA35D95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74FB-F830-EF4F-AF39-A54F05C2C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0FA49-1278-3F46-8521-B95C58578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C2B15-8C73-7A4A-9C0A-13BADB43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FB6A4-073D-AE46-9A4B-0CA4E119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69980-950A-B947-BAE7-F74B2CE1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E969-C6C5-C64C-93D6-19B7DFBB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2D759-791F-4B44-9E9A-F7B12B651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D4945-9884-1D44-A150-4BBF43242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6696B-21A4-FC42-89CC-6A985CDB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85226-11DA-6846-B57D-F6E82AF6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7468B-56AA-8047-9E03-C91E5247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38277-6C4F-BC49-B48E-922D2F9D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8B204-54E7-5B43-8A34-54E6FB0F1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C4B81-F2DF-8A44-9BB3-C89B693B7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219CD-25E9-7F4A-89F9-E48F68AFB59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4AF0-8124-FD44-8006-123521DC3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50D6-A2FE-D24D-B78A-FD5C8F1B9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9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slater@smu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349D-013F-F143-AFE2-39976E9B7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 Brief Introduction to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58435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F7B6-D2F2-1847-9811-F3B8D725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of notation, m to w (for weights)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9DA48E-93F7-E446-9328-B4BD5189E0BE}"/>
                  </a:ext>
                </a:extLst>
              </p:cNvPr>
              <p:cNvSpPr txBox="1"/>
              <p:nvPr/>
            </p:nvSpPr>
            <p:spPr>
              <a:xfrm>
                <a:off x="1365069" y="2544978"/>
                <a:ext cx="4896725" cy="1274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9DA48E-93F7-E446-9328-B4BD5189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069" y="2544978"/>
                <a:ext cx="4896725" cy="1274901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8F149B8-C577-5C4C-87E9-2BFCC82440B1}"/>
              </a:ext>
            </a:extLst>
          </p:cNvPr>
          <p:cNvSpPr txBox="1"/>
          <p:nvPr/>
        </p:nvSpPr>
        <p:spPr>
          <a:xfrm>
            <a:off x="2063931" y="5042263"/>
            <a:ext cx="644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single layer neural network, solved by minimizing the loss.</a:t>
            </a:r>
          </a:p>
        </p:txBody>
      </p:sp>
    </p:spTree>
    <p:extLst>
      <p:ext uri="{BB962C8B-B14F-4D97-AF65-F5344CB8AC3E}">
        <p14:creationId xmlns:p14="http://schemas.microsoft.com/office/powerpoint/2010/main" val="151749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D611C4C-9CDB-0A47-8BE4-9731062F01CB}"/>
              </a:ext>
            </a:extLst>
          </p:cNvPr>
          <p:cNvSpPr/>
          <p:nvPr/>
        </p:nvSpPr>
        <p:spPr>
          <a:xfrm>
            <a:off x="2957514" y="3124200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1DD69A-5566-444A-917E-0846CC94E25B}"/>
              </a:ext>
            </a:extLst>
          </p:cNvPr>
          <p:cNvSpPr/>
          <p:nvPr/>
        </p:nvSpPr>
        <p:spPr>
          <a:xfrm>
            <a:off x="2957514" y="3890963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0C65A2-8106-7F40-BF4E-4E9A3FB0A263}"/>
              </a:ext>
            </a:extLst>
          </p:cNvPr>
          <p:cNvSpPr/>
          <p:nvPr/>
        </p:nvSpPr>
        <p:spPr>
          <a:xfrm>
            <a:off x="2964663" y="4714874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A9943D-DE47-2841-8B10-99C198CA8B7F}"/>
              </a:ext>
            </a:extLst>
          </p:cNvPr>
          <p:cNvSpPr/>
          <p:nvPr/>
        </p:nvSpPr>
        <p:spPr>
          <a:xfrm>
            <a:off x="2957514" y="557688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BA4D5-ED4C-2247-A68C-3DFDB610D8D9}"/>
              </a:ext>
            </a:extLst>
          </p:cNvPr>
          <p:cNvSpPr/>
          <p:nvPr/>
        </p:nvSpPr>
        <p:spPr>
          <a:xfrm>
            <a:off x="4281502" y="2438396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381A5-1FBF-1649-8032-2DB7FB1D3866}"/>
              </a:ext>
            </a:extLst>
          </p:cNvPr>
          <p:cNvSpPr/>
          <p:nvPr/>
        </p:nvSpPr>
        <p:spPr>
          <a:xfrm>
            <a:off x="4252925" y="3148008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1A2868-46B4-8D45-AF2C-C86A370D0939}"/>
              </a:ext>
            </a:extLst>
          </p:cNvPr>
          <p:cNvSpPr/>
          <p:nvPr/>
        </p:nvSpPr>
        <p:spPr>
          <a:xfrm>
            <a:off x="4252925" y="391477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7011BE-5ACE-644D-80F6-1B51F30FCCA3}"/>
              </a:ext>
            </a:extLst>
          </p:cNvPr>
          <p:cNvSpPr/>
          <p:nvPr/>
        </p:nvSpPr>
        <p:spPr>
          <a:xfrm>
            <a:off x="4260074" y="4738682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63CF26-85E7-5244-A169-98877845AB47}"/>
              </a:ext>
            </a:extLst>
          </p:cNvPr>
          <p:cNvSpPr/>
          <p:nvPr/>
        </p:nvSpPr>
        <p:spPr>
          <a:xfrm>
            <a:off x="4252925" y="5600689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2684DA-2CE6-4944-9BD6-9F356F2A0F4B}"/>
              </a:ext>
            </a:extLst>
          </p:cNvPr>
          <p:cNvCxnSpPr>
            <a:cxnSpLocks/>
          </p:cNvCxnSpPr>
          <p:nvPr/>
        </p:nvCxnSpPr>
        <p:spPr>
          <a:xfrm flipV="1">
            <a:off x="3224218" y="2600108"/>
            <a:ext cx="1257312" cy="80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5AC05D-B9A4-8343-B543-A3E1378A021E}"/>
              </a:ext>
            </a:extLst>
          </p:cNvPr>
          <p:cNvCxnSpPr>
            <a:cxnSpLocks/>
          </p:cNvCxnSpPr>
          <p:nvPr/>
        </p:nvCxnSpPr>
        <p:spPr>
          <a:xfrm flipV="1">
            <a:off x="3214703" y="3309935"/>
            <a:ext cx="1285874" cy="6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356872-F34E-8B44-8D7C-6AC9B77BE327}"/>
              </a:ext>
            </a:extLst>
          </p:cNvPr>
          <p:cNvCxnSpPr>
            <a:cxnSpLocks/>
          </p:cNvCxnSpPr>
          <p:nvPr/>
        </p:nvCxnSpPr>
        <p:spPr>
          <a:xfrm>
            <a:off x="3150393" y="3376608"/>
            <a:ext cx="1350184" cy="77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9222B4-3417-F140-939E-4322ACD7B2F3}"/>
              </a:ext>
            </a:extLst>
          </p:cNvPr>
          <p:cNvCxnSpPr>
            <a:cxnSpLocks/>
          </p:cNvCxnSpPr>
          <p:nvPr/>
        </p:nvCxnSpPr>
        <p:spPr>
          <a:xfrm>
            <a:off x="3200396" y="3402380"/>
            <a:ext cx="1281134" cy="15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C973F7-9EB5-8C47-B4A7-86DD0FE80D43}"/>
              </a:ext>
            </a:extLst>
          </p:cNvPr>
          <p:cNvCxnSpPr>
            <a:cxnSpLocks/>
          </p:cNvCxnSpPr>
          <p:nvPr/>
        </p:nvCxnSpPr>
        <p:spPr>
          <a:xfrm>
            <a:off x="3306986" y="3490054"/>
            <a:ext cx="1158775" cy="235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7FAB06-DF63-B54E-A432-11DF1897602B}"/>
              </a:ext>
            </a:extLst>
          </p:cNvPr>
          <p:cNvCxnSpPr>
            <a:cxnSpLocks/>
          </p:cNvCxnSpPr>
          <p:nvPr/>
        </p:nvCxnSpPr>
        <p:spPr>
          <a:xfrm flipV="1">
            <a:off x="3126580" y="2612446"/>
            <a:ext cx="1329936" cy="1492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E304E6-AFD0-6F49-A370-6A9526864344}"/>
              </a:ext>
            </a:extLst>
          </p:cNvPr>
          <p:cNvCxnSpPr>
            <a:cxnSpLocks/>
            <a:endCxn id="11" idx="6"/>
          </p:cNvCxnSpPr>
          <p:nvPr/>
        </p:nvCxnSpPr>
        <p:spPr>
          <a:xfrm>
            <a:off x="3190864" y="4114796"/>
            <a:ext cx="1504973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8EED21-52A1-2849-9DA3-7E0A423E7E72}"/>
              </a:ext>
            </a:extLst>
          </p:cNvPr>
          <p:cNvCxnSpPr>
            <a:cxnSpLocks/>
          </p:cNvCxnSpPr>
          <p:nvPr/>
        </p:nvCxnSpPr>
        <p:spPr>
          <a:xfrm>
            <a:off x="3126580" y="4105275"/>
            <a:ext cx="1373997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E831AE-038B-8B44-84AB-0018F63AC040}"/>
              </a:ext>
            </a:extLst>
          </p:cNvPr>
          <p:cNvCxnSpPr>
            <a:cxnSpLocks/>
          </p:cNvCxnSpPr>
          <p:nvPr/>
        </p:nvCxnSpPr>
        <p:spPr>
          <a:xfrm>
            <a:off x="3190864" y="4129083"/>
            <a:ext cx="1333526" cy="173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E2EB36-0048-DA44-B5B3-D5A15461D8A8}"/>
              </a:ext>
            </a:extLst>
          </p:cNvPr>
          <p:cNvCxnSpPr>
            <a:cxnSpLocks/>
          </p:cNvCxnSpPr>
          <p:nvPr/>
        </p:nvCxnSpPr>
        <p:spPr>
          <a:xfrm flipV="1">
            <a:off x="3156074" y="2640039"/>
            <a:ext cx="1300442" cy="228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B35353-BE82-3347-8844-E8AADF901FD4}"/>
              </a:ext>
            </a:extLst>
          </p:cNvPr>
          <p:cNvCxnSpPr>
            <a:cxnSpLocks/>
          </p:cNvCxnSpPr>
          <p:nvPr/>
        </p:nvCxnSpPr>
        <p:spPr>
          <a:xfrm flipV="1">
            <a:off x="3190864" y="3371855"/>
            <a:ext cx="1315394" cy="158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1A2C3E-A4F7-2048-A47C-CB17141D676E}"/>
              </a:ext>
            </a:extLst>
          </p:cNvPr>
          <p:cNvCxnSpPr>
            <a:cxnSpLocks/>
          </p:cNvCxnSpPr>
          <p:nvPr/>
        </p:nvCxnSpPr>
        <p:spPr>
          <a:xfrm flipV="1">
            <a:off x="3140855" y="4131048"/>
            <a:ext cx="1399629" cy="87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D30338-4059-BB4C-B4B8-42BECEAE991E}"/>
              </a:ext>
            </a:extLst>
          </p:cNvPr>
          <p:cNvCxnSpPr>
            <a:cxnSpLocks/>
          </p:cNvCxnSpPr>
          <p:nvPr/>
        </p:nvCxnSpPr>
        <p:spPr>
          <a:xfrm flipV="1">
            <a:off x="3113214" y="4986324"/>
            <a:ext cx="1411176" cy="15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E609E-2622-0A47-8FE4-7F9CDE47727C}"/>
              </a:ext>
            </a:extLst>
          </p:cNvPr>
          <p:cNvCxnSpPr>
            <a:cxnSpLocks/>
          </p:cNvCxnSpPr>
          <p:nvPr/>
        </p:nvCxnSpPr>
        <p:spPr>
          <a:xfrm>
            <a:off x="3156074" y="4960552"/>
            <a:ext cx="1384410" cy="92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E24872-8B3D-9F4A-BE99-A758AA2E2912}"/>
              </a:ext>
            </a:extLst>
          </p:cNvPr>
          <p:cNvCxnSpPr>
            <a:cxnSpLocks/>
          </p:cNvCxnSpPr>
          <p:nvPr/>
        </p:nvCxnSpPr>
        <p:spPr>
          <a:xfrm flipV="1">
            <a:off x="3083720" y="2501167"/>
            <a:ext cx="1547254" cy="327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290A8F-7CB3-6E4F-8D52-DEF1A2F765F6}"/>
              </a:ext>
            </a:extLst>
          </p:cNvPr>
          <p:cNvCxnSpPr>
            <a:cxnSpLocks/>
          </p:cNvCxnSpPr>
          <p:nvPr/>
        </p:nvCxnSpPr>
        <p:spPr>
          <a:xfrm flipV="1">
            <a:off x="3113214" y="3332226"/>
            <a:ext cx="1336619" cy="247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9CA404-1C25-404F-811B-B5ED03AA4894}"/>
              </a:ext>
            </a:extLst>
          </p:cNvPr>
          <p:cNvCxnSpPr>
            <a:cxnSpLocks/>
          </p:cNvCxnSpPr>
          <p:nvPr/>
        </p:nvCxnSpPr>
        <p:spPr>
          <a:xfrm flipV="1">
            <a:off x="3131323" y="4097718"/>
            <a:ext cx="1382620" cy="176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F95C91-FF20-BB44-8FAB-13C369F2062F}"/>
              </a:ext>
            </a:extLst>
          </p:cNvPr>
          <p:cNvCxnSpPr>
            <a:cxnSpLocks/>
          </p:cNvCxnSpPr>
          <p:nvPr/>
        </p:nvCxnSpPr>
        <p:spPr>
          <a:xfrm flipV="1">
            <a:off x="3174770" y="4888289"/>
            <a:ext cx="1357282" cy="97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607D38-6797-3A4A-8FCF-C5859F434A5B}"/>
              </a:ext>
            </a:extLst>
          </p:cNvPr>
          <p:cNvCxnSpPr>
            <a:cxnSpLocks/>
          </p:cNvCxnSpPr>
          <p:nvPr/>
        </p:nvCxnSpPr>
        <p:spPr>
          <a:xfrm flipV="1">
            <a:off x="3158451" y="5828006"/>
            <a:ext cx="1342126" cy="1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7C4BD7D-A936-7D48-93B7-3C83477CFBD7}"/>
              </a:ext>
            </a:extLst>
          </p:cNvPr>
          <p:cNvSpPr/>
          <p:nvPr/>
        </p:nvSpPr>
        <p:spPr>
          <a:xfrm>
            <a:off x="5491183" y="3867143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82DD9DE-D195-4F4A-BF5A-C7E4B471F0A6}"/>
              </a:ext>
            </a:extLst>
          </p:cNvPr>
          <p:cNvSpPr/>
          <p:nvPr/>
        </p:nvSpPr>
        <p:spPr>
          <a:xfrm>
            <a:off x="5498332" y="4691054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CB7ED4-AAD2-4F4B-B5BA-053AEDB2BBFB}"/>
              </a:ext>
            </a:extLst>
          </p:cNvPr>
          <p:cNvSpPr/>
          <p:nvPr/>
        </p:nvSpPr>
        <p:spPr>
          <a:xfrm>
            <a:off x="5491183" y="555306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D7F884-DC2B-3646-B2B4-62FC0117108B}"/>
              </a:ext>
            </a:extLst>
          </p:cNvPr>
          <p:cNvCxnSpPr/>
          <p:nvPr/>
        </p:nvCxnSpPr>
        <p:spPr>
          <a:xfrm>
            <a:off x="4495805" y="2581272"/>
            <a:ext cx="1223983" cy="153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26440D-D180-A94F-962C-38C92AD70F85}"/>
              </a:ext>
            </a:extLst>
          </p:cNvPr>
          <p:cNvCxnSpPr>
            <a:cxnSpLocks/>
          </p:cNvCxnSpPr>
          <p:nvPr/>
        </p:nvCxnSpPr>
        <p:spPr>
          <a:xfrm>
            <a:off x="4545244" y="2732814"/>
            <a:ext cx="1184059" cy="21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A5B3DF-C9CA-354C-A2F8-E7C8615D853A}"/>
              </a:ext>
            </a:extLst>
          </p:cNvPr>
          <p:cNvCxnSpPr>
            <a:cxnSpLocks/>
          </p:cNvCxnSpPr>
          <p:nvPr/>
        </p:nvCxnSpPr>
        <p:spPr>
          <a:xfrm>
            <a:off x="4438654" y="2650326"/>
            <a:ext cx="1273985" cy="313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A614679-C6C4-A34E-9714-3F24D5C82581}"/>
              </a:ext>
            </a:extLst>
          </p:cNvPr>
          <p:cNvCxnSpPr>
            <a:cxnSpLocks/>
          </p:cNvCxnSpPr>
          <p:nvPr/>
        </p:nvCxnSpPr>
        <p:spPr>
          <a:xfrm>
            <a:off x="4388651" y="3328980"/>
            <a:ext cx="1350184" cy="77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D0CB67-0201-2F46-8E58-AD5259F74984}"/>
              </a:ext>
            </a:extLst>
          </p:cNvPr>
          <p:cNvCxnSpPr>
            <a:cxnSpLocks/>
          </p:cNvCxnSpPr>
          <p:nvPr/>
        </p:nvCxnSpPr>
        <p:spPr>
          <a:xfrm>
            <a:off x="4438654" y="3354752"/>
            <a:ext cx="1281134" cy="15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E6262C-E9D6-8C45-AB47-B5FDEDB29F4E}"/>
              </a:ext>
            </a:extLst>
          </p:cNvPr>
          <p:cNvCxnSpPr>
            <a:cxnSpLocks/>
          </p:cNvCxnSpPr>
          <p:nvPr/>
        </p:nvCxnSpPr>
        <p:spPr>
          <a:xfrm>
            <a:off x="4545244" y="3442426"/>
            <a:ext cx="1158775" cy="235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B62EBDB-0F16-0F4D-9EF9-A52790250ACA}"/>
              </a:ext>
            </a:extLst>
          </p:cNvPr>
          <p:cNvCxnSpPr>
            <a:cxnSpLocks/>
            <a:endCxn id="40" idx="6"/>
          </p:cNvCxnSpPr>
          <p:nvPr/>
        </p:nvCxnSpPr>
        <p:spPr>
          <a:xfrm>
            <a:off x="4429122" y="4067168"/>
            <a:ext cx="1504973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B9E142-C4D5-F54A-8631-BEB5ED54147E}"/>
              </a:ext>
            </a:extLst>
          </p:cNvPr>
          <p:cNvCxnSpPr>
            <a:cxnSpLocks/>
          </p:cNvCxnSpPr>
          <p:nvPr/>
        </p:nvCxnSpPr>
        <p:spPr>
          <a:xfrm>
            <a:off x="4364838" y="4057647"/>
            <a:ext cx="1373997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730BBC-49F9-4045-AE23-FE43BD593F0C}"/>
              </a:ext>
            </a:extLst>
          </p:cNvPr>
          <p:cNvCxnSpPr>
            <a:cxnSpLocks/>
          </p:cNvCxnSpPr>
          <p:nvPr/>
        </p:nvCxnSpPr>
        <p:spPr>
          <a:xfrm>
            <a:off x="4429122" y="4081455"/>
            <a:ext cx="1333526" cy="173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372E178-28EB-9449-81B3-E10132EA909B}"/>
              </a:ext>
            </a:extLst>
          </p:cNvPr>
          <p:cNvCxnSpPr>
            <a:cxnSpLocks/>
          </p:cNvCxnSpPr>
          <p:nvPr/>
        </p:nvCxnSpPr>
        <p:spPr>
          <a:xfrm flipV="1">
            <a:off x="4379113" y="4083420"/>
            <a:ext cx="1399629" cy="87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ED8DCBB-85C8-504E-A7DC-14107BA866AA}"/>
              </a:ext>
            </a:extLst>
          </p:cNvPr>
          <p:cNvCxnSpPr>
            <a:cxnSpLocks/>
          </p:cNvCxnSpPr>
          <p:nvPr/>
        </p:nvCxnSpPr>
        <p:spPr>
          <a:xfrm flipV="1">
            <a:off x="4351472" y="4938696"/>
            <a:ext cx="1411176" cy="15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CF13132-E7FF-3249-92CA-082E85FBE949}"/>
              </a:ext>
            </a:extLst>
          </p:cNvPr>
          <p:cNvCxnSpPr>
            <a:cxnSpLocks/>
          </p:cNvCxnSpPr>
          <p:nvPr/>
        </p:nvCxnSpPr>
        <p:spPr>
          <a:xfrm>
            <a:off x="4394332" y="4912924"/>
            <a:ext cx="1384410" cy="92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65A6DEB-3257-4D43-9B84-F437CEBCF046}"/>
              </a:ext>
            </a:extLst>
          </p:cNvPr>
          <p:cNvCxnSpPr>
            <a:cxnSpLocks/>
          </p:cNvCxnSpPr>
          <p:nvPr/>
        </p:nvCxnSpPr>
        <p:spPr>
          <a:xfrm flipV="1">
            <a:off x="4369581" y="4050090"/>
            <a:ext cx="1382620" cy="176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68E8BFF-AE91-A64C-82E9-19426B3D7DB4}"/>
              </a:ext>
            </a:extLst>
          </p:cNvPr>
          <p:cNvCxnSpPr>
            <a:cxnSpLocks/>
          </p:cNvCxnSpPr>
          <p:nvPr/>
        </p:nvCxnSpPr>
        <p:spPr>
          <a:xfrm flipV="1">
            <a:off x="4413028" y="4840661"/>
            <a:ext cx="1357282" cy="97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B3A0CB-9267-B242-89A5-81F2D4AAA234}"/>
              </a:ext>
            </a:extLst>
          </p:cNvPr>
          <p:cNvCxnSpPr>
            <a:cxnSpLocks/>
          </p:cNvCxnSpPr>
          <p:nvPr/>
        </p:nvCxnSpPr>
        <p:spPr>
          <a:xfrm flipV="1">
            <a:off x="4396709" y="5780378"/>
            <a:ext cx="1342126" cy="1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95C5259-DFFD-D443-B38E-3DBBC92844C7}"/>
              </a:ext>
            </a:extLst>
          </p:cNvPr>
          <p:cNvSpPr txBox="1"/>
          <p:nvPr/>
        </p:nvSpPr>
        <p:spPr>
          <a:xfrm>
            <a:off x="2560320" y="26503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A1252D-F74F-C444-85B2-18DDADDB7C5F}"/>
              </a:ext>
            </a:extLst>
          </p:cNvPr>
          <p:cNvSpPr txBox="1"/>
          <p:nvPr/>
        </p:nvSpPr>
        <p:spPr>
          <a:xfrm>
            <a:off x="3757426" y="1966222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292EAD-F923-4F46-8517-D943AEEEE586}"/>
              </a:ext>
            </a:extLst>
          </p:cNvPr>
          <p:cNvSpPr txBox="1"/>
          <p:nvPr/>
        </p:nvSpPr>
        <p:spPr>
          <a:xfrm>
            <a:off x="5587923" y="338178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1E6EA7-FA9A-844A-A79D-D5E30DB2E928}"/>
              </a:ext>
            </a:extLst>
          </p:cNvPr>
          <p:cNvSpPr txBox="1"/>
          <p:nvPr/>
        </p:nvSpPr>
        <p:spPr>
          <a:xfrm>
            <a:off x="7602583" y="1201783"/>
            <a:ext cx="44413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dimensions of the input?</a:t>
            </a:r>
          </a:p>
          <a:p>
            <a:endParaRPr lang="en-US" dirty="0"/>
          </a:p>
          <a:p>
            <a:r>
              <a:rPr lang="en-US" dirty="0"/>
              <a:t>What are the dimensions of the Hidden Layer Weights?</a:t>
            </a:r>
          </a:p>
          <a:p>
            <a:endParaRPr lang="en-US" dirty="0"/>
          </a:p>
          <a:p>
            <a:r>
              <a:rPr lang="en-US" dirty="0"/>
              <a:t>What are the dimensions of the output layer weights?</a:t>
            </a:r>
          </a:p>
          <a:p>
            <a:endParaRPr lang="en-US" dirty="0"/>
          </a:p>
          <a:p>
            <a:r>
              <a:rPr lang="en-US" dirty="0"/>
              <a:t>What are the dimensions of the ‘inputs’ to the outputs</a:t>
            </a:r>
          </a:p>
          <a:p>
            <a:endParaRPr lang="en-US" dirty="0"/>
          </a:p>
          <a:p>
            <a:r>
              <a:rPr lang="en-US" dirty="0"/>
              <a:t>What is missing?</a:t>
            </a:r>
          </a:p>
        </p:txBody>
      </p:sp>
    </p:spTree>
    <p:extLst>
      <p:ext uri="{BB962C8B-B14F-4D97-AF65-F5344CB8AC3E}">
        <p14:creationId xmlns:p14="http://schemas.microsoft.com/office/powerpoint/2010/main" val="326907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D61C-DFA4-084D-8D9C-3586EB4A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7B7B0-C9B7-0842-9862-BEFE64EB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are 1 x 4</a:t>
            </a:r>
          </a:p>
          <a:p>
            <a:r>
              <a:rPr lang="en-US" dirty="0"/>
              <a:t>Hidden Layer Weights are 4 x 5</a:t>
            </a:r>
          </a:p>
          <a:p>
            <a:r>
              <a:rPr lang="en-US" dirty="0"/>
              <a:t>Output layer Inputs are 1 x 5</a:t>
            </a:r>
          </a:p>
          <a:p>
            <a:r>
              <a:rPr lang="en-US" dirty="0"/>
              <a:t>Output layer weights are 5 x 3</a:t>
            </a:r>
          </a:p>
          <a:p>
            <a:r>
              <a:rPr lang="en-US" dirty="0"/>
              <a:t>Final outputs are 1 x 3</a:t>
            </a:r>
          </a:p>
          <a:p>
            <a:r>
              <a:rPr lang="en-US" dirty="0"/>
              <a:t>Missing the bias hidden layer (1x5),  output layer (1,3).</a:t>
            </a:r>
          </a:p>
          <a:p>
            <a:r>
              <a:rPr lang="en-US" dirty="0"/>
              <a:t>Activation functions!</a:t>
            </a:r>
          </a:p>
        </p:txBody>
      </p:sp>
    </p:spTree>
    <p:extLst>
      <p:ext uri="{BB962C8B-B14F-4D97-AF65-F5344CB8AC3E}">
        <p14:creationId xmlns:p14="http://schemas.microsoft.com/office/powerpoint/2010/main" val="421882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4E78-1308-084F-8842-303B088C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 Crap Multiple Layers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4181DB-390B-7F4A-BFE6-8AA0757528A3}"/>
              </a:ext>
            </a:extLst>
          </p:cNvPr>
          <p:cNvSpPr/>
          <p:nvPr/>
        </p:nvSpPr>
        <p:spPr>
          <a:xfrm>
            <a:off x="2957514" y="2414588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8D262C-EF78-0C46-B014-3B653917623C}"/>
              </a:ext>
            </a:extLst>
          </p:cNvPr>
          <p:cNvSpPr/>
          <p:nvPr/>
        </p:nvSpPr>
        <p:spPr>
          <a:xfrm>
            <a:off x="2957514" y="3124200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9AAF6B-F539-E34B-9DDE-E2EF1B90CA81}"/>
              </a:ext>
            </a:extLst>
          </p:cNvPr>
          <p:cNvSpPr/>
          <p:nvPr/>
        </p:nvSpPr>
        <p:spPr>
          <a:xfrm>
            <a:off x="2957514" y="3890963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C0E7B0-797E-1149-9683-E8B0BEA182B4}"/>
              </a:ext>
            </a:extLst>
          </p:cNvPr>
          <p:cNvSpPr/>
          <p:nvPr/>
        </p:nvSpPr>
        <p:spPr>
          <a:xfrm>
            <a:off x="2964663" y="4714874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2EFA2C-35D2-7C40-A4E3-77A216B5F20E}"/>
              </a:ext>
            </a:extLst>
          </p:cNvPr>
          <p:cNvSpPr/>
          <p:nvPr/>
        </p:nvSpPr>
        <p:spPr>
          <a:xfrm>
            <a:off x="2957514" y="557688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17032B-4A91-D64C-8BCF-89345991045C}"/>
              </a:ext>
            </a:extLst>
          </p:cNvPr>
          <p:cNvSpPr/>
          <p:nvPr/>
        </p:nvSpPr>
        <p:spPr>
          <a:xfrm>
            <a:off x="4252925" y="3148008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231AA3-DFE8-3E47-ADAB-BFD17875C107}"/>
              </a:ext>
            </a:extLst>
          </p:cNvPr>
          <p:cNvSpPr/>
          <p:nvPr/>
        </p:nvSpPr>
        <p:spPr>
          <a:xfrm>
            <a:off x="4252925" y="391477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187C9F-012C-6248-9D8E-95A5D1C65527}"/>
              </a:ext>
            </a:extLst>
          </p:cNvPr>
          <p:cNvSpPr/>
          <p:nvPr/>
        </p:nvSpPr>
        <p:spPr>
          <a:xfrm>
            <a:off x="4260074" y="4738682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85100D-53FF-B448-98C9-AB7198B37C54}"/>
              </a:ext>
            </a:extLst>
          </p:cNvPr>
          <p:cNvSpPr/>
          <p:nvPr/>
        </p:nvSpPr>
        <p:spPr>
          <a:xfrm>
            <a:off x="4252925" y="5600689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EFCFA5-42A1-2448-AFB7-E484030A2FEB}"/>
              </a:ext>
            </a:extLst>
          </p:cNvPr>
          <p:cNvCxnSpPr>
            <a:cxnSpLocks/>
          </p:cNvCxnSpPr>
          <p:nvPr/>
        </p:nvCxnSpPr>
        <p:spPr>
          <a:xfrm>
            <a:off x="3257547" y="2666142"/>
            <a:ext cx="1223983" cy="710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14A8B9-15EC-C74A-9CAF-CB1D6D5B9001}"/>
              </a:ext>
            </a:extLst>
          </p:cNvPr>
          <p:cNvCxnSpPr/>
          <p:nvPr/>
        </p:nvCxnSpPr>
        <p:spPr>
          <a:xfrm>
            <a:off x="3257547" y="2628900"/>
            <a:ext cx="1223983" cy="153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B07119-E4EA-C940-B751-C7A3C181DFC8}"/>
              </a:ext>
            </a:extLst>
          </p:cNvPr>
          <p:cNvCxnSpPr>
            <a:cxnSpLocks/>
          </p:cNvCxnSpPr>
          <p:nvPr/>
        </p:nvCxnSpPr>
        <p:spPr>
          <a:xfrm>
            <a:off x="3306986" y="2780442"/>
            <a:ext cx="1184059" cy="21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03CEC0-4AFF-D24F-8202-33AB3ED93E6A}"/>
              </a:ext>
            </a:extLst>
          </p:cNvPr>
          <p:cNvCxnSpPr>
            <a:cxnSpLocks/>
          </p:cNvCxnSpPr>
          <p:nvPr/>
        </p:nvCxnSpPr>
        <p:spPr>
          <a:xfrm>
            <a:off x="3200396" y="2697954"/>
            <a:ext cx="1273985" cy="313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44596C-F63B-4747-A16B-AA2F1E4B05C3}"/>
              </a:ext>
            </a:extLst>
          </p:cNvPr>
          <p:cNvCxnSpPr>
            <a:cxnSpLocks/>
          </p:cNvCxnSpPr>
          <p:nvPr/>
        </p:nvCxnSpPr>
        <p:spPr>
          <a:xfrm flipV="1">
            <a:off x="3214703" y="3309935"/>
            <a:ext cx="1285874" cy="6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C53BAF-7325-FE4A-8D7D-23C748D1858F}"/>
              </a:ext>
            </a:extLst>
          </p:cNvPr>
          <p:cNvCxnSpPr>
            <a:cxnSpLocks/>
          </p:cNvCxnSpPr>
          <p:nvPr/>
        </p:nvCxnSpPr>
        <p:spPr>
          <a:xfrm>
            <a:off x="3150393" y="3376608"/>
            <a:ext cx="1350184" cy="77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98EEA0-28FB-164D-A916-82CC5D3B5F76}"/>
              </a:ext>
            </a:extLst>
          </p:cNvPr>
          <p:cNvCxnSpPr>
            <a:cxnSpLocks/>
          </p:cNvCxnSpPr>
          <p:nvPr/>
        </p:nvCxnSpPr>
        <p:spPr>
          <a:xfrm>
            <a:off x="3200396" y="3402380"/>
            <a:ext cx="1281134" cy="15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AA20BF-4CAD-844C-8B10-D801A6979E97}"/>
              </a:ext>
            </a:extLst>
          </p:cNvPr>
          <p:cNvCxnSpPr>
            <a:cxnSpLocks/>
          </p:cNvCxnSpPr>
          <p:nvPr/>
        </p:nvCxnSpPr>
        <p:spPr>
          <a:xfrm>
            <a:off x="3306986" y="3490054"/>
            <a:ext cx="1158775" cy="235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95D810-1BA3-214C-9196-380FF19954C3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3190864" y="4114796"/>
            <a:ext cx="1504973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186D66-64C2-D542-9DD6-E7397A83B72B}"/>
              </a:ext>
            </a:extLst>
          </p:cNvPr>
          <p:cNvCxnSpPr>
            <a:cxnSpLocks/>
          </p:cNvCxnSpPr>
          <p:nvPr/>
        </p:nvCxnSpPr>
        <p:spPr>
          <a:xfrm>
            <a:off x="3126580" y="4105275"/>
            <a:ext cx="1373997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D84F89-91A8-9E49-8BD5-8267561437F7}"/>
              </a:ext>
            </a:extLst>
          </p:cNvPr>
          <p:cNvCxnSpPr>
            <a:cxnSpLocks/>
          </p:cNvCxnSpPr>
          <p:nvPr/>
        </p:nvCxnSpPr>
        <p:spPr>
          <a:xfrm>
            <a:off x="3190864" y="4129083"/>
            <a:ext cx="1333526" cy="173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D7C833-42A0-1C40-8AA3-FB9A3ABADE68}"/>
              </a:ext>
            </a:extLst>
          </p:cNvPr>
          <p:cNvCxnSpPr>
            <a:cxnSpLocks/>
          </p:cNvCxnSpPr>
          <p:nvPr/>
        </p:nvCxnSpPr>
        <p:spPr>
          <a:xfrm flipV="1">
            <a:off x="3190864" y="3371855"/>
            <a:ext cx="1315394" cy="158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8EECA6-ADE3-0E48-91D8-5CCA060774E4}"/>
              </a:ext>
            </a:extLst>
          </p:cNvPr>
          <p:cNvCxnSpPr>
            <a:cxnSpLocks/>
          </p:cNvCxnSpPr>
          <p:nvPr/>
        </p:nvCxnSpPr>
        <p:spPr>
          <a:xfrm flipV="1">
            <a:off x="3140855" y="4131048"/>
            <a:ext cx="1399629" cy="87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0B52A2-32FC-4A47-B482-F3501A148E8C}"/>
              </a:ext>
            </a:extLst>
          </p:cNvPr>
          <p:cNvCxnSpPr>
            <a:cxnSpLocks/>
          </p:cNvCxnSpPr>
          <p:nvPr/>
        </p:nvCxnSpPr>
        <p:spPr>
          <a:xfrm flipV="1">
            <a:off x="3113214" y="4986324"/>
            <a:ext cx="1411176" cy="15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60CF80-1E83-2246-A494-AA16DCF84D3A}"/>
              </a:ext>
            </a:extLst>
          </p:cNvPr>
          <p:cNvCxnSpPr>
            <a:cxnSpLocks/>
          </p:cNvCxnSpPr>
          <p:nvPr/>
        </p:nvCxnSpPr>
        <p:spPr>
          <a:xfrm>
            <a:off x="3156074" y="4960552"/>
            <a:ext cx="1384410" cy="92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5FD89B-ED95-A348-AA39-BBF697CFD727}"/>
              </a:ext>
            </a:extLst>
          </p:cNvPr>
          <p:cNvCxnSpPr>
            <a:cxnSpLocks/>
          </p:cNvCxnSpPr>
          <p:nvPr/>
        </p:nvCxnSpPr>
        <p:spPr>
          <a:xfrm flipV="1">
            <a:off x="3113214" y="3332226"/>
            <a:ext cx="1336619" cy="247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14C369-3DC4-1741-A003-1F3EA7A32BEF}"/>
              </a:ext>
            </a:extLst>
          </p:cNvPr>
          <p:cNvCxnSpPr>
            <a:cxnSpLocks/>
          </p:cNvCxnSpPr>
          <p:nvPr/>
        </p:nvCxnSpPr>
        <p:spPr>
          <a:xfrm flipV="1">
            <a:off x="3131323" y="4097718"/>
            <a:ext cx="1382620" cy="176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643B38-BF7B-2442-904E-7284B542401A}"/>
              </a:ext>
            </a:extLst>
          </p:cNvPr>
          <p:cNvCxnSpPr>
            <a:cxnSpLocks/>
          </p:cNvCxnSpPr>
          <p:nvPr/>
        </p:nvCxnSpPr>
        <p:spPr>
          <a:xfrm flipV="1">
            <a:off x="3174770" y="4888289"/>
            <a:ext cx="1357282" cy="97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C9213F-2274-EB42-ACDE-F6AEE76D3665}"/>
              </a:ext>
            </a:extLst>
          </p:cNvPr>
          <p:cNvCxnSpPr>
            <a:cxnSpLocks/>
          </p:cNvCxnSpPr>
          <p:nvPr/>
        </p:nvCxnSpPr>
        <p:spPr>
          <a:xfrm flipV="1">
            <a:off x="3158451" y="5828006"/>
            <a:ext cx="1342126" cy="1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4EA5EC7-6A75-7B44-8324-EADF8EE60E96}"/>
              </a:ext>
            </a:extLst>
          </p:cNvPr>
          <p:cNvSpPr/>
          <p:nvPr/>
        </p:nvSpPr>
        <p:spPr>
          <a:xfrm>
            <a:off x="5491183" y="3867143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545FB6-E3DA-F248-96F1-D6EFAC4DA416}"/>
              </a:ext>
            </a:extLst>
          </p:cNvPr>
          <p:cNvSpPr/>
          <p:nvPr/>
        </p:nvSpPr>
        <p:spPr>
          <a:xfrm>
            <a:off x="5498332" y="4691054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8183E8-0FD3-464A-9D44-6F3F6C7F9C40}"/>
              </a:ext>
            </a:extLst>
          </p:cNvPr>
          <p:cNvSpPr/>
          <p:nvPr/>
        </p:nvSpPr>
        <p:spPr>
          <a:xfrm>
            <a:off x="5491183" y="555306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A2EDA65-A45A-3346-98A1-B9039A24C2EB}"/>
              </a:ext>
            </a:extLst>
          </p:cNvPr>
          <p:cNvCxnSpPr>
            <a:cxnSpLocks/>
          </p:cNvCxnSpPr>
          <p:nvPr/>
        </p:nvCxnSpPr>
        <p:spPr>
          <a:xfrm>
            <a:off x="4388651" y="3328980"/>
            <a:ext cx="1350184" cy="77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48A06F-1026-8346-A102-C4B900030ACD}"/>
              </a:ext>
            </a:extLst>
          </p:cNvPr>
          <p:cNvCxnSpPr>
            <a:cxnSpLocks/>
          </p:cNvCxnSpPr>
          <p:nvPr/>
        </p:nvCxnSpPr>
        <p:spPr>
          <a:xfrm>
            <a:off x="4438654" y="3354752"/>
            <a:ext cx="1281134" cy="15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15314F-99F8-614E-A602-C9EDFC9E95C7}"/>
              </a:ext>
            </a:extLst>
          </p:cNvPr>
          <p:cNvCxnSpPr>
            <a:cxnSpLocks/>
          </p:cNvCxnSpPr>
          <p:nvPr/>
        </p:nvCxnSpPr>
        <p:spPr>
          <a:xfrm>
            <a:off x="4545244" y="3442426"/>
            <a:ext cx="1158775" cy="235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7E55E2-C87D-2448-8AF0-E347490FABF1}"/>
              </a:ext>
            </a:extLst>
          </p:cNvPr>
          <p:cNvCxnSpPr>
            <a:cxnSpLocks/>
            <a:endCxn id="41" idx="6"/>
          </p:cNvCxnSpPr>
          <p:nvPr/>
        </p:nvCxnSpPr>
        <p:spPr>
          <a:xfrm>
            <a:off x="4429122" y="4067168"/>
            <a:ext cx="1504973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7755D94-4B9F-4C4E-AAB5-FBBDCB8A1C16}"/>
              </a:ext>
            </a:extLst>
          </p:cNvPr>
          <p:cNvCxnSpPr>
            <a:cxnSpLocks/>
          </p:cNvCxnSpPr>
          <p:nvPr/>
        </p:nvCxnSpPr>
        <p:spPr>
          <a:xfrm>
            <a:off x="4364838" y="4057647"/>
            <a:ext cx="1373997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612CC88-DBBA-DC48-972E-C2096AD9D29E}"/>
              </a:ext>
            </a:extLst>
          </p:cNvPr>
          <p:cNvCxnSpPr>
            <a:cxnSpLocks/>
          </p:cNvCxnSpPr>
          <p:nvPr/>
        </p:nvCxnSpPr>
        <p:spPr>
          <a:xfrm>
            <a:off x="4429122" y="4081455"/>
            <a:ext cx="1333526" cy="173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AB58F4-DB45-3E43-B1C0-F6B4370C663D}"/>
              </a:ext>
            </a:extLst>
          </p:cNvPr>
          <p:cNvCxnSpPr>
            <a:cxnSpLocks/>
          </p:cNvCxnSpPr>
          <p:nvPr/>
        </p:nvCxnSpPr>
        <p:spPr>
          <a:xfrm flipV="1">
            <a:off x="4379113" y="4083420"/>
            <a:ext cx="1399629" cy="87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DFAD600-62D9-5A4A-BF35-865F000635E6}"/>
              </a:ext>
            </a:extLst>
          </p:cNvPr>
          <p:cNvCxnSpPr>
            <a:cxnSpLocks/>
          </p:cNvCxnSpPr>
          <p:nvPr/>
        </p:nvCxnSpPr>
        <p:spPr>
          <a:xfrm flipV="1">
            <a:off x="4351472" y="4938696"/>
            <a:ext cx="1411176" cy="15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C2F5B75-D339-8E4B-8345-77916D7FA0ED}"/>
              </a:ext>
            </a:extLst>
          </p:cNvPr>
          <p:cNvCxnSpPr>
            <a:cxnSpLocks/>
          </p:cNvCxnSpPr>
          <p:nvPr/>
        </p:nvCxnSpPr>
        <p:spPr>
          <a:xfrm>
            <a:off x="4394332" y="4912924"/>
            <a:ext cx="1384410" cy="92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98A809E-0634-5B4A-AD11-CEB56D76B6D2}"/>
              </a:ext>
            </a:extLst>
          </p:cNvPr>
          <p:cNvCxnSpPr>
            <a:cxnSpLocks/>
          </p:cNvCxnSpPr>
          <p:nvPr/>
        </p:nvCxnSpPr>
        <p:spPr>
          <a:xfrm flipV="1">
            <a:off x="4369581" y="4050090"/>
            <a:ext cx="1382620" cy="176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B0D9B25-2DA7-B243-B5C0-141723F6BD00}"/>
              </a:ext>
            </a:extLst>
          </p:cNvPr>
          <p:cNvCxnSpPr>
            <a:cxnSpLocks/>
          </p:cNvCxnSpPr>
          <p:nvPr/>
        </p:nvCxnSpPr>
        <p:spPr>
          <a:xfrm flipV="1">
            <a:off x="4413028" y="4840661"/>
            <a:ext cx="1357282" cy="97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5E2CE93-1008-3349-A799-060D2086BF1F}"/>
              </a:ext>
            </a:extLst>
          </p:cNvPr>
          <p:cNvCxnSpPr>
            <a:cxnSpLocks/>
          </p:cNvCxnSpPr>
          <p:nvPr/>
        </p:nvCxnSpPr>
        <p:spPr>
          <a:xfrm flipV="1">
            <a:off x="4396709" y="5780378"/>
            <a:ext cx="1342126" cy="1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05573407-5FD8-2A40-86F3-8B16B2EF9725}"/>
              </a:ext>
            </a:extLst>
          </p:cNvPr>
          <p:cNvSpPr/>
          <p:nvPr/>
        </p:nvSpPr>
        <p:spPr>
          <a:xfrm>
            <a:off x="6534181" y="4348252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2E1FE08-482D-6846-B82F-0B1A1DCE9522}"/>
              </a:ext>
            </a:extLst>
          </p:cNvPr>
          <p:cNvSpPr/>
          <p:nvPr/>
        </p:nvSpPr>
        <p:spPr>
          <a:xfrm>
            <a:off x="6541330" y="5172163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DACBB39-78A8-7A4D-B571-9BB284CAB0BD}"/>
              </a:ext>
            </a:extLst>
          </p:cNvPr>
          <p:cNvSpPr/>
          <p:nvPr/>
        </p:nvSpPr>
        <p:spPr>
          <a:xfrm>
            <a:off x="7370021" y="484066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96C83E1-7B91-684B-92C2-D54EEACDEE4A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5934095" y="4081456"/>
            <a:ext cx="896547" cy="59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91B19DC-0C67-F642-A815-46ED31B9808B}"/>
              </a:ext>
            </a:extLst>
          </p:cNvPr>
          <p:cNvCxnSpPr>
            <a:cxnSpLocks/>
          </p:cNvCxnSpPr>
          <p:nvPr/>
        </p:nvCxnSpPr>
        <p:spPr>
          <a:xfrm flipV="1">
            <a:off x="5801634" y="4562564"/>
            <a:ext cx="995053" cy="366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A8C9582-8D95-BA43-BD52-83D30852A167}"/>
              </a:ext>
            </a:extLst>
          </p:cNvPr>
          <p:cNvCxnSpPr>
            <a:cxnSpLocks/>
          </p:cNvCxnSpPr>
          <p:nvPr/>
        </p:nvCxnSpPr>
        <p:spPr>
          <a:xfrm flipV="1">
            <a:off x="5687984" y="4689177"/>
            <a:ext cx="1079855" cy="120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97E73C7-8B0F-844C-BE0A-D2F062D54DB1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5941244" y="4905367"/>
            <a:ext cx="849487" cy="517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0BD380-61B1-994A-961A-A38667DB0A01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5869232" y="4232997"/>
            <a:ext cx="932198" cy="118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4B1643F-B78B-934A-BAEB-1EB57BFFE66F}"/>
              </a:ext>
            </a:extLst>
          </p:cNvPr>
          <p:cNvCxnSpPr>
            <a:cxnSpLocks/>
            <a:stCxn id="43" idx="7"/>
          </p:cNvCxnSpPr>
          <p:nvPr/>
        </p:nvCxnSpPr>
        <p:spPr>
          <a:xfrm flipV="1">
            <a:off x="5869232" y="5417217"/>
            <a:ext cx="803644" cy="198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98A41B7-B20B-7941-85BE-396D33263C37}"/>
              </a:ext>
            </a:extLst>
          </p:cNvPr>
          <p:cNvCxnSpPr>
            <a:cxnSpLocks/>
            <a:stCxn id="68" idx="5"/>
            <a:endCxn id="70" idx="1"/>
          </p:cNvCxnSpPr>
          <p:nvPr/>
        </p:nvCxnSpPr>
        <p:spPr>
          <a:xfrm>
            <a:off x="6912230" y="4714106"/>
            <a:ext cx="522654" cy="18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F0F523-6795-1F42-BD7C-C5B4AF2B11E2}"/>
              </a:ext>
            </a:extLst>
          </p:cNvPr>
          <p:cNvCxnSpPr>
            <a:cxnSpLocks/>
          </p:cNvCxnSpPr>
          <p:nvPr/>
        </p:nvCxnSpPr>
        <p:spPr>
          <a:xfrm flipV="1">
            <a:off x="6790731" y="5055832"/>
            <a:ext cx="796553" cy="271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1DEC040-8EE1-FA48-8F5D-E7047C4E8038}"/>
              </a:ext>
            </a:extLst>
          </p:cNvPr>
          <p:cNvSpPr txBox="1"/>
          <p:nvPr/>
        </p:nvSpPr>
        <p:spPr>
          <a:xfrm>
            <a:off x="3866606" y="2414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C39AD22-8E66-CD4D-A8C3-31A8E276E326}"/>
                  </a:ext>
                </a:extLst>
              </p:cNvPr>
              <p:cNvSpPr txBox="1"/>
              <p:nvPr/>
            </p:nvSpPr>
            <p:spPr>
              <a:xfrm>
                <a:off x="8725989" y="1497863"/>
                <a:ext cx="2032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C39AD22-8E66-CD4D-A8C3-31A8E276E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989" y="1497863"/>
                <a:ext cx="203203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5C7048F-658E-3845-8A3A-6FD097A31652}"/>
                  </a:ext>
                </a:extLst>
              </p:cNvPr>
              <p:cNvSpPr/>
              <p:nvPr/>
            </p:nvSpPr>
            <p:spPr>
              <a:xfrm>
                <a:off x="5013386" y="3257760"/>
                <a:ext cx="446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5C7048F-658E-3845-8A3A-6FD097A31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386" y="3257760"/>
                <a:ext cx="4461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7678922-7937-0441-9D87-E8A93E317134}"/>
                  </a:ext>
                </a:extLst>
              </p:cNvPr>
              <p:cNvSpPr/>
              <p:nvPr/>
            </p:nvSpPr>
            <p:spPr>
              <a:xfrm>
                <a:off x="6106743" y="3932796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7678922-7937-0441-9D87-E8A93E31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743" y="3932796"/>
                <a:ext cx="4514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DF3C1D1-AF60-904C-BBE0-3F0152AB8CC4}"/>
                  </a:ext>
                </a:extLst>
              </p:cNvPr>
              <p:cNvSpPr/>
              <p:nvPr/>
            </p:nvSpPr>
            <p:spPr>
              <a:xfrm>
                <a:off x="7135041" y="4389105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DF3C1D1-AF60-904C-BBE0-3F0152AB8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041" y="4389105"/>
                <a:ext cx="4514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0F20E26-C180-BD43-8082-AD56090DE01C}"/>
                  </a:ext>
                </a:extLst>
              </p:cNvPr>
              <p:cNvSpPr txBox="1"/>
              <p:nvPr/>
            </p:nvSpPr>
            <p:spPr>
              <a:xfrm>
                <a:off x="8725989" y="2104892"/>
                <a:ext cx="21208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0F20E26-C180-BD43-8082-AD56090D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989" y="2104892"/>
                <a:ext cx="212083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A7FC537-9DC5-EC4C-821F-864939568D2A}"/>
                  </a:ext>
                </a:extLst>
              </p:cNvPr>
              <p:cNvSpPr txBox="1"/>
              <p:nvPr/>
            </p:nvSpPr>
            <p:spPr>
              <a:xfrm>
                <a:off x="8725989" y="2833065"/>
                <a:ext cx="21208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A7FC537-9DC5-EC4C-821F-864939568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989" y="2833065"/>
                <a:ext cx="212083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2537D14-081B-2540-9F94-A69472A46395}"/>
                  </a:ext>
                </a:extLst>
              </p:cNvPr>
              <p:cNvSpPr txBox="1"/>
              <p:nvPr/>
            </p:nvSpPr>
            <p:spPr>
              <a:xfrm>
                <a:off x="6830642" y="3660856"/>
                <a:ext cx="4471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2537D14-081B-2540-9F94-A69472A46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642" y="3660856"/>
                <a:ext cx="4471224" cy="369332"/>
              </a:xfrm>
              <a:prstGeom prst="rect">
                <a:avLst/>
              </a:prstGeom>
              <a:blipFill>
                <a:blip r:embed="rId8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871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DE9B-6BDD-F74E-8B98-9AB1996F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Calculus—o bother (Chain rule)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BA6A4-2773-F945-980C-3AB0195E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863850"/>
            <a:ext cx="4876800" cy="11303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DD19D2-3958-714C-ACF0-4A7D0DCB16BD}"/>
              </a:ext>
            </a:extLst>
          </p:cNvPr>
          <p:cNvCxnSpPr/>
          <p:nvPr/>
        </p:nvCxnSpPr>
        <p:spPr>
          <a:xfrm flipV="1">
            <a:off x="5252936" y="3793787"/>
            <a:ext cx="1011677" cy="142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D21747-FBDA-D947-95D8-4F3A4C5B7F35}"/>
              </a:ext>
            </a:extLst>
          </p:cNvPr>
          <p:cNvCxnSpPr>
            <a:cxnSpLocks/>
          </p:cNvCxnSpPr>
          <p:nvPr/>
        </p:nvCxnSpPr>
        <p:spPr>
          <a:xfrm flipH="1" flipV="1">
            <a:off x="7567610" y="3793787"/>
            <a:ext cx="584678" cy="161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39D1F2-8219-9443-B65B-7F0FD7947880}"/>
              </a:ext>
            </a:extLst>
          </p:cNvPr>
          <p:cNvSpPr txBox="1"/>
          <p:nvPr/>
        </p:nvSpPr>
        <p:spPr>
          <a:xfrm>
            <a:off x="4689566" y="539496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delta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25DBC-0F18-354F-8F3B-989CC4EB74F5}"/>
              </a:ext>
            </a:extLst>
          </p:cNvPr>
          <p:cNvSpPr txBox="1"/>
          <p:nvPr/>
        </p:nvSpPr>
        <p:spPr>
          <a:xfrm>
            <a:off x="7567610" y="5440288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delta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25861-4C3E-7840-84B1-21B06E28742C}"/>
              </a:ext>
            </a:extLst>
          </p:cNvPr>
          <p:cNvSpPr txBox="1"/>
          <p:nvPr/>
        </p:nvSpPr>
        <p:spPr>
          <a:xfrm>
            <a:off x="5656217" y="6178731"/>
            <a:ext cx="29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x Small = REALLY SMALL</a:t>
            </a:r>
          </a:p>
        </p:txBody>
      </p:sp>
    </p:spTree>
    <p:extLst>
      <p:ext uri="{BB962C8B-B14F-4D97-AF65-F5344CB8AC3E}">
        <p14:creationId xmlns:p14="http://schemas.microsoft.com/office/powerpoint/2010/main" val="398414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063C-F6A5-9549-9DB4-6FC39966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configure?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1733-4C52-BC44-BCE1-BF7FB7C1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like even numbers (100, 150)</a:t>
            </a:r>
          </a:p>
          <a:p>
            <a:r>
              <a:rPr lang="en-US" dirty="0"/>
              <a:t>Powers of 2 (512, 1024)</a:t>
            </a:r>
          </a:p>
          <a:p>
            <a:r>
              <a:rPr lang="en-US" dirty="0"/>
              <a:t>Rules of thumb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B8BB2-B639-1146-AD3A-79263C2FC41C}"/>
              </a:ext>
            </a:extLst>
          </p:cNvPr>
          <p:cNvSpPr txBox="1"/>
          <p:nvPr/>
        </p:nvSpPr>
        <p:spPr>
          <a:xfrm>
            <a:off x="3670662" y="4415247"/>
            <a:ext cx="2827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ITS ALL LIES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9EA72-935F-0744-BE2C-DD7526ACE730}"/>
              </a:ext>
            </a:extLst>
          </p:cNvPr>
          <p:cNvSpPr txBox="1"/>
          <p:nvPr/>
        </p:nvSpPr>
        <p:spPr>
          <a:xfrm>
            <a:off x="2939143" y="5381635"/>
            <a:ext cx="841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 is a parameter to be tuned, there is no guide.  More often </a:t>
            </a:r>
            <a:r>
              <a:rPr lang="en-US" dirty="0" err="1"/>
              <a:t>goverened</a:t>
            </a:r>
            <a:r>
              <a:rPr lang="en-US" dirty="0"/>
              <a:t> by time and resources (more layers, nodes, longer training)</a:t>
            </a:r>
          </a:p>
        </p:txBody>
      </p:sp>
    </p:spTree>
    <p:extLst>
      <p:ext uri="{BB962C8B-B14F-4D97-AF65-F5344CB8AC3E}">
        <p14:creationId xmlns:p14="http://schemas.microsoft.com/office/powerpoint/2010/main" val="2519298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07DD-A094-FB45-9DC9-74F6BB51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8288-3F3F-FC4C-A87A-5E5FCC7C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word vectors have ~100 to 300 dimensions</a:t>
            </a:r>
          </a:p>
          <a:p>
            <a:r>
              <a:rPr lang="en-US" dirty="0"/>
              <a:t>Why do neural nets ‘shrink’ with more layers?</a:t>
            </a:r>
          </a:p>
          <a:p>
            <a:r>
              <a:rPr lang="en-US" dirty="0"/>
              <a:t>Which activation works best?</a:t>
            </a:r>
          </a:p>
        </p:txBody>
      </p:sp>
    </p:spTree>
    <p:extLst>
      <p:ext uri="{BB962C8B-B14F-4D97-AF65-F5344CB8AC3E}">
        <p14:creationId xmlns:p14="http://schemas.microsoft.com/office/powerpoint/2010/main" val="3707522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8FEE-C208-D940-BE26-F709A8D5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8713D-D85C-E947-9858-D3B41ACC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  <a:p>
            <a:pPr lvl="1"/>
            <a:r>
              <a:rPr lang="en-US" dirty="0"/>
              <a:t>Sigmoid, Tanh, </a:t>
            </a:r>
            <a:r>
              <a:rPr lang="en-US" dirty="0" err="1"/>
              <a:t>ReLu</a:t>
            </a:r>
            <a:r>
              <a:rPr lang="en-US" dirty="0"/>
              <a:t>, Linear</a:t>
            </a:r>
          </a:p>
          <a:p>
            <a:r>
              <a:rPr lang="en-US" dirty="0"/>
              <a:t>Exotic</a:t>
            </a:r>
          </a:p>
          <a:p>
            <a:pPr lvl="1"/>
            <a:r>
              <a:rPr lang="en-US" dirty="0" err="1"/>
              <a:t>eLu</a:t>
            </a:r>
            <a:r>
              <a:rPr lang="en-US" dirty="0"/>
              <a:t>, </a:t>
            </a:r>
            <a:r>
              <a:rPr lang="en-US" dirty="0" err="1"/>
              <a:t>GeLu</a:t>
            </a:r>
            <a:endParaRPr lang="en-US" dirty="0"/>
          </a:p>
          <a:p>
            <a:r>
              <a:rPr lang="en-US" dirty="0"/>
              <a:t>Final output typically is linear or sigmoid based on problem</a:t>
            </a:r>
          </a:p>
          <a:p>
            <a:r>
              <a:rPr lang="en-US" dirty="0"/>
              <a:t>Hidden layer experiments favor </a:t>
            </a:r>
            <a:r>
              <a:rPr lang="en-US" dirty="0" err="1"/>
              <a:t>ReLU</a:t>
            </a:r>
            <a:r>
              <a:rPr lang="en-US" dirty="0"/>
              <a:t>, </a:t>
            </a:r>
            <a:r>
              <a:rPr lang="en-US" dirty="0" err="1"/>
              <a:t>GeLU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1CF54B-0323-B84F-A87F-5138662C3CBD}"/>
              </a:ext>
            </a:extLst>
          </p:cNvPr>
          <p:cNvSpPr/>
          <p:nvPr/>
        </p:nvSpPr>
        <p:spPr>
          <a:xfrm>
            <a:off x="3329868" y="5807631"/>
            <a:ext cx="4852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Activation_function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6684-9F01-C447-BB09-B2C93FE9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GeLU</a:t>
            </a:r>
            <a:r>
              <a:rPr lang="en-US" dirty="0"/>
              <a:t> (regularization + activation)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14F0B-CB59-BA47-9ED1-DC159B13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90688"/>
            <a:ext cx="7292902" cy="45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99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78A65C-C54D-EA48-B770-89B53C60165D}"/>
              </a:ext>
            </a:extLst>
          </p:cNvPr>
          <p:cNvCxnSpPr>
            <a:cxnSpLocks/>
          </p:cNvCxnSpPr>
          <p:nvPr/>
        </p:nvCxnSpPr>
        <p:spPr>
          <a:xfrm>
            <a:off x="4388651" y="3328980"/>
            <a:ext cx="1350184" cy="777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2A6B68-11F8-9341-BDAB-7440426E1797}"/>
              </a:ext>
            </a:extLst>
          </p:cNvPr>
          <p:cNvCxnSpPr>
            <a:cxnSpLocks/>
          </p:cNvCxnSpPr>
          <p:nvPr/>
        </p:nvCxnSpPr>
        <p:spPr>
          <a:xfrm>
            <a:off x="4438654" y="3354752"/>
            <a:ext cx="1281134" cy="15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BC8060-807A-C440-96C7-5448001B49B4}"/>
              </a:ext>
            </a:extLst>
          </p:cNvPr>
          <p:cNvCxnSpPr>
            <a:cxnSpLocks/>
          </p:cNvCxnSpPr>
          <p:nvPr/>
        </p:nvCxnSpPr>
        <p:spPr>
          <a:xfrm>
            <a:off x="4545244" y="3442426"/>
            <a:ext cx="1158775" cy="2353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0027B8-D706-0646-BA36-413850A76B0A}"/>
              </a:ext>
            </a:extLst>
          </p:cNvPr>
          <p:cNvCxnSpPr>
            <a:cxnSpLocks/>
          </p:cNvCxnSpPr>
          <p:nvPr/>
        </p:nvCxnSpPr>
        <p:spPr>
          <a:xfrm>
            <a:off x="4364838" y="4057647"/>
            <a:ext cx="1373997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7AD9C5-A11A-E342-B960-4480F3F50E48}"/>
              </a:ext>
            </a:extLst>
          </p:cNvPr>
          <p:cNvCxnSpPr>
            <a:cxnSpLocks/>
          </p:cNvCxnSpPr>
          <p:nvPr/>
        </p:nvCxnSpPr>
        <p:spPr>
          <a:xfrm>
            <a:off x="4429122" y="4081455"/>
            <a:ext cx="1333526" cy="173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15D291-DCB2-1E42-BFA4-610DAF7F3200}"/>
              </a:ext>
            </a:extLst>
          </p:cNvPr>
          <p:cNvCxnSpPr>
            <a:cxnSpLocks/>
          </p:cNvCxnSpPr>
          <p:nvPr/>
        </p:nvCxnSpPr>
        <p:spPr>
          <a:xfrm flipV="1">
            <a:off x="4379113" y="4083420"/>
            <a:ext cx="1399629" cy="87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53998F-ECDA-5E4C-B7AE-F66966C0EDD1}"/>
              </a:ext>
            </a:extLst>
          </p:cNvPr>
          <p:cNvCxnSpPr>
            <a:cxnSpLocks/>
          </p:cNvCxnSpPr>
          <p:nvPr/>
        </p:nvCxnSpPr>
        <p:spPr>
          <a:xfrm flipV="1">
            <a:off x="4351472" y="4938696"/>
            <a:ext cx="1411176" cy="150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B411F0-4DBD-F543-9DA4-F26957317E07}"/>
              </a:ext>
            </a:extLst>
          </p:cNvPr>
          <p:cNvCxnSpPr>
            <a:cxnSpLocks/>
          </p:cNvCxnSpPr>
          <p:nvPr/>
        </p:nvCxnSpPr>
        <p:spPr>
          <a:xfrm>
            <a:off x="4394332" y="4912924"/>
            <a:ext cx="1384410" cy="92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37904B-5482-654F-A1D6-90D4F79245CE}"/>
              </a:ext>
            </a:extLst>
          </p:cNvPr>
          <p:cNvCxnSpPr>
            <a:cxnSpLocks/>
          </p:cNvCxnSpPr>
          <p:nvPr/>
        </p:nvCxnSpPr>
        <p:spPr>
          <a:xfrm flipV="1">
            <a:off x="4369581" y="4050090"/>
            <a:ext cx="1382620" cy="176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1DDEA3-D6FC-A047-913A-06B4B93CD23B}"/>
              </a:ext>
            </a:extLst>
          </p:cNvPr>
          <p:cNvCxnSpPr>
            <a:cxnSpLocks/>
          </p:cNvCxnSpPr>
          <p:nvPr/>
        </p:nvCxnSpPr>
        <p:spPr>
          <a:xfrm flipV="1">
            <a:off x="4413028" y="4840661"/>
            <a:ext cx="1357282" cy="9728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9B9B7B-82B4-3C4F-A799-49680857CC70}"/>
              </a:ext>
            </a:extLst>
          </p:cNvPr>
          <p:cNvCxnSpPr>
            <a:cxnSpLocks/>
          </p:cNvCxnSpPr>
          <p:nvPr/>
        </p:nvCxnSpPr>
        <p:spPr>
          <a:xfrm flipV="1">
            <a:off x="4396709" y="5780378"/>
            <a:ext cx="1342126" cy="1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314F14E-8372-DE43-91FA-A3EEE986C476}"/>
                  </a:ext>
                </a:extLst>
              </p:cNvPr>
              <p:cNvSpPr/>
              <p:nvPr/>
            </p:nvSpPr>
            <p:spPr>
              <a:xfrm>
                <a:off x="5013386" y="3257760"/>
                <a:ext cx="446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314F14E-8372-DE43-91FA-A3EEE986C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386" y="3257760"/>
                <a:ext cx="4461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D19FAF-A44B-7440-B8C0-7DE081346964}"/>
              </a:ext>
            </a:extLst>
          </p:cNvPr>
          <p:cNvCxnSpPr>
            <a:cxnSpLocks/>
            <a:endCxn id="32" idx="6"/>
          </p:cNvCxnSpPr>
          <p:nvPr/>
        </p:nvCxnSpPr>
        <p:spPr>
          <a:xfrm>
            <a:off x="4429122" y="4067168"/>
            <a:ext cx="1504973" cy="14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FFD79A-5BD2-3A4E-B131-0F63B7B4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Tricks: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ACF29-0793-1349-9C28-1F8CB88C3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32" y="1460762"/>
            <a:ext cx="10515600" cy="4351338"/>
          </a:xfrm>
        </p:spPr>
        <p:txBody>
          <a:bodyPr/>
          <a:lstStyle/>
          <a:p>
            <a:r>
              <a:rPr lang="en-US" dirty="0"/>
              <a:t>While training, ‘drop’ a percentage of connections.  Prevents Overfitting, promotes ‘strong’ connections.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33A46F-635B-5945-AFF9-01137C38CD87}"/>
              </a:ext>
            </a:extLst>
          </p:cNvPr>
          <p:cNvSpPr/>
          <p:nvPr/>
        </p:nvSpPr>
        <p:spPr>
          <a:xfrm>
            <a:off x="2957514" y="2414588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AC12D6-525E-A145-9B0D-591D09CF858E}"/>
              </a:ext>
            </a:extLst>
          </p:cNvPr>
          <p:cNvSpPr/>
          <p:nvPr/>
        </p:nvSpPr>
        <p:spPr>
          <a:xfrm>
            <a:off x="2957514" y="3124200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67C2AE-6A38-B14F-879D-0B4BDCF02BBF}"/>
              </a:ext>
            </a:extLst>
          </p:cNvPr>
          <p:cNvSpPr/>
          <p:nvPr/>
        </p:nvSpPr>
        <p:spPr>
          <a:xfrm>
            <a:off x="2957514" y="3890963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70CBAA-3BC7-C14E-A6E3-21A31C69B188}"/>
              </a:ext>
            </a:extLst>
          </p:cNvPr>
          <p:cNvSpPr/>
          <p:nvPr/>
        </p:nvSpPr>
        <p:spPr>
          <a:xfrm>
            <a:off x="2964663" y="4714874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E41F18-929A-BB44-91E7-2824E647283B}"/>
              </a:ext>
            </a:extLst>
          </p:cNvPr>
          <p:cNvSpPr/>
          <p:nvPr/>
        </p:nvSpPr>
        <p:spPr>
          <a:xfrm>
            <a:off x="2957514" y="557688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2BD86D-075E-F547-9A52-5FFE2B94CF89}"/>
              </a:ext>
            </a:extLst>
          </p:cNvPr>
          <p:cNvSpPr/>
          <p:nvPr/>
        </p:nvSpPr>
        <p:spPr>
          <a:xfrm>
            <a:off x="4252925" y="3148008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707A8F-BA18-3641-B70E-7D2673898FDE}"/>
              </a:ext>
            </a:extLst>
          </p:cNvPr>
          <p:cNvSpPr/>
          <p:nvPr/>
        </p:nvSpPr>
        <p:spPr>
          <a:xfrm>
            <a:off x="4252925" y="391477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D919DA-171A-B642-AE91-56E1B88150C9}"/>
              </a:ext>
            </a:extLst>
          </p:cNvPr>
          <p:cNvSpPr/>
          <p:nvPr/>
        </p:nvSpPr>
        <p:spPr>
          <a:xfrm>
            <a:off x="4260074" y="4738682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894A92-E4C2-714D-B837-94FB6E5424A5}"/>
              </a:ext>
            </a:extLst>
          </p:cNvPr>
          <p:cNvSpPr/>
          <p:nvPr/>
        </p:nvSpPr>
        <p:spPr>
          <a:xfrm>
            <a:off x="4252925" y="5600689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F83DD5-0736-534B-A5B0-CA750C572927}"/>
              </a:ext>
            </a:extLst>
          </p:cNvPr>
          <p:cNvCxnSpPr>
            <a:cxnSpLocks/>
          </p:cNvCxnSpPr>
          <p:nvPr/>
        </p:nvCxnSpPr>
        <p:spPr>
          <a:xfrm>
            <a:off x="3257547" y="2666142"/>
            <a:ext cx="1223983" cy="710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08289D-4446-8E43-BEDC-6CC3D43A60C8}"/>
              </a:ext>
            </a:extLst>
          </p:cNvPr>
          <p:cNvCxnSpPr/>
          <p:nvPr/>
        </p:nvCxnSpPr>
        <p:spPr>
          <a:xfrm>
            <a:off x="3257547" y="2628900"/>
            <a:ext cx="1223983" cy="153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EA8B94-BD9E-1D4C-AF63-9980935DC6AD}"/>
              </a:ext>
            </a:extLst>
          </p:cNvPr>
          <p:cNvCxnSpPr>
            <a:cxnSpLocks/>
          </p:cNvCxnSpPr>
          <p:nvPr/>
        </p:nvCxnSpPr>
        <p:spPr>
          <a:xfrm>
            <a:off x="3306986" y="2780442"/>
            <a:ext cx="1184059" cy="21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FCCE9E-0F33-C143-AE30-151CE69E4C5D}"/>
              </a:ext>
            </a:extLst>
          </p:cNvPr>
          <p:cNvCxnSpPr>
            <a:cxnSpLocks/>
          </p:cNvCxnSpPr>
          <p:nvPr/>
        </p:nvCxnSpPr>
        <p:spPr>
          <a:xfrm>
            <a:off x="3200396" y="2697954"/>
            <a:ext cx="1273985" cy="313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8C8BEB-A2BA-F24C-83D4-A989B63F9420}"/>
              </a:ext>
            </a:extLst>
          </p:cNvPr>
          <p:cNvCxnSpPr>
            <a:cxnSpLocks/>
          </p:cNvCxnSpPr>
          <p:nvPr/>
        </p:nvCxnSpPr>
        <p:spPr>
          <a:xfrm flipV="1">
            <a:off x="3214703" y="3309935"/>
            <a:ext cx="1285874" cy="6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480B7B-3FE0-6749-8F85-F6841370F576}"/>
              </a:ext>
            </a:extLst>
          </p:cNvPr>
          <p:cNvCxnSpPr>
            <a:cxnSpLocks/>
          </p:cNvCxnSpPr>
          <p:nvPr/>
        </p:nvCxnSpPr>
        <p:spPr>
          <a:xfrm>
            <a:off x="3150393" y="3376608"/>
            <a:ext cx="1350184" cy="77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B216E8-C7A7-8749-881D-A621415F48AD}"/>
              </a:ext>
            </a:extLst>
          </p:cNvPr>
          <p:cNvCxnSpPr>
            <a:cxnSpLocks/>
          </p:cNvCxnSpPr>
          <p:nvPr/>
        </p:nvCxnSpPr>
        <p:spPr>
          <a:xfrm>
            <a:off x="3200396" y="3402380"/>
            <a:ext cx="1281134" cy="15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6E999D-DCDF-AC4A-9D31-598B1367E28D}"/>
              </a:ext>
            </a:extLst>
          </p:cNvPr>
          <p:cNvCxnSpPr>
            <a:cxnSpLocks/>
          </p:cNvCxnSpPr>
          <p:nvPr/>
        </p:nvCxnSpPr>
        <p:spPr>
          <a:xfrm>
            <a:off x="3306986" y="3490054"/>
            <a:ext cx="1158775" cy="235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EDAA04-5338-524B-9716-1CED5ADE8A34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3190864" y="4114796"/>
            <a:ext cx="1504973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C2FBE4-FBA0-164D-BC44-BF3FE97A870A}"/>
              </a:ext>
            </a:extLst>
          </p:cNvPr>
          <p:cNvCxnSpPr>
            <a:cxnSpLocks/>
          </p:cNvCxnSpPr>
          <p:nvPr/>
        </p:nvCxnSpPr>
        <p:spPr>
          <a:xfrm>
            <a:off x="3126580" y="4105275"/>
            <a:ext cx="1373997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58B642-26C1-E54E-AC60-40E361E0C6EB}"/>
              </a:ext>
            </a:extLst>
          </p:cNvPr>
          <p:cNvCxnSpPr>
            <a:cxnSpLocks/>
          </p:cNvCxnSpPr>
          <p:nvPr/>
        </p:nvCxnSpPr>
        <p:spPr>
          <a:xfrm>
            <a:off x="3190864" y="4129083"/>
            <a:ext cx="1333526" cy="173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3DB745-47A8-1845-AD2E-A272E94DE132}"/>
              </a:ext>
            </a:extLst>
          </p:cNvPr>
          <p:cNvCxnSpPr>
            <a:cxnSpLocks/>
          </p:cNvCxnSpPr>
          <p:nvPr/>
        </p:nvCxnSpPr>
        <p:spPr>
          <a:xfrm flipV="1">
            <a:off x="3190864" y="3371855"/>
            <a:ext cx="1315394" cy="158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C07654-0063-1649-9BE6-FF2A94ECF2CA}"/>
              </a:ext>
            </a:extLst>
          </p:cNvPr>
          <p:cNvCxnSpPr>
            <a:cxnSpLocks/>
          </p:cNvCxnSpPr>
          <p:nvPr/>
        </p:nvCxnSpPr>
        <p:spPr>
          <a:xfrm flipV="1">
            <a:off x="3140855" y="4131048"/>
            <a:ext cx="1399629" cy="87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D4203C-8CA6-D549-A36A-39AA51E22588}"/>
              </a:ext>
            </a:extLst>
          </p:cNvPr>
          <p:cNvCxnSpPr>
            <a:cxnSpLocks/>
          </p:cNvCxnSpPr>
          <p:nvPr/>
        </p:nvCxnSpPr>
        <p:spPr>
          <a:xfrm flipV="1">
            <a:off x="3113214" y="4986324"/>
            <a:ext cx="1411176" cy="15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4E24EF-BA72-734C-BEFD-03E78FDE1475}"/>
              </a:ext>
            </a:extLst>
          </p:cNvPr>
          <p:cNvCxnSpPr>
            <a:cxnSpLocks/>
          </p:cNvCxnSpPr>
          <p:nvPr/>
        </p:nvCxnSpPr>
        <p:spPr>
          <a:xfrm>
            <a:off x="3156074" y="4960552"/>
            <a:ext cx="1384410" cy="92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83DACC-3D88-F54F-A422-536ABE2FC286}"/>
              </a:ext>
            </a:extLst>
          </p:cNvPr>
          <p:cNvCxnSpPr>
            <a:cxnSpLocks/>
          </p:cNvCxnSpPr>
          <p:nvPr/>
        </p:nvCxnSpPr>
        <p:spPr>
          <a:xfrm flipV="1">
            <a:off x="3113214" y="3332226"/>
            <a:ext cx="1336619" cy="247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138441-D47E-5C40-AEE6-1B6C4D29633A}"/>
              </a:ext>
            </a:extLst>
          </p:cNvPr>
          <p:cNvCxnSpPr>
            <a:cxnSpLocks/>
          </p:cNvCxnSpPr>
          <p:nvPr/>
        </p:nvCxnSpPr>
        <p:spPr>
          <a:xfrm flipV="1">
            <a:off x="3131323" y="4097718"/>
            <a:ext cx="1382620" cy="176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3BB159-DE20-B648-A7CF-8F751A505362}"/>
              </a:ext>
            </a:extLst>
          </p:cNvPr>
          <p:cNvCxnSpPr>
            <a:cxnSpLocks/>
          </p:cNvCxnSpPr>
          <p:nvPr/>
        </p:nvCxnSpPr>
        <p:spPr>
          <a:xfrm flipV="1">
            <a:off x="3174770" y="4888289"/>
            <a:ext cx="1357282" cy="97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15CFFD-D308-4447-82C3-E8D8621DAFCD}"/>
              </a:ext>
            </a:extLst>
          </p:cNvPr>
          <p:cNvCxnSpPr>
            <a:cxnSpLocks/>
          </p:cNvCxnSpPr>
          <p:nvPr/>
        </p:nvCxnSpPr>
        <p:spPr>
          <a:xfrm flipV="1">
            <a:off x="3158451" y="5828006"/>
            <a:ext cx="1342126" cy="1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2A1FCD7-36A3-D840-8624-6304531F7D02}"/>
              </a:ext>
            </a:extLst>
          </p:cNvPr>
          <p:cNvSpPr/>
          <p:nvPr/>
        </p:nvSpPr>
        <p:spPr>
          <a:xfrm>
            <a:off x="5491183" y="3867143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FD2BD5-FA78-7D47-8A10-18670072348D}"/>
              </a:ext>
            </a:extLst>
          </p:cNvPr>
          <p:cNvSpPr/>
          <p:nvPr/>
        </p:nvSpPr>
        <p:spPr>
          <a:xfrm>
            <a:off x="5498332" y="4691054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C81A89-FF3A-E24F-B2D0-5AAC4767A179}"/>
              </a:ext>
            </a:extLst>
          </p:cNvPr>
          <p:cNvSpPr/>
          <p:nvPr/>
        </p:nvSpPr>
        <p:spPr>
          <a:xfrm>
            <a:off x="5491183" y="555306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8925A9B-9AAA-7844-9E4A-96B7FF39F883}"/>
              </a:ext>
            </a:extLst>
          </p:cNvPr>
          <p:cNvSpPr/>
          <p:nvPr/>
        </p:nvSpPr>
        <p:spPr>
          <a:xfrm>
            <a:off x="6534181" y="4348252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D166CE-24E2-BE4D-A84E-3586AE225248}"/>
              </a:ext>
            </a:extLst>
          </p:cNvPr>
          <p:cNvSpPr/>
          <p:nvPr/>
        </p:nvSpPr>
        <p:spPr>
          <a:xfrm>
            <a:off x="6541330" y="5172163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77EDB11-1E71-3B49-BF73-65D4FFA69F53}"/>
              </a:ext>
            </a:extLst>
          </p:cNvPr>
          <p:cNvSpPr/>
          <p:nvPr/>
        </p:nvSpPr>
        <p:spPr>
          <a:xfrm>
            <a:off x="7370021" y="484066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4268AE-41A3-744B-ADCE-9FD174288B58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5934095" y="4081456"/>
            <a:ext cx="896547" cy="59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1B9250-A5AB-904A-AA0B-8904112CEF9D}"/>
              </a:ext>
            </a:extLst>
          </p:cNvPr>
          <p:cNvCxnSpPr>
            <a:cxnSpLocks/>
          </p:cNvCxnSpPr>
          <p:nvPr/>
        </p:nvCxnSpPr>
        <p:spPr>
          <a:xfrm flipV="1">
            <a:off x="5801634" y="4562564"/>
            <a:ext cx="995053" cy="366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2B4FFCD-828C-D545-8A5A-ED7EAFF02134}"/>
              </a:ext>
            </a:extLst>
          </p:cNvPr>
          <p:cNvCxnSpPr>
            <a:cxnSpLocks/>
          </p:cNvCxnSpPr>
          <p:nvPr/>
        </p:nvCxnSpPr>
        <p:spPr>
          <a:xfrm flipV="1">
            <a:off x="5687984" y="4689177"/>
            <a:ext cx="1079855" cy="120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9388B7F-16D7-6A4B-9FBD-E4EB3D2984C0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5941244" y="4905367"/>
            <a:ext cx="849487" cy="517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DED2EE-4EF6-6244-AE28-DF8B0986382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5869232" y="4232997"/>
            <a:ext cx="932198" cy="118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11FCD49-82CF-184A-934F-2AB65DB0CE6D}"/>
              </a:ext>
            </a:extLst>
          </p:cNvPr>
          <p:cNvCxnSpPr>
            <a:cxnSpLocks/>
            <a:stCxn id="34" idx="7"/>
          </p:cNvCxnSpPr>
          <p:nvPr/>
        </p:nvCxnSpPr>
        <p:spPr>
          <a:xfrm flipV="1">
            <a:off x="5869232" y="5417217"/>
            <a:ext cx="803644" cy="198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25D63F-8A2F-AA41-95AA-D5E99757A258}"/>
              </a:ext>
            </a:extLst>
          </p:cNvPr>
          <p:cNvCxnSpPr>
            <a:cxnSpLocks/>
            <a:stCxn id="47" idx="5"/>
            <a:endCxn id="49" idx="1"/>
          </p:cNvCxnSpPr>
          <p:nvPr/>
        </p:nvCxnSpPr>
        <p:spPr>
          <a:xfrm>
            <a:off x="6912230" y="4714106"/>
            <a:ext cx="522654" cy="18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F71504-C06D-BF44-9891-C2BEE34AA2BC}"/>
              </a:ext>
            </a:extLst>
          </p:cNvPr>
          <p:cNvCxnSpPr>
            <a:cxnSpLocks/>
          </p:cNvCxnSpPr>
          <p:nvPr/>
        </p:nvCxnSpPr>
        <p:spPr>
          <a:xfrm flipV="1">
            <a:off x="6790731" y="5055832"/>
            <a:ext cx="796553" cy="271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E6B31D9-5279-3440-9562-6631E610977A}"/>
              </a:ext>
            </a:extLst>
          </p:cNvPr>
          <p:cNvSpPr txBox="1"/>
          <p:nvPr/>
        </p:nvSpPr>
        <p:spPr>
          <a:xfrm>
            <a:off x="3866606" y="2414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47CB0EA-2382-404B-80BF-FD4BDA2C33B0}"/>
                  </a:ext>
                </a:extLst>
              </p:cNvPr>
              <p:cNvSpPr/>
              <p:nvPr/>
            </p:nvSpPr>
            <p:spPr>
              <a:xfrm>
                <a:off x="6106743" y="3932796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47CB0EA-2382-404B-80BF-FD4BDA2C3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743" y="3932796"/>
                <a:ext cx="4514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7B2395C-ED68-1A47-B865-2FF3507ACD1B}"/>
                  </a:ext>
                </a:extLst>
              </p:cNvPr>
              <p:cNvSpPr/>
              <p:nvPr/>
            </p:nvSpPr>
            <p:spPr>
              <a:xfrm>
                <a:off x="7135041" y="4389105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7B2395C-ED68-1A47-B865-2FF3507AC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041" y="4389105"/>
                <a:ext cx="4514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6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AC1E-9A9B-C449-956A-385D29A4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39EE-7F27-A041-8BD6-275D0AA0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Robert Slater</a:t>
            </a:r>
          </a:p>
          <a:p>
            <a:r>
              <a:rPr lang="en-US" dirty="0"/>
              <a:t>Data Scientist at Capital One</a:t>
            </a:r>
          </a:p>
          <a:p>
            <a:pPr lvl="1"/>
            <a:r>
              <a:rPr lang="en-US" dirty="0"/>
              <a:t>I work on NLP</a:t>
            </a:r>
          </a:p>
          <a:p>
            <a:pPr lvl="1"/>
            <a:r>
              <a:rPr lang="en-US" dirty="0"/>
              <a:t>I compete with Google, Facebook, Amazon.</a:t>
            </a:r>
          </a:p>
          <a:p>
            <a:r>
              <a:rPr lang="en-US" dirty="0"/>
              <a:t>PhD Physics 2001</a:t>
            </a:r>
          </a:p>
          <a:p>
            <a:r>
              <a:rPr lang="en-US" dirty="0">
                <a:hlinkClick r:id="rId2"/>
              </a:rPr>
              <a:t>rslater@smu.edu</a:t>
            </a:r>
            <a:endParaRPr lang="en-US" dirty="0"/>
          </a:p>
          <a:p>
            <a:r>
              <a:rPr lang="en-US" dirty="0"/>
              <a:t>9728375072</a:t>
            </a:r>
          </a:p>
          <a:p>
            <a:pPr lvl="1"/>
            <a:r>
              <a:rPr lang="en-US" dirty="0"/>
              <a:t>I respond to texts and emails fairly fast, but I also lose track.  If you go 24 hours after asking me something ASK AGAIN (aka I forgot to respond)</a:t>
            </a:r>
          </a:p>
          <a:p>
            <a:pPr lvl="1"/>
            <a:r>
              <a:rPr lang="en-US" dirty="0"/>
              <a:t>Weekends are hit and miss</a:t>
            </a:r>
          </a:p>
          <a:p>
            <a:r>
              <a:rPr lang="en-US" dirty="0"/>
              <a:t>Office hours Thursday or by appointment.</a:t>
            </a:r>
          </a:p>
        </p:txBody>
      </p:sp>
    </p:spTree>
    <p:extLst>
      <p:ext uri="{BB962C8B-B14F-4D97-AF65-F5344CB8AC3E}">
        <p14:creationId xmlns:p14="http://schemas.microsoft.com/office/powerpoint/2010/main" val="485219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FB6C-8C2E-F84D-AC5D-8706D219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Optimizers?  What are they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4E8D-DCB6-0248-89AB-F7F703E3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solve the previous equations to learn w, b.</a:t>
            </a:r>
          </a:p>
          <a:p>
            <a:r>
              <a:rPr lang="en-US" dirty="0"/>
              <a:t>TLDR: Uses an advanced optimizer like </a:t>
            </a:r>
            <a:r>
              <a:rPr lang="en-US" dirty="0" err="1"/>
              <a:t>rmsprop</a:t>
            </a:r>
            <a:r>
              <a:rPr lang="en-US" dirty="0"/>
              <a:t> or </a:t>
            </a:r>
            <a:r>
              <a:rPr lang="en-US" dirty="0" err="1"/>
              <a:t>adam</a:t>
            </a:r>
            <a:r>
              <a:rPr lang="en-US" dirty="0"/>
              <a:t>.</a:t>
            </a:r>
          </a:p>
          <a:p>
            <a:r>
              <a:rPr lang="en-US" dirty="0"/>
              <a:t>Gradient Descent is fine but SLOW.</a:t>
            </a:r>
          </a:p>
          <a:p>
            <a:r>
              <a:rPr lang="en-US" dirty="0"/>
              <a:t>Main knob is your learning rate, along with architecture.</a:t>
            </a:r>
          </a:p>
          <a:p>
            <a:pPr lvl="1"/>
            <a:r>
              <a:rPr lang="en-US" dirty="0"/>
              <a:t>Don’t play with optimizer constants unless you REALLY know what you are doing.</a:t>
            </a:r>
          </a:p>
        </p:txBody>
      </p:sp>
    </p:spTree>
    <p:extLst>
      <p:ext uri="{BB962C8B-B14F-4D97-AF65-F5344CB8AC3E}">
        <p14:creationId xmlns:p14="http://schemas.microsoft.com/office/powerpoint/2010/main" val="3567166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2399-432C-3F47-B262-9F111B70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7A875-136E-F243-8E4A-A96D74E67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Weight sizes</a:t>
            </a:r>
          </a:p>
          <a:p>
            <a:r>
              <a:rPr lang="en-US" dirty="0"/>
              <a:t>Architecture is a </a:t>
            </a:r>
            <a:r>
              <a:rPr lang="en-US" dirty="0" err="1"/>
              <a:t>hyperparamter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ReLU</a:t>
            </a:r>
            <a:r>
              <a:rPr lang="en-US" dirty="0"/>
              <a:t> or </a:t>
            </a:r>
            <a:r>
              <a:rPr lang="en-US" dirty="0" err="1"/>
              <a:t>GeLU</a:t>
            </a:r>
            <a:r>
              <a:rPr lang="en-US" dirty="0"/>
              <a:t> for hidden layer</a:t>
            </a:r>
          </a:p>
          <a:p>
            <a:r>
              <a:rPr lang="en-US" dirty="0"/>
              <a:t>Neural Net is an ensemble of regressors</a:t>
            </a:r>
          </a:p>
          <a:p>
            <a:r>
              <a:rPr lang="en-US" dirty="0"/>
              <a:t>Final output can be </a:t>
            </a:r>
            <a:r>
              <a:rPr lang="en-US" dirty="0" err="1"/>
              <a:t>sigmoids</a:t>
            </a:r>
            <a:r>
              <a:rPr lang="en-US" dirty="0"/>
              <a:t>, linear, </a:t>
            </a:r>
            <a:r>
              <a:rPr lang="en-US" dirty="0" err="1"/>
              <a:t>etc</a:t>
            </a:r>
            <a:r>
              <a:rPr lang="en-US" dirty="0"/>
              <a:t> depending on </a:t>
            </a:r>
            <a:r>
              <a:rPr lang="en-US"/>
              <a:t>your problem,.</a:t>
            </a:r>
          </a:p>
        </p:txBody>
      </p:sp>
    </p:spTree>
    <p:extLst>
      <p:ext uri="{BB962C8B-B14F-4D97-AF65-F5344CB8AC3E}">
        <p14:creationId xmlns:p14="http://schemas.microsoft.com/office/powerpoint/2010/main" val="94760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576E-4720-DE4E-BF9C-C813F6F3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BF6-86A8-6C4A-A3F7-39639C28E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Contrary to Syllabus Homework is due the night of class at 11:30PM with a 30 min grace period.</a:t>
            </a:r>
          </a:p>
          <a:p>
            <a:r>
              <a:rPr lang="en-US" dirty="0"/>
              <a:t>Class on Monday?  HW Due 11:30 PM Central on Monday</a:t>
            </a:r>
          </a:p>
          <a:p>
            <a:r>
              <a:rPr lang="en-US" dirty="0"/>
              <a:t>Class on Tuesday? HW Due 11:30 PM Central on Tuesday.</a:t>
            </a:r>
          </a:p>
          <a:p>
            <a:endParaRPr lang="en-US" dirty="0"/>
          </a:p>
          <a:p>
            <a:r>
              <a:rPr lang="en-US" dirty="0"/>
              <a:t>What’s with the weird grace period?  Clarity.  Rather than say 11:59.9999999</a:t>
            </a:r>
          </a:p>
          <a:p>
            <a:r>
              <a:rPr lang="en-US" dirty="0"/>
              <a:t>I.E. Your homework must be timestamped with the day your class occurs on IN MY TIME ZONE. (CENTRAL)</a:t>
            </a:r>
          </a:p>
        </p:txBody>
      </p:sp>
    </p:spTree>
    <p:extLst>
      <p:ext uri="{BB962C8B-B14F-4D97-AF65-F5344CB8AC3E}">
        <p14:creationId xmlns:p14="http://schemas.microsoft.com/office/powerpoint/2010/main" val="244608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2366-5CB8-754E-BCB5-6AF6DE14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9561D-23EE-E240-8B23-AA36BAE0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up for every class</a:t>
            </a:r>
          </a:p>
          <a:p>
            <a:r>
              <a:rPr lang="en-US" dirty="0"/>
              <a:t>You may be excused if planned in advance</a:t>
            </a:r>
          </a:p>
          <a:p>
            <a:pPr lvl="1"/>
            <a:r>
              <a:rPr lang="en-US" dirty="0"/>
              <a:t>More advanced notice, less irritating professor</a:t>
            </a:r>
          </a:p>
          <a:p>
            <a:pPr lvl="1"/>
            <a:r>
              <a:rPr lang="en-US" dirty="0"/>
              <a:t>Less Advance notice, more irritating professor.</a:t>
            </a:r>
          </a:p>
          <a:p>
            <a:r>
              <a:rPr lang="en-US" dirty="0"/>
              <a:t>Get 100% for attendance.  EASY MONEY</a:t>
            </a:r>
          </a:p>
        </p:txBody>
      </p:sp>
    </p:spTree>
    <p:extLst>
      <p:ext uri="{BB962C8B-B14F-4D97-AF65-F5344CB8AC3E}">
        <p14:creationId xmlns:p14="http://schemas.microsoft.com/office/powerpoint/2010/main" val="278879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CEB5-29A9-BA46-A97A-FC82C46D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8DC7D-1463-8741-B84B-50B58C53C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Family Emergencies</a:t>
            </a:r>
          </a:p>
          <a:p>
            <a:r>
              <a:rPr lang="en-US" dirty="0"/>
              <a:t>Unplanned Work Trips</a:t>
            </a:r>
          </a:p>
          <a:p>
            <a:r>
              <a:rPr lang="en-US" dirty="0"/>
              <a:t>Locusts</a:t>
            </a:r>
          </a:p>
          <a:p>
            <a:r>
              <a:rPr lang="en-US" dirty="0"/>
              <a:t>Planned Trips (in Advance)</a:t>
            </a:r>
          </a:p>
          <a:p>
            <a:pPr lvl="1"/>
            <a:r>
              <a:rPr lang="en-US" dirty="0"/>
              <a:t>If you are taking Vacation in March, tell me ahead of time!!!</a:t>
            </a:r>
          </a:p>
          <a:p>
            <a:r>
              <a:rPr lang="en-US" dirty="0"/>
              <a:t>I hate surprises.  “I had to take my son to the ER Professor!”</a:t>
            </a:r>
          </a:p>
          <a:p>
            <a:pPr lvl="1"/>
            <a:r>
              <a:rPr lang="en-US" dirty="0"/>
              <a:t>The amount of collateral damage caused by my class is </a:t>
            </a:r>
            <a:r>
              <a:rPr lang="en-US" dirty="0" err="1"/>
              <a:t>incacluable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(I am not heartless, its just students made me that way).</a:t>
            </a:r>
          </a:p>
        </p:txBody>
      </p:sp>
    </p:spTree>
    <p:extLst>
      <p:ext uri="{BB962C8B-B14F-4D97-AF65-F5344CB8AC3E}">
        <p14:creationId xmlns:p14="http://schemas.microsoft.com/office/powerpoint/2010/main" val="288516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EBCF-A985-0D4D-A14B-A4EB3B54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F6A0-D876-2E47-9F3C-6EE777CC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90+ A</a:t>
            </a:r>
          </a:p>
          <a:p>
            <a:r>
              <a:rPr lang="en-US" dirty="0"/>
              <a:t>80+ B</a:t>
            </a:r>
          </a:p>
          <a:p>
            <a:r>
              <a:rPr lang="en-US" dirty="0"/>
              <a:t>70+ C</a:t>
            </a:r>
          </a:p>
          <a:p>
            <a:r>
              <a:rPr lang="en-US" dirty="0"/>
              <a:t>60+ D</a:t>
            </a:r>
          </a:p>
          <a:p>
            <a:r>
              <a:rPr lang="en-US" dirty="0"/>
              <a:t>50+ F</a:t>
            </a:r>
          </a:p>
          <a:p>
            <a:endParaRPr lang="en-US" dirty="0"/>
          </a:p>
          <a:p>
            <a:r>
              <a:rPr lang="en-US" dirty="0"/>
              <a:t>Attendance counts. </a:t>
            </a:r>
          </a:p>
          <a:p>
            <a:r>
              <a:rPr lang="en-US" dirty="0"/>
              <a:t>Watching Videos Counts</a:t>
            </a:r>
          </a:p>
          <a:p>
            <a:r>
              <a:rPr lang="en-US" dirty="0"/>
              <a:t>Homework Counts</a:t>
            </a:r>
          </a:p>
        </p:txBody>
      </p:sp>
    </p:spTree>
    <p:extLst>
      <p:ext uri="{BB962C8B-B14F-4D97-AF65-F5344CB8AC3E}">
        <p14:creationId xmlns:p14="http://schemas.microsoft.com/office/powerpoint/2010/main" val="251248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BB38-93D4-A140-AABD-D3448FD2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regressor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08A961-A3AF-134E-9384-3718CDD985F6}"/>
                  </a:ext>
                </a:extLst>
              </p:cNvPr>
              <p:cNvSpPr txBox="1"/>
              <p:nvPr/>
            </p:nvSpPr>
            <p:spPr>
              <a:xfrm>
                <a:off x="1350169" y="1957388"/>
                <a:ext cx="1324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08A961-A3AF-134E-9384-3718CDD98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69" y="1957388"/>
                <a:ext cx="1324850" cy="276999"/>
              </a:xfrm>
              <a:prstGeom prst="rect">
                <a:avLst/>
              </a:prstGeom>
              <a:blipFill>
                <a:blip r:embed="rId2"/>
                <a:stretch>
                  <a:fillRect l="-943" t="-13043" r="-283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6EA912E-1F16-DC43-BFF7-2221E97BE802}"/>
              </a:ext>
            </a:extLst>
          </p:cNvPr>
          <p:cNvSpPr txBox="1"/>
          <p:nvPr/>
        </p:nvSpPr>
        <p:spPr>
          <a:xfrm>
            <a:off x="3000375" y="1911221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to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C30683-A504-0E4A-B5D9-920655CA52EE}"/>
                  </a:ext>
                </a:extLst>
              </p:cNvPr>
              <p:cNvSpPr txBox="1"/>
              <p:nvPr/>
            </p:nvSpPr>
            <p:spPr>
              <a:xfrm>
                <a:off x="4506824" y="1888843"/>
                <a:ext cx="1646092" cy="691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C30683-A504-0E4A-B5D9-920655CA5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24" y="1888843"/>
                <a:ext cx="1646092" cy="691087"/>
              </a:xfrm>
              <a:prstGeom prst="rect">
                <a:avLst/>
              </a:prstGeom>
              <a:blipFill>
                <a:blip r:embed="rId3"/>
                <a:stretch>
                  <a:fillRect l="-37692" t="-141818" b="-19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FCBBEF-96D1-D142-9827-8F17728A281B}"/>
              </a:ext>
            </a:extLst>
          </p:cNvPr>
          <p:cNvSpPr txBox="1"/>
          <p:nvPr/>
        </p:nvSpPr>
        <p:spPr>
          <a:xfrm>
            <a:off x="838200" y="3286125"/>
            <a:ext cx="504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m, x are MATRICIES (keep that in back of your mind)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F9BB2-3BE6-4249-9FB0-541D407F09F6}"/>
              </a:ext>
            </a:extLst>
          </p:cNvPr>
          <p:cNvSpPr txBox="1"/>
          <p:nvPr/>
        </p:nvSpPr>
        <p:spPr>
          <a:xfrm>
            <a:off x="838200" y="4129088"/>
            <a:ext cx="2281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to Logistic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3EFA56-8262-664F-A531-D69C90CF2139}"/>
                  </a:ext>
                </a:extLst>
              </p:cNvPr>
              <p:cNvSpPr txBox="1"/>
              <p:nvPr/>
            </p:nvSpPr>
            <p:spPr>
              <a:xfrm>
                <a:off x="916981" y="5250894"/>
                <a:ext cx="141057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3EFA56-8262-664F-A531-D69C90CF2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81" y="5250894"/>
                <a:ext cx="1410578" cy="525016"/>
              </a:xfrm>
              <a:prstGeom prst="rect">
                <a:avLst/>
              </a:prstGeom>
              <a:blipFill>
                <a:blip r:embed="rId4"/>
                <a:stretch>
                  <a:fillRect l="-3604" t="-2326" r="-3604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72202D-8D99-1846-967E-10B03FB4F7CD}"/>
                  </a:ext>
                </a:extLst>
              </p:cNvPr>
              <p:cNvSpPr txBox="1"/>
              <p:nvPr/>
            </p:nvSpPr>
            <p:spPr>
              <a:xfrm>
                <a:off x="2924403" y="5374902"/>
                <a:ext cx="1582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z = mx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72202D-8D99-1846-967E-10B03FB4F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03" y="5374902"/>
                <a:ext cx="1582421" cy="276999"/>
              </a:xfrm>
              <a:prstGeom prst="rect">
                <a:avLst/>
              </a:prstGeom>
              <a:blipFill>
                <a:blip r:embed="rId5"/>
                <a:stretch>
                  <a:fillRect l="-6349" t="-21739" r="-7143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EAFF7B-7576-BF4D-A1FE-F7E7AA94C7ED}"/>
                  </a:ext>
                </a:extLst>
              </p:cNvPr>
              <p:cNvSpPr txBox="1"/>
              <p:nvPr/>
            </p:nvSpPr>
            <p:spPr>
              <a:xfrm>
                <a:off x="6152916" y="5250894"/>
                <a:ext cx="3071867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EAFF7B-7576-BF4D-A1FE-F7E7AA94C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916" y="5250894"/>
                <a:ext cx="3071867" cy="670696"/>
              </a:xfrm>
              <a:prstGeom prst="rect">
                <a:avLst/>
              </a:prstGeom>
              <a:blipFill>
                <a:blip r:embed="rId6"/>
                <a:stretch>
                  <a:fillRect l="-20988" t="-142593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E8A8CDE-8C71-3F40-838D-ABFF3BC76EAD}"/>
              </a:ext>
            </a:extLst>
          </p:cNvPr>
          <p:cNvSpPr txBox="1"/>
          <p:nvPr/>
        </p:nvSpPr>
        <p:spPr>
          <a:xfrm>
            <a:off x="4703681" y="5328735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to </a:t>
            </a:r>
          </a:p>
        </p:txBody>
      </p:sp>
    </p:spTree>
    <p:extLst>
      <p:ext uri="{BB962C8B-B14F-4D97-AF65-F5344CB8AC3E}">
        <p14:creationId xmlns:p14="http://schemas.microsoft.com/office/powerpoint/2010/main" val="399490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3617-F8E0-484F-A834-55601104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 with 1 node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0ED4CA-A1DC-0646-894B-4425AF095291}"/>
              </a:ext>
            </a:extLst>
          </p:cNvPr>
          <p:cNvSpPr txBox="1"/>
          <p:nvPr/>
        </p:nvSpPr>
        <p:spPr>
          <a:xfrm>
            <a:off x="1434920" y="2113835"/>
            <a:ext cx="250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49D5D65-4E41-B54C-8E15-3A4A5E73FA7C}"/>
              </a:ext>
            </a:extLst>
          </p:cNvPr>
          <p:cNvGrpSpPr/>
          <p:nvPr/>
        </p:nvGrpSpPr>
        <p:grpSpPr>
          <a:xfrm>
            <a:off x="1423338" y="2199086"/>
            <a:ext cx="1910413" cy="2280287"/>
            <a:chOff x="1423338" y="2199086"/>
            <a:chExt cx="1910413" cy="22802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8649A41-54C0-5D4F-B744-06434095FB0B}"/>
                </a:ext>
              </a:extLst>
            </p:cNvPr>
            <p:cNvSpPr/>
            <p:nvPr/>
          </p:nvSpPr>
          <p:spPr>
            <a:xfrm>
              <a:off x="1795463" y="2199086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B80975F-05DA-3441-9689-8670A50E66CB}"/>
                </a:ext>
              </a:extLst>
            </p:cNvPr>
            <p:cNvSpPr/>
            <p:nvPr/>
          </p:nvSpPr>
          <p:spPr>
            <a:xfrm>
              <a:off x="1795463" y="2665811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665C59B-FD84-5945-9CD6-FEE4A41E4639}"/>
                </a:ext>
              </a:extLst>
            </p:cNvPr>
            <p:cNvSpPr/>
            <p:nvPr/>
          </p:nvSpPr>
          <p:spPr>
            <a:xfrm>
              <a:off x="1795463" y="3118247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4CF95D-E4BC-2944-9565-0CE8798FBC4D}"/>
                </a:ext>
              </a:extLst>
            </p:cNvPr>
            <p:cNvSpPr/>
            <p:nvPr/>
          </p:nvSpPr>
          <p:spPr>
            <a:xfrm>
              <a:off x="1795463" y="3588544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FDD9044-D594-4D40-BF62-FE653C02357B}"/>
                </a:ext>
              </a:extLst>
            </p:cNvPr>
            <p:cNvSpPr/>
            <p:nvPr/>
          </p:nvSpPr>
          <p:spPr>
            <a:xfrm>
              <a:off x="1785938" y="4110041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BC24C3-0DDC-F44E-9ED2-03059C20718D}"/>
                </a:ext>
              </a:extLst>
            </p:cNvPr>
            <p:cNvSpPr/>
            <p:nvPr/>
          </p:nvSpPr>
          <p:spPr>
            <a:xfrm>
              <a:off x="3048001" y="3118247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CD9316A-709F-994B-AA68-50DDE812E8F6}"/>
                </a:ext>
              </a:extLst>
            </p:cNvPr>
            <p:cNvCxnSpPr>
              <a:stCxn id="4" idx="6"/>
              <a:endCxn id="9" idx="4"/>
            </p:cNvCxnSpPr>
            <p:nvPr/>
          </p:nvCxnSpPr>
          <p:spPr>
            <a:xfrm>
              <a:off x="2081213" y="2334817"/>
              <a:ext cx="1109663" cy="1054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DDC760-A5B0-E840-AD5D-56A1AC5521B8}"/>
                </a:ext>
              </a:extLst>
            </p:cNvPr>
            <p:cNvCxnSpPr>
              <a:cxnSpLocks/>
              <a:stCxn id="5" idx="5"/>
              <a:endCxn id="9" idx="2"/>
            </p:cNvCxnSpPr>
            <p:nvPr/>
          </p:nvCxnSpPr>
          <p:spPr>
            <a:xfrm>
              <a:off x="2039366" y="2897518"/>
              <a:ext cx="1008635" cy="356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C1EDA8-ACBA-404C-9AE1-FF7D0C2ADDAB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 flipV="1">
              <a:off x="2081213" y="3245644"/>
              <a:ext cx="1109663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06ECF6-8CD2-874E-BEA7-B3A6DB98B527}"/>
                </a:ext>
              </a:extLst>
            </p:cNvPr>
            <p:cNvCxnSpPr>
              <a:cxnSpLocks/>
              <a:stCxn id="7" idx="6"/>
              <a:endCxn id="9" idx="3"/>
            </p:cNvCxnSpPr>
            <p:nvPr/>
          </p:nvCxnSpPr>
          <p:spPr>
            <a:xfrm flipV="1">
              <a:off x="2081213" y="3349954"/>
              <a:ext cx="1008635" cy="374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8135F0-DFCF-B240-A137-D043BF7ADD06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V="1">
              <a:off x="1919288" y="3349954"/>
              <a:ext cx="1170560" cy="896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7E36C5-0C58-164E-B4AD-4663DB68B5A4}"/>
                </a:ext>
              </a:extLst>
            </p:cNvPr>
            <p:cNvSpPr txBox="1"/>
            <p:nvPr/>
          </p:nvSpPr>
          <p:spPr>
            <a:xfrm>
              <a:off x="1451913" y="304371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C0A39A-9C88-DA45-BB0C-AD5E6315C7CD}"/>
                </a:ext>
              </a:extLst>
            </p:cNvPr>
            <p:cNvSpPr txBox="1"/>
            <p:nvPr/>
          </p:nvSpPr>
          <p:spPr>
            <a:xfrm>
              <a:off x="1432863" y="2538903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E31F90-1AFE-A24E-99C3-54723D33FE9B}"/>
                </a:ext>
              </a:extLst>
            </p:cNvPr>
            <p:cNvSpPr txBox="1"/>
            <p:nvPr/>
          </p:nvSpPr>
          <p:spPr>
            <a:xfrm>
              <a:off x="1423338" y="411004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FF1157-6E3E-CF40-B0A5-F6BC4B759271}"/>
                </a:ext>
              </a:extLst>
            </p:cNvPr>
            <p:cNvSpPr txBox="1"/>
            <p:nvPr/>
          </p:nvSpPr>
          <p:spPr>
            <a:xfrm>
              <a:off x="1451913" y="353069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C974DC-F9F3-0C43-809C-66E58C9C7541}"/>
                  </a:ext>
                </a:extLst>
              </p:cNvPr>
              <p:cNvSpPr txBox="1"/>
              <p:nvPr/>
            </p:nvSpPr>
            <p:spPr>
              <a:xfrm>
                <a:off x="4397288" y="3791009"/>
                <a:ext cx="2348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C974DC-F9F3-0C43-809C-66E58C9C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288" y="3791009"/>
                <a:ext cx="2348207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9A873DB-3779-CA46-8110-89D43DE11066}"/>
              </a:ext>
            </a:extLst>
          </p:cNvPr>
          <p:cNvSpPr txBox="1"/>
          <p:nvPr/>
        </p:nvSpPr>
        <p:spPr>
          <a:xfrm>
            <a:off x="4301188" y="1953081"/>
            <a:ext cx="7755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f(z) is the activation function.  It can be the sigmoid (logistic regression), Identity (linear regression) or another</a:t>
            </a:r>
          </a:p>
          <a:p>
            <a:r>
              <a:rPr lang="en-US" dirty="0"/>
              <a:t>Note that often regressors have x</a:t>
            </a:r>
            <a:r>
              <a:rPr lang="en-US" baseline="-25000" dirty="0"/>
              <a:t>0</a:t>
            </a:r>
            <a:r>
              <a:rPr lang="en-US" dirty="0"/>
              <a:t> = 1 and m</a:t>
            </a:r>
            <a:r>
              <a:rPr lang="en-US" baseline="-25000" dirty="0"/>
              <a:t>0</a:t>
            </a:r>
            <a:r>
              <a:rPr lang="en-US" dirty="0"/>
              <a:t> = b, neural nets D0 NOT follow this convention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2CBC7A-64B1-8744-BE73-C6D9431E3003}"/>
              </a:ext>
            </a:extLst>
          </p:cNvPr>
          <p:cNvSpPr/>
          <p:nvPr/>
        </p:nvSpPr>
        <p:spPr>
          <a:xfrm>
            <a:off x="2493169" y="1518644"/>
            <a:ext cx="285750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7EB1A-7488-9143-8100-01794750D740}"/>
              </a:ext>
            </a:extLst>
          </p:cNvPr>
          <p:cNvSpPr txBox="1"/>
          <p:nvPr/>
        </p:nvSpPr>
        <p:spPr>
          <a:xfrm>
            <a:off x="2944149" y="1434795"/>
            <a:ext cx="223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b, typically not shown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8016F29-6C85-B342-991C-522049BE484D}"/>
              </a:ext>
            </a:extLst>
          </p:cNvPr>
          <p:cNvSpPr/>
          <p:nvPr/>
        </p:nvSpPr>
        <p:spPr>
          <a:xfrm>
            <a:off x="3684610" y="3115548"/>
            <a:ext cx="285750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327837-3003-094B-B7DE-13FBCE65184F}"/>
              </a:ext>
            </a:extLst>
          </p:cNvPr>
          <p:cNvCxnSpPr>
            <a:stCxn id="9" idx="6"/>
            <a:endCxn id="36" idx="2"/>
          </p:cNvCxnSpPr>
          <p:nvPr/>
        </p:nvCxnSpPr>
        <p:spPr>
          <a:xfrm flipV="1">
            <a:off x="3333751" y="3251279"/>
            <a:ext cx="350859" cy="2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2D35DB4-8CDA-114D-BF36-1A43C67FAC74}"/>
              </a:ext>
            </a:extLst>
          </p:cNvPr>
          <p:cNvCxnSpPr>
            <a:stCxn id="34" idx="4"/>
          </p:cNvCxnSpPr>
          <p:nvPr/>
        </p:nvCxnSpPr>
        <p:spPr>
          <a:xfrm rot="16200000" flipH="1">
            <a:off x="2344843" y="2081307"/>
            <a:ext cx="1455538" cy="8731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C14FE44-6180-1A4C-BD26-D21437F722DE}"/>
              </a:ext>
            </a:extLst>
          </p:cNvPr>
          <p:cNvSpPr txBox="1"/>
          <p:nvPr/>
        </p:nvSpPr>
        <p:spPr>
          <a:xfrm>
            <a:off x="3124216" y="336850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34B676-6F26-B244-AB67-BBB405306918}"/>
              </a:ext>
            </a:extLst>
          </p:cNvPr>
          <p:cNvSpPr txBox="1"/>
          <p:nvPr/>
        </p:nvSpPr>
        <p:spPr>
          <a:xfrm>
            <a:off x="2207623" y="5512526"/>
            <a:ext cx="991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has 5 values (1 for each x).  Thus the matrix multiplication of mx has dimensions (5 x 1)(1 x 5) = (1 x 1)</a:t>
            </a:r>
          </a:p>
          <a:p>
            <a:r>
              <a:rPr lang="en-US" dirty="0"/>
              <a:t>f(z) is called element-wise and a thus b is (1x1) since mx is 1x1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63D7AF-4754-2841-94E9-8737869A4765}"/>
              </a:ext>
            </a:extLst>
          </p:cNvPr>
          <p:cNvGrpSpPr/>
          <p:nvPr/>
        </p:nvGrpSpPr>
        <p:grpSpPr>
          <a:xfrm>
            <a:off x="8877875" y="3020197"/>
            <a:ext cx="1910413" cy="2280287"/>
            <a:chOff x="1423338" y="2199086"/>
            <a:chExt cx="1910413" cy="228028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DD4B5FD-D943-624D-B885-64616CB4496F}"/>
                </a:ext>
              </a:extLst>
            </p:cNvPr>
            <p:cNvSpPr/>
            <p:nvPr/>
          </p:nvSpPr>
          <p:spPr>
            <a:xfrm>
              <a:off x="1795463" y="2199086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AED8EE9-B23F-A847-B224-315F3C55B338}"/>
                </a:ext>
              </a:extLst>
            </p:cNvPr>
            <p:cNvSpPr/>
            <p:nvPr/>
          </p:nvSpPr>
          <p:spPr>
            <a:xfrm>
              <a:off x="1795463" y="2665811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2E170C7-D90D-7443-9A25-11AF50F77C7F}"/>
                </a:ext>
              </a:extLst>
            </p:cNvPr>
            <p:cNvSpPr/>
            <p:nvPr/>
          </p:nvSpPr>
          <p:spPr>
            <a:xfrm>
              <a:off x="1795463" y="3118247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063B9EF-AA2E-9542-B5C9-810FE3511F8A}"/>
                </a:ext>
              </a:extLst>
            </p:cNvPr>
            <p:cNvSpPr/>
            <p:nvPr/>
          </p:nvSpPr>
          <p:spPr>
            <a:xfrm>
              <a:off x="1795463" y="3588544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004F9F3-3336-A842-9AA2-5C494DF1B7CB}"/>
                </a:ext>
              </a:extLst>
            </p:cNvPr>
            <p:cNvSpPr/>
            <p:nvPr/>
          </p:nvSpPr>
          <p:spPr>
            <a:xfrm>
              <a:off x="1785938" y="4110041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626FE07-2253-6C42-B8B9-C14C6D972DA1}"/>
                </a:ext>
              </a:extLst>
            </p:cNvPr>
            <p:cNvSpPr/>
            <p:nvPr/>
          </p:nvSpPr>
          <p:spPr>
            <a:xfrm>
              <a:off x="3048001" y="3118247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382A71B-6A37-3D46-9128-F57B7C602779}"/>
                </a:ext>
              </a:extLst>
            </p:cNvPr>
            <p:cNvCxnSpPr>
              <a:stCxn id="60" idx="6"/>
              <a:endCxn id="65" idx="4"/>
            </p:cNvCxnSpPr>
            <p:nvPr/>
          </p:nvCxnSpPr>
          <p:spPr>
            <a:xfrm>
              <a:off x="2081213" y="2334817"/>
              <a:ext cx="1109663" cy="1054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8F8569B-E57F-3B43-9BEA-457225B861B9}"/>
                </a:ext>
              </a:extLst>
            </p:cNvPr>
            <p:cNvCxnSpPr>
              <a:cxnSpLocks/>
              <a:stCxn id="61" idx="5"/>
              <a:endCxn id="65" idx="2"/>
            </p:cNvCxnSpPr>
            <p:nvPr/>
          </p:nvCxnSpPr>
          <p:spPr>
            <a:xfrm>
              <a:off x="2039366" y="2897518"/>
              <a:ext cx="1008635" cy="356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055F639-0CCC-0B4C-85EA-54A394D0FCEB}"/>
                </a:ext>
              </a:extLst>
            </p:cNvPr>
            <p:cNvCxnSpPr>
              <a:cxnSpLocks/>
              <a:stCxn id="62" idx="6"/>
            </p:cNvCxnSpPr>
            <p:nvPr/>
          </p:nvCxnSpPr>
          <p:spPr>
            <a:xfrm flipV="1">
              <a:off x="2081213" y="3245644"/>
              <a:ext cx="1109663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F11D965-593B-9D47-8B00-A0BA41DF0B5C}"/>
                </a:ext>
              </a:extLst>
            </p:cNvPr>
            <p:cNvCxnSpPr>
              <a:cxnSpLocks/>
              <a:stCxn id="63" idx="6"/>
              <a:endCxn id="65" idx="3"/>
            </p:cNvCxnSpPr>
            <p:nvPr/>
          </p:nvCxnSpPr>
          <p:spPr>
            <a:xfrm flipV="1">
              <a:off x="2081213" y="3349954"/>
              <a:ext cx="1008635" cy="374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ADD9D6-7DE9-5E4C-B916-58ADFAA3F001}"/>
                </a:ext>
              </a:extLst>
            </p:cNvPr>
            <p:cNvCxnSpPr>
              <a:cxnSpLocks/>
              <a:endCxn id="65" idx="3"/>
            </p:cNvCxnSpPr>
            <p:nvPr/>
          </p:nvCxnSpPr>
          <p:spPr>
            <a:xfrm flipV="1">
              <a:off x="1919288" y="3349954"/>
              <a:ext cx="1170560" cy="896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8F91635-641D-9A46-AF69-F16419C1434C}"/>
                </a:ext>
              </a:extLst>
            </p:cNvPr>
            <p:cNvSpPr txBox="1"/>
            <p:nvPr/>
          </p:nvSpPr>
          <p:spPr>
            <a:xfrm>
              <a:off x="1451913" y="304371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0CADDF2-FC93-0E46-987B-3E1243ADB6F5}"/>
                </a:ext>
              </a:extLst>
            </p:cNvPr>
            <p:cNvSpPr txBox="1"/>
            <p:nvPr/>
          </p:nvSpPr>
          <p:spPr>
            <a:xfrm>
              <a:off x="1432863" y="2538903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8F46816-BBD0-8446-9C91-F25439DC08EE}"/>
                </a:ext>
              </a:extLst>
            </p:cNvPr>
            <p:cNvSpPr txBox="1"/>
            <p:nvPr/>
          </p:nvSpPr>
          <p:spPr>
            <a:xfrm>
              <a:off x="1423338" y="411004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1FE5495-9670-2F42-AC9C-0F8A72A15D12}"/>
                </a:ext>
              </a:extLst>
            </p:cNvPr>
            <p:cNvSpPr txBox="1"/>
            <p:nvPr/>
          </p:nvSpPr>
          <p:spPr>
            <a:xfrm>
              <a:off x="1451913" y="353069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4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EEC99D9-8C6A-5E47-9828-9D72040EF82B}"/>
              </a:ext>
            </a:extLst>
          </p:cNvPr>
          <p:cNvSpPr txBox="1"/>
          <p:nvPr/>
        </p:nvSpPr>
        <p:spPr>
          <a:xfrm>
            <a:off x="9560172" y="2809457"/>
            <a:ext cx="2703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view, no b</a:t>
            </a:r>
          </a:p>
          <a:p>
            <a:r>
              <a:rPr lang="en-US" dirty="0"/>
              <a:t>No activation (it is implied)</a:t>
            </a:r>
          </a:p>
        </p:txBody>
      </p:sp>
    </p:spTree>
    <p:extLst>
      <p:ext uri="{BB962C8B-B14F-4D97-AF65-F5344CB8AC3E}">
        <p14:creationId xmlns:p14="http://schemas.microsoft.com/office/powerpoint/2010/main" val="423270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216C-CCD5-5B47-9A11-31191439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each ‘DOT’ in a neural net is a regressor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4DE0AB-33D0-5E47-AD09-33905C9B26D2}"/>
              </a:ext>
            </a:extLst>
          </p:cNvPr>
          <p:cNvSpPr/>
          <p:nvPr/>
        </p:nvSpPr>
        <p:spPr>
          <a:xfrm>
            <a:off x="1608229" y="2745877"/>
            <a:ext cx="285750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14B0D4-287D-F14F-8993-3ABDD2B4D40D}"/>
              </a:ext>
            </a:extLst>
          </p:cNvPr>
          <p:cNvSpPr/>
          <p:nvPr/>
        </p:nvSpPr>
        <p:spPr>
          <a:xfrm>
            <a:off x="1608229" y="3212602"/>
            <a:ext cx="285750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F68A94-8CCC-CD4A-8EA0-F68BBD7759B8}"/>
              </a:ext>
            </a:extLst>
          </p:cNvPr>
          <p:cNvSpPr/>
          <p:nvPr/>
        </p:nvSpPr>
        <p:spPr>
          <a:xfrm>
            <a:off x="1608229" y="3665038"/>
            <a:ext cx="285750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E38F60-C6C7-AF41-88AB-96371D60995A}"/>
              </a:ext>
            </a:extLst>
          </p:cNvPr>
          <p:cNvSpPr/>
          <p:nvPr/>
        </p:nvSpPr>
        <p:spPr>
          <a:xfrm>
            <a:off x="1608229" y="4135335"/>
            <a:ext cx="285750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DF1C25-2CC8-EC42-AFC0-54AC4E82A829}"/>
              </a:ext>
            </a:extLst>
          </p:cNvPr>
          <p:cNvSpPr/>
          <p:nvPr/>
        </p:nvSpPr>
        <p:spPr>
          <a:xfrm>
            <a:off x="1598704" y="4656832"/>
            <a:ext cx="285750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4604D-0281-D64D-AEEE-F456E7BA6D43}"/>
              </a:ext>
            </a:extLst>
          </p:cNvPr>
          <p:cNvSpPr/>
          <p:nvPr/>
        </p:nvSpPr>
        <p:spPr>
          <a:xfrm>
            <a:off x="2860767" y="3183564"/>
            <a:ext cx="285750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E682B4-B026-FE40-A1E0-DDDF07E49C24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893979" y="2881608"/>
            <a:ext cx="966788" cy="43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EB42D0-5097-2E45-9F1F-0C14F6E22CE1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970829" y="3319295"/>
            <a:ext cx="889938" cy="5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A7152E-E580-0E49-9931-3B93B303EB95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893979" y="3319295"/>
            <a:ext cx="966788" cy="481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812D91-BA91-5A4B-ACF5-E83DB7B2215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1893979" y="3279270"/>
            <a:ext cx="966788" cy="991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F44449-DC24-4443-AF4B-975C6C9BB001}"/>
              </a:ext>
            </a:extLst>
          </p:cNvPr>
          <p:cNvCxnSpPr>
            <a:cxnSpLocks/>
            <a:stCxn id="9" idx="7"/>
            <a:endCxn id="10" idx="2"/>
          </p:cNvCxnSpPr>
          <p:nvPr/>
        </p:nvCxnSpPr>
        <p:spPr>
          <a:xfrm flipV="1">
            <a:off x="1842607" y="3319295"/>
            <a:ext cx="1018160" cy="137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1BA096-43C5-0743-B99E-9098F026BCDA}"/>
              </a:ext>
            </a:extLst>
          </p:cNvPr>
          <p:cNvSpPr txBox="1"/>
          <p:nvPr/>
        </p:nvSpPr>
        <p:spPr>
          <a:xfrm>
            <a:off x="1264679" y="359050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E7B6A-38F0-3349-8380-65F7FAD0E168}"/>
              </a:ext>
            </a:extLst>
          </p:cNvPr>
          <p:cNvSpPr txBox="1"/>
          <p:nvPr/>
        </p:nvSpPr>
        <p:spPr>
          <a:xfrm>
            <a:off x="1245629" y="308569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673838-6354-8B40-B3C8-C2A821C916A3}"/>
              </a:ext>
            </a:extLst>
          </p:cNvPr>
          <p:cNvSpPr txBox="1"/>
          <p:nvPr/>
        </p:nvSpPr>
        <p:spPr>
          <a:xfrm>
            <a:off x="1236104" y="465683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9B43FB-7CB9-2E43-8332-1B2773265E4B}"/>
              </a:ext>
            </a:extLst>
          </p:cNvPr>
          <p:cNvSpPr txBox="1"/>
          <p:nvPr/>
        </p:nvSpPr>
        <p:spPr>
          <a:xfrm>
            <a:off x="1264679" y="40774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048476-1B4B-4B47-AF1C-2ECBF49332B4}"/>
              </a:ext>
            </a:extLst>
          </p:cNvPr>
          <p:cNvSpPr txBox="1"/>
          <p:nvPr/>
        </p:nvSpPr>
        <p:spPr>
          <a:xfrm>
            <a:off x="1245629" y="2571925"/>
            <a:ext cx="250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C13FF4-93F0-5046-A37A-8B838916A45A}"/>
              </a:ext>
            </a:extLst>
          </p:cNvPr>
          <p:cNvSpPr/>
          <p:nvPr/>
        </p:nvSpPr>
        <p:spPr>
          <a:xfrm>
            <a:off x="2791163" y="3989560"/>
            <a:ext cx="285750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789EFC-6900-DD43-9192-4EAAA6D838C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893979" y="3348333"/>
            <a:ext cx="908891" cy="73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289F68-7B62-414F-B7D2-DCC8BC2B92B1}"/>
              </a:ext>
            </a:extLst>
          </p:cNvPr>
          <p:cNvCxnSpPr>
            <a:cxnSpLocks/>
          </p:cNvCxnSpPr>
          <p:nvPr/>
        </p:nvCxnSpPr>
        <p:spPr>
          <a:xfrm>
            <a:off x="1884454" y="2885770"/>
            <a:ext cx="918416" cy="119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E635EB-D4FF-9549-AD9C-4575D60C9D8B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1842607" y="4081721"/>
            <a:ext cx="960263" cy="614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9EAEC35-7786-0249-9028-2D90F40F0901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1893979" y="4041696"/>
            <a:ext cx="908891" cy="22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F6F026-FE96-344E-B189-FE0C5E70D7E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893979" y="3800769"/>
            <a:ext cx="908891" cy="280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ED67B6-7B6D-3043-8064-C8E3CF421C84}"/>
                  </a:ext>
                </a:extLst>
              </p:cNvPr>
              <p:cNvSpPr txBox="1"/>
              <p:nvPr/>
            </p:nvSpPr>
            <p:spPr>
              <a:xfrm>
                <a:off x="3204414" y="3124360"/>
                <a:ext cx="2723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ED67B6-7B6D-3043-8064-C8E3CF421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14" y="3124360"/>
                <a:ext cx="272331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F94ADF4-B298-574E-A24F-9472DBF7519B}"/>
                  </a:ext>
                </a:extLst>
              </p:cNvPr>
              <p:cNvSpPr txBox="1"/>
              <p:nvPr/>
            </p:nvSpPr>
            <p:spPr>
              <a:xfrm>
                <a:off x="3204414" y="3940625"/>
                <a:ext cx="2793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F94ADF4-B298-574E-A24F-9472DBF75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14" y="3940625"/>
                <a:ext cx="279332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046004-BE2D-4D44-AE1F-07AD5202EA00}"/>
              </a:ext>
            </a:extLst>
          </p:cNvPr>
          <p:cNvSpPr txBox="1"/>
          <p:nvPr/>
        </p:nvSpPr>
        <p:spPr>
          <a:xfrm>
            <a:off x="6975566" y="257192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4EB65A3-9E81-9749-9557-0D975485DF27}"/>
                  </a:ext>
                </a:extLst>
              </p:cNvPr>
              <p:cNvSpPr txBox="1"/>
              <p:nvPr/>
            </p:nvSpPr>
            <p:spPr>
              <a:xfrm>
                <a:off x="7676066" y="2571925"/>
                <a:ext cx="2348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4EB65A3-9E81-9749-9557-0D975485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066" y="2571925"/>
                <a:ext cx="2348207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77C480-6050-B140-9868-A2D2C175E2F8}"/>
                  </a:ext>
                </a:extLst>
              </p:cNvPr>
              <p:cNvSpPr txBox="1"/>
              <p:nvPr/>
            </p:nvSpPr>
            <p:spPr>
              <a:xfrm>
                <a:off x="6838406" y="3694510"/>
                <a:ext cx="5097486" cy="1274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77C480-6050-B140-9868-A2D2C175E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406" y="3694510"/>
                <a:ext cx="5097486" cy="1274901"/>
              </a:xfrm>
              <a:prstGeom prst="rect">
                <a:avLst/>
              </a:prstGeom>
              <a:blipFill>
                <a:blip r:embed="rId5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270F09E-5974-8D44-9625-D18491E149FE}"/>
                  </a:ext>
                </a:extLst>
              </p:cNvPr>
              <p:cNvSpPr txBox="1"/>
              <p:nvPr/>
            </p:nvSpPr>
            <p:spPr>
              <a:xfrm>
                <a:off x="7991114" y="5578973"/>
                <a:ext cx="2429383" cy="1107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den>
                            </m:f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270F09E-5974-8D44-9625-D18491E14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114" y="5578973"/>
                <a:ext cx="2429383" cy="1107291"/>
              </a:xfrm>
              <a:prstGeom prst="rect">
                <a:avLst/>
              </a:prstGeom>
              <a:blipFill>
                <a:blip r:embed="rId6"/>
                <a:stretch>
                  <a:fillRect l="-518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03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990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A  Brief Introduction to Neural Networks</vt:lpstr>
      <vt:lpstr>Me</vt:lpstr>
      <vt:lpstr>Homework Policy</vt:lpstr>
      <vt:lpstr>Attendance Policy</vt:lpstr>
      <vt:lpstr>Exceptions </vt:lpstr>
      <vt:lpstr>Grade Policy</vt:lpstr>
      <vt:lpstr>Start with a regressor</vt:lpstr>
      <vt:lpstr>Neural Net with 1 node</vt:lpstr>
      <vt:lpstr>So each ‘DOT’ in a neural net is a regressor</vt:lpstr>
      <vt:lpstr>Change of notation, m to w (for weights)</vt:lpstr>
      <vt:lpstr>PowerPoint Presentation</vt:lpstr>
      <vt:lpstr>Answers</vt:lpstr>
      <vt:lpstr>O Crap Multiple Layers</vt:lpstr>
      <vt:lpstr>Calculus—o bother (Chain rule)</vt:lpstr>
      <vt:lpstr>How to configure?</vt:lpstr>
      <vt:lpstr>Experiment</vt:lpstr>
      <vt:lpstr>Activations</vt:lpstr>
      <vt:lpstr>GeLU (regularization + activation)</vt:lpstr>
      <vt:lpstr>Other Tricks: Dropout</vt:lpstr>
      <vt:lpstr>Optimizers?  What are they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Brief Introduction to Neural Networks</dc:title>
  <dc:creator>Robert Slater</dc:creator>
  <cp:lastModifiedBy>rdslatersignups@gmail.com</cp:lastModifiedBy>
  <cp:revision>12</cp:revision>
  <dcterms:created xsi:type="dcterms:W3CDTF">2019-01-21T21:05:41Z</dcterms:created>
  <dcterms:modified xsi:type="dcterms:W3CDTF">2019-12-25T21:33:01Z</dcterms:modified>
</cp:coreProperties>
</file>