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52"/>
  </p:normalViewPr>
  <p:slideViewPr>
    <p:cSldViewPr snapToGrid="0" snapToObjects="1">
      <p:cViewPr varScale="1">
        <p:scale>
          <a:sx n="96" d="100"/>
          <a:sy n="9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D8AE-12E8-624D-92F5-A6FE566B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B9-13FE-524D-AF2A-5B23B91B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80A5-3115-2D47-BA0A-8F428272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3C2A-E5B9-B34E-BAFA-53846D8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4317-A3AE-3745-9F04-C9713593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C379-3150-B64F-83F8-AF9C131C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DE89-4115-CF4E-A0F3-F35D2CCD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60C9-B9F3-BF4A-8F4E-8265C4E6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D904-8797-B446-A9D4-C4CF4937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E4FB-9E20-5648-8AF6-5A971465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F1AD-4B5B-E443-85B3-1BDF9FFA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F1A-B016-5E43-885B-94609CC3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B069-1DC2-BC48-A91E-320022E9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8F95-DC12-D748-8AB7-98F15808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15E3-92D1-E54C-A1C3-79E4168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0C52-3ABD-B342-997F-F476314A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9A22-8791-C34C-9A0E-D4458D8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CC77-1A8A-2C48-BE7A-CEF6E0B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435D-9705-2344-B91C-FAD0167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0E57-FBE5-DC41-BCC2-AC54D455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A3E4-A039-6646-9946-0975F802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4D3F-B12F-E74A-905D-5E577ECA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27CB-880D-7746-9CBD-8F362660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2752-8F99-FF45-B5F5-07F4D97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616A-7810-AC44-B936-8DED6BB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EAB-0EC4-2642-9544-6EE73369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6EA6-187F-3045-9D10-D5C173FCC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7EDE-AB57-1048-9CD1-95351389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B6AB-61B1-F741-9158-C9934AA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3F794-32B4-8448-B37C-97BD3921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C37E-7274-914A-B6C8-2D172633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6DD3-4AF4-B147-BCC9-BBDBC92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42D3-1FCB-E14E-B056-084CE700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3D3E6-F01A-634B-98DE-5C6C6894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6619-CC33-DA4D-BA5C-739D60BC7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708C-39B7-9A44-869A-5A42D2B2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7F616-DE9F-434A-A60D-DDEC650A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C073F-0A4B-6D48-A6B0-A36AD6A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84B13-C3D5-7C49-89AD-70D6898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8853-2819-A446-8C56-58AA6575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98D1-E26C-6544-9436-4AAF210C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0DF7-A545-7547-BD4B-DD19F66D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EF242-36EB-7341-96EC-F82C1A5F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FA51A-5668-6546-9DF3-6496C6F7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40CE2-A469-B145-9664-6179ED0C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324C0-457A-894F-B570-6CDD4ED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EAB3-8D84-6B4F-835F-0C5258C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174C-2F40-CC4C-A765-98CE4DCC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D86-6BBC-8747-A365-0A3EAB6A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A3A1-A7AC-F847-8D67-BE5A1C47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8A8C-AA98-3D4B-B956-0211D118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A7D3-8A85-DA43-BE28-4BF8B98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D71-6F43-2C4B-A511-49E305B6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6467E-83D1-1B4C-85EE-853B59A3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2CE03-15CC-D44F-A32E-29BC4CA9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F5A0-C165-284B-BE1C-AA342980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65D2-69E2-904E-B90E-84FE86DF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7F64-5603-654A-B67E-C2FD7F2C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02A8-9770-5C40-9C5D-CA2DD054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829C-463C-6A44-A92B-3DB35763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BA9D-D9AC-6C43-B482-05BF5A87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5C95-4B49-A946-9DFA-9B9D1E6376B9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1128-D4F2-5B4C-A715-5D46C5390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A4A5-F64D-6640-86C1-95CCDF21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D213-D86B-AE40-9121-F36C3EE61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Neural Net Review and Recurrent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2BB7-1279-3C4A-BFED-7F664C8AA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525A-C6F4-CB44-8046-7822A9BA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basic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70E2-FEFE-A746-B98E-2C136C5E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Proven to be a Universal Function Approximator</a:t>
            </a:r>
          </a:p>
          <a:p>
            <a:pPr lvl="1"/>
            <a:r>
              <a:rPr lang="en-US" dirty="0"/>
              <a:t>Given any function a </a:t>
            </a:r>
            <a:r>
              <a:rPr lang="en-US" dirty="0" err="1"/>
              <a:t>nn</a:t>
            </a:r>
            <a:r>
              <a:rPr lang="en-US" dirty="0"/>
              <a:t> can approximate that function</a:t>
            </a:r>
          </a:p>
          <a:p>
            <a:pPr lvl="2"/>
            <a:r>
              <a:rPr lang="en-US" dirty="0"/>
              <a:t>May not be a GOOD approximation</a:t>
            </a:r>
          </a:p>
          <a:p>
            <a:pPr lvl="2"/>
            <a:r>
              <a:rPr lang="en-US" dirty="0"/>
              <a:t>Function can be non linear</a:t>
            </a:r>
          </a:p>
          <a:p>
            <a:pPr lvl="1"/>
            <a:r>
              <a:rPr lang="en-US" dirty="0"/>
              <a:t>Good at self-creating features</a:t>
            </a:r>
          </a:p>
          <a:p>
            <a:endParaRPr lang="en-US" dirty="0"/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Data should be normalized</a:t>
            </a:r>
          </a:p>
          <a:p>
            <a:pPr lvl="1"/>
            <a:r>
              <a:rPr lang="en-US" dirty="0"/>
              <a:t>Saturated Nodes (Nodes essentially returning 0 or 1)</a:t>
            </a:r>
          </a:p>
          <a:p>
            <a:pPr lvl="1"/>
            <a:r>
              <a:rPr lang="en-US" dirty="0"/>
              <a:t>Difficult to understand what is going on</a:t>
            </a:r>
          </a:p>
          <a:p>
            <a:pPr lvl="1"/>
            <a:r>
              <a:rPr lang="en-US" dirty="0"/>
              <a:t>Difficult to gain understanding of tuning </a:t>
            </a:r>
          </a:p>
          <a:p>
            <a:pPr lvl="2"/>
            <a:r>
              <a:rPr lang="en-US" dirty="0"/>
              <a:t>Do I add more layers?</a:t>
            </a:r>
          </a:p>
          <a:p>
            <a:pPr lvl="2"/>
            <a:r>
              <a:rPr lang="en-US" dirty="0"/>
              <a:t>Do I add more nodes?</a:t>
            </a:r>
          </a:p>
          <a:p>
            <a:pPr lvl="2"/>
            <a:r>
              <a:rPr lang="en-US" altLang="ja-JP" dirty="0"/>
              <a:t>¯\_(</a:t>
            </a:r>
            <a:r>
              <a:rPr lang="ja-JP" altLang="en-US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4FBB-DF15-9D4E-AF87-3E1644C1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8AF2-9B76-BD49-A2FD-311EC247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inputs are positional dependent?</a:t>
            </a:r>
          </a:p>
          <a:p>
            <a:pPr lvl="1"/>
            <a:r>
              <a:rPr lang="en-US" dirty="0"/>
              <a:t>Be careful of time vs x.  </a:t>
            </a:r>
          </a:p>
          <a:p>
            <a:pPr lvl="2"/>
            <a:r>
              <a:rPr lang="en-US" dirty="0"/>
              <a:t>Time input means an ordered sequence: 1 , 2,  3,</a:t>
            </a:r>
          </a:p>
          <a:p>
            <a:pPr lvl="2"/>
            <a:r>
              <a:rPr lang="en-US" dirty="0"/>
              <a:t>X just is a dimension and is out of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317A1-14A0-804E-8FCF-87B388EE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20" y="3617843"/>
            <a:ext cx="7704758" cy="2350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64537-032C-634A-8C48-691C16DCFC38}"/>
              </a:ext>
            </a:extLst>
          </p:cNvPr>
          <p:cNvSpPr txBox="1"/>
          <p:nvPr/>
        </p:nvSpPr>
        <p:spPr>
          <a:xfrm>
            <a:off x="2763078" y="6176963"/>
            <a:ext cx="393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Positional dependent or just a function?</a:t>
            </a:r>
          </a:p>
        </p:txBody>
      </p:sp>
    </p:spTree>
    <p:extLst>
      <p:ext uri="{BB962C8B-B14F-4D97-AF65-F5344CB8AC3E}">
        <p14:creationId xmlns:p14="http://schemas.microsoft.com/office/powerpoint/2010/main" val="11552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FF0C-2983-DF4C-BFC8-23B47713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language position dependent?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E8D7-B40B-C34C-BD3D-1C57A53B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is</a:t>
            </a:r>
          </a:p>
          <a:p>
            <a:pPr lvl="1"/>
            <a:r>
              <a:rPr lang="en-US" dirty="0"/>
              <a:t>I drove my car to the supermarket</a:t>
            </a:r>
          </a:p>
          <a:p>
            <a:pPr lvl="2"/>
            <a:r>
              <a:rPr lang="en-US" dirty="0"/>
              <a:t>easy</a:t>
            </a:r>
          </a:p>
          <a:p>
            <a:pPr lvl="1"/>
            <a:r>
              <a:rPr lang="en-US" dirty="0"/>
              <a:t>Supermarket my drove the to I car</a:t>
            </a:r>
          </a:p>
          <a:p>
            <a:pPr lvl="2"/>
            <a:r>
              <a:rPr lang="en-US" dirty="0" err="1"/>
              <a:t>Ummmm</a:t>
            </a:r>
            <a:r>
              <a:rPr lang="en-US" dirty="0"/>
              <a:t> no</a:t>
            </a:r>
          </a:p>
          <a:p>
            <a:pPr lvl="2"/>
            <a:endParaRPr lang="en-US" dirty="0"/>
          </a:p>
          <a:p>
            <a:r>
              <a:rPr lang="en-US" dirty="0"/>
              <a:t>How do we impart input order into a neural network?</a:t>
            </a:r>
          </a:p>
          <a:p>
            <a:pPr lvl="1"/>
            <a:r>
              <a:rPr lang="en-US" dirty="0"/>
              <a:t>We introduce the recurrent neural network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7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BA53-B2C0-0C48-854B-0198CCC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AB3BB3-E103-E349-B9CD-94A3A46D464B}"/>
              </a:ext>
            </a:extLst>
          </p:cNvPr>
          <p:cNvSpPr/>
          <p:nvPr/>
        </p:nvSpPr>
        <p:spPr>
          <a:xfrm>
            <a:off x="1961322" y="339255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902569-BA19-424D-8AF0-1A98AD9A8A60}"/>
              </a:ext>
            </a:extLst>
          </p:cNvPr>
          <p:cNvSpPr/>
          <p:nvPr/>
        </p:nvSpPr>
        <p:spPr>
          <a:xfrm>
            <a:off x="1961322" y="396902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A22305-196B-9745-9E50-BFCD737E93E2}"/>
              </a:ext>
            </a:extLst>
          </p:cNvPr>
          <p:cNvSpPr/>
          <p:nvPr/>
        </p:nvSpPr>
        <p:spPr>
          <a:xfrm>
            <a:off x="1961322" y="454549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FBD22B-DB6B-E04C-BB99-CFBEFAFB28EB}"/>
              </a:ext>
            </a:extLst>
          </p:cNvPr>
          <p:cNvSpPr/>
          <p:nvPr/>
        </p:nvSpPr>
        <p:spPr>
          <a:xfrm>
            <a:off x="1961322" y="512196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74521A-A74D-4F41-9457-D830D783534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52870" y="3544957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4BB3E-E38E-4F49-805B-63421C5B0642}"/>
              </a:ext>
            </a:extLst>
          </p:cNvPr>
          <p:cNvCxnSpPr>
            <a:cxnSpLocks/>
          </p:cNvCxnSpPr>
          <p:nvPr/>
        </p:nvCxnSpPr>
        <p:spPr>
          <a:xfrm>
            <a:off x="2120348" y="3564836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BEE7FC-0AF6-BE4F-83DC-996FA831A3DC}"/>
              </a:ext>
            </a:extLst>
          </p:cNvPr>
          <p:cNvCxnSpPr>
            <a:cxnSpLocks/>
          </p:cNvCxnSpPr>
          <p:nvPr/>
        </p:nvCxnSpPr>
        <p:spPr>
          <a:xfrm>
            <a:off x="2120348" y="3544957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5CBFA8-E319-0A4B-975B-2BEF65D9360B}"/>
              </a:ext>
            </a:extLst>
          </p:cNvPr>
          <p:cNvCxnSpPr>
            <a:cxnSpLocks/>
          </p:cNvCxnSpPr>
          <p:nvPr/>
        </p:nvCxnSpPr>
        <p:spPr>
          <a:xfrm>
            <a:off x="2120348" y="3574775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C2349-D223-C24C-A3E7-63C0116DA1D7}"/>
              </a:ext>
            </a:extLst>
          </p:cNvPr>
          <p:cNvCxnSpPr>
            <a:cxnSpLocks/>
          </p:cNvCxnSpPr>
          <p:nvPr/>
        </p:nvCxnSpPr>
        <p:spPr>
          <a:xfrm flipV="1">
            <a:off x="2087218" y="3564836"/>
            <a:ext cx="1086678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AB5141-587B-1049-A5EC-1EFEF68C99F8}"/>
              </a:ext>
            </a:extLst>
          </p:cNvPr>
          <p:cNvCxnSpPr>
            <a:cxnSpLocks/>
          </p:cNvCxnSpPr>
          <p:nvPr/>
        </p:nvCxnSpPr>
        <p:spPr>
          <a:xfrm flipV="1">
            <a:off x="2120348" y="3584715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C88410-970A-584A-B387-1102D02EDC4A}"/>
              </a:ext>
            </a:extLst>
          </p:cNvPr>
          <p:cNvCxnSpPr>
            <a:cxnSpLocks/>
          </p:cNvCxnSpPr>
          <p:nvPr/>
        </p:nvCxnSpPr>
        <p:spPr>
          <a:xfrm>
            <a:off x="2120348" y="4131366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3565B0-24D0-8D4D-A5E8-B94F6971ECB3}"/>
              </a:ext>
            </a:extLst>
          </p:cNvPr>
          <p:cNvCxnSpPr>
            <a:cxnSpLocks/>
          </p:cNvCxnSpPr>
          <p:nvPr/>
        </p:nvCxnSpPr>
        <p:spPr>
          <a:xfrm>
            <a:off x="2120348" y="4128468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0A5EF1-0423-CD42-9FF7-81CC7FF8E6FA}"/>
              </a:ext>
            </a:extLst>
          </p:cNvPr>
          <p:cNvCxnSpPr>
            <a:cxnSpLocks/>
          </p:cNvCxnSpPr>
          <p:nvPr/>
        </p:nvCxnSpPr>
        <p:spPr>
          <a:xfrm>
            <a:off x="2087218" y="4128468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DD56B8-AE86-4B44-9D0F-9E722B49D812}"/>
              </a:ext>
            </a:extLst>
          </p:cNvPr>
          <p:cNvCxnSpPr>
            <a:cxnSpLocks/>
          </p:cNvCxnSpPr>
          <p:nvPr/>
        </p:nvCxnSpPr>
        <p:spPr>
          <a:xfrm flipV="1">
            <a:off x="2080592" y="4033543"/>
            <a:ext cx="1050608" cy="67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C4EC3F-09BC-1D4C-B656-A6B426270474}"/>
              </a:ext>
            </a:extLst>
          </p:cNvPr>
          <p:cNvCxnSpPr>
            <a:cxnSpLocks/>
          </p:cNvCxnSpPr>
          <p:nvPr/>
        </p:nvCxnSpPr>
        <p:spPr>
          <a:xfrm>
            <a:off x="2120348" y="4704996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E436F2-5F5D-3D4C-AB50-213A0494522E}"/>
              </a:ext>
            </a:extLst>
          </p:cNvPr>
          <p:cNvCxnSpPr>
            <a:cxnSpLocks/>
          </p:cNvCxnSpPr>
          <p:nvPr/>
        </p:nvCxnSpPr>
        <p:spPr>
          <a:xfrm>
            <a:off x="2107096" y="4685118"/>
            <a:ext cx="1024104" cy="71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68A140-2F79-6042-81A9-8EBA78425841}"/>
              </a:ext>
            </a:extLst>
          </p:cNvPr>
          <p:cNvCxnSpPr>
            <a:cxnSpLocks/>
          </p:cNvCxnSpPr>
          <p:nvPr/>
        </p:nvCxnSpPr>
        <p:spPr>
          <a:xfrm flipV="1">
            <a:off x="2107096" y="3584714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6FB859-5083-954F-859F-1CA210CAB5D1}"/>
              </a:ext>
            </a:extLst>
          </p:cNvPr>
          <p:cNvCxnSpPr>
            <a:cxnSpLocks/>
          </p:cNvCxnSpPr>
          <p:nvPr/>
        </p:nvCxnSpPr>
        <p:spPr>
          <a:xfrm flipV="1">
            <a:off x="2107096" y="4151244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46C1DF-3337-1A45-8E0F-2BA050FFDC28}"/>
              </a:ext>
            </a:extLst>
          </p:cNvPr>
          <p:cNvCxnSpPr>
            <a:cxnSpLocks/>
          </p:cNvCxnSpPr>
          <p:nvPr/>
        </p:nvCxnSpPr>
        <p:spPr>
          <a:xfrm flipV="1">
            <a:off x="2107096" y="4732684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EB0-DDF8-9941-AADE-35C13BB84C74}"/>
              </a:ext>
            </a:extLst>
          </p:cNvPr>
          <p:cNvCxnSpPr>
            <a:cxnSpLocks/>
          </p:cNvCxnSpPr>
          <p:nvPr/>
        </p:nvCxnSpPr>
        <p:spPr>
          <a:xfrm flipV="1">
            <a:off x="2120349" y="5287265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760B8E-011E-754D-BDBA-B8DDBDBE03DB}"/>
              </a:ext>
            </a:extLst>
          </p:cNvPr>
          <p:cNvCxnSpPr>
            <a:stCxn id="59" idx="6"/>
          </p:cNvCxnSpPr>
          <p:nvPr/>
        </p:nvCxnSpPr>
        <p:spPr>
          <a:xfrm>
            <a:off x="3149235" y="3584714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ED8262-6815-504B-88C7-976F6EE0E603}"/>
              </a:ext>
            </a:extLst>
          </p:cNvPr>
          <p:cNvCxnSpPr>
            <a:cxnSpLocks/>
          </p:cNvCxnSpPr>
          <p:nvPr/>
        </p:nvCxnSpPr>
        <p:spPr>
          <a:xfrm>
            <a:off x="3016713" y="3604593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049A7-5907-4C4A-9202-335A2AB682BE}"/>
              </a:ext>
            </a:extLst>
          </p:cNvPr>
          <p:cNvCxnSpPr>
            <a:cxnSpLocks/>
          </p:cNvCxnSpPr>
          <p:nvPr/>
        </p:nvCxnSpPr>
        <p:spPr>
          <a:xfrm>
            <a:off x="3016713" y="3584714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8CA1E14-30DA-7440-B6F3-63683CBE2837}"/>
              </a:ext>
            </a:extLst>
          </p:cNvPr>
          <p:cNvCxnSpPr>
            <a:cxnSpLocks/>
          </p:cNvCxnSpPr>
          <p:nvPr/>
        </p:nvCxnSpPr>
        <p:spPr>
          <a:xfrm>
            <a:off x="3016713" y="3614532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065261-3788-C144-9F5B-05109CC81FA1}"/>
              </a:ext>
            </a:extLst>
          </p:cNvPr>
          <p:cNvCxnSpPr>
            <a:cxnSpLocks/>
          </p:cNvCxnSpPr>
          <p:nvPr/>
        </p:nvCxnSpPr>
        <p:spPr>
          <a:xfrm flipV="1">
            <a:off x="3016713" y="3624472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4E142F-5167-5B46-B5C9-7E65D33270F7}"/>
              </a:ext>
            </a:extLst>
          </p:cNvPr>
          <p:cNvCxnSpPr>
            <a:cxnSpLocks/>
          </p:cNvCxnSpPr>
          <p:nvPr/>
        </p:nvCxnSpPr>
        <p:spPr>
          <a:xfrm>
            <a:off x="3016713" y="4171123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7A6E28-7BF6-E54C-B233-F9D7E9BCC543}"/>
              </a:ext>
            </a:extLst>
          </p:cNvPr>
          <p:cNvCxnSpPr>
            <a:cxnSpLocks/>
          </p:cNvCxnSpPr>
          <p:nvPr/>
        </p:nvCxnSpPr>
        <p:spPr>
          <a:xfrm>
            <a:off x="3016713" y="4168225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75D5B6-3C98-0A4F-BE9C-881C15FD21AD}"/>
              </a:ext>
            </a:extLst>
          </p:cNvPr>
          <p:cNvCxnSpPr>
            <a:cxnSpLocks/>
          </p:cNvCxnSpPr>
          <p:nvPr/>
        </p:nvCxnSpPr>
        <p:spPr>
          <a:xfrm>
            <a:off x="2983583" y="4168225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38264C-B2F5-1949-8F6A-020467F69704}"/>
              </a:ext>
            </a:extLst>
          </p:cNvPr>
          <p:cNvCxnSpPr>
            <a:cxnSpLocks/>
          </p:cNvCxnSpPr>
          <p:nvPr/>
        </p:nvCxnSpPr>
        <p:spPr>
          <a:xfrm>
            <a:off x="3016713" y="4744753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329D04-8642-F541-94CC-415AC38C02C4}"/>
              </a:ext>
            </a:extLst>
          </p:cNvPr>
          <p:cNvCxnSpPr>
            <a:cxnSpLocks/>
          </p:cNvCxnSpPr>
          <p:nvPr/>
        </p:nvCxnSpPr>
        <p:spPr>
          <a:xfrm flipV="1">
            <a:off x="3003461" y="3624471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9A5BFE-6A40-E643-9918-73023D093CFD}"/>
              </a:ext>
            </a:extLst>
          </p:cNvPr>
          <p:cNvCxnSpPr>
            <a:cxnSpLocks/>
          </p:cNvCxnSpPr>
          <p:nvPr/>
        </p:nvCxnSpPr>
        <p:spPr>
          <a:xfrm flipV="1">
            <a:off x="3003461" y="4191001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63C9A3-93C1-9849-A456-8F5F32993886}"/>
              </a:ext>
            </a:extLst>
          </p:cNvPr>
          <p:cNvCxnSpPr>
            <a:cxnSpLocks/>
          </p:cNvCxnSpPr>
          <p:nvPr/>
        </p:nvCxnSpPr>
        <p:spPr>
          <a:xfrm flipV="1">
            <a:off x="3003461" y="4772441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6BF112-08E0-0449-B24F-69330B81A1B9}"/>
              </a:ext>
            </a:extLst>
          </p:cNvPr>
          <p:cNvCxnSpPr>
            <a:cxnSpLocks/>
          </p:cNvCxnSpPr>
          <p:nvPr/>
        </p:nvCxnSpPr>
        <p:spPr>
          <a:xfrm flipV="1">
            <a:off x="3016714" y="5327022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5531A9-6B42-A943-BA23-89264E8C75DF}"/>
              </a:ext>
            </a:extLst>
          </p:cNvPr>
          <p:cNvCxnSpPr>
            <a:cxnSpLocks/>
          </p:cNvCxnSpPr>
          <p:nvPr/>
        </p:nvCxnSpPr>
        <p:spPr>
          <a:xfrm>
            <a:off x="3891357" y="3624471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1FD11-089E-674A-9542-8DDBFC8E1194}"/>
              </a:ext>
            </a:extLst>
          </p:cNvPr>
          <p:cNvCxnSpPr>
            <a:cxnSpLocks/>
          </p:cNvCxnSpPr>
          <p:nvPr/>
        </p:nvCxnSpPr>
        <p:spPr>
          <a:xfrm>
            <a:off x="3891357" y="3604592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BF5BC1-99CD-6149-8B85-EA00CAE4406E}"/>
              </a:ext>
            </a:extLst>
          </p:cNvPr>
          <p:cNvCxnSpPr>
            <a:cxnSpLocks/>
          </p:cNvCxnSpPr>
          <p:nvPr/>
        </p:nvCxnSpPr>
        <p:spPr>
          <a:xfrm>
            <a:off x="3891357" y="4191001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F1F57-FC98-2D45-8660-81AAAA32D26F}"/>
              </a:ext>
            </a:extLst>
          </p:cNvPr>
          <p:cNvCxnSpPr>
            <a:cxnSpLocks/>
          </p:cNvCxnSpPr>
          <p:nvPr/>
        </p:nvCxnSpPr>
        <p:spPr>
          <a:xfrm>
            <a:off x="3891357" y="4188103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AE88B8E-60AC-F245-AC44-938305217AB1}"/>
              </a:ext>
            </a:extLst>
          </p:cNvPr>
          <p:cNvCxnSpPr>
            <a:cxnSpLocks/>
          </p:cNvCxnSpPr>
          <p:nvPr/>
        </p:nvCxnSpPr>
        <p:spPr>
          <a:xfrm>
            <a:off x="3891357" y="4764631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4A8B2E-85C2-6341-9C21-D65BC2A20593}"/>
              </a:ext>
            </a:extLst>
          </p:cNvPr>
          <p:cNvCxnSpPr>
            <a:cxnSpLocks/>
          </p:cNvCxnSpPr>
          <p:nvPr/>
        </p:nvCxnSpPr>
        <p:spPr>
          <a:xfrm flipV="1">
            <a:off x="3878105" y="4210879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228B9AA-B182-8E43-8888-BB24B71B2131}"/>
              </a:ext>
            </a:extLst>
          </p:cNvPr>
          <p:cNvCxnSpPr>
            <a:cxnSpLocks/>
          </p:cNvCxnSpPr>
          <p:nvPr/>
        </p:nvCxnSpPr>
        <p:spPr>
          <a:xfrm flipV="1">
            <a:off x="3878105" y="4792319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3F5ED791-A31F-8644-95B2-EBDDD0F38BFA}"/>
              </a:ext>
            </a:extLst>
          </p:cNvPr>
          <p:cNvSpPr/>
          <p:nvPr/>
        </p:nvSpPr>
        <p:spPr>
          <a:xfrm>
            <a:off x="4693113" y="4048539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70C475C-F206-1C42-97A3-12B94E7469C0}"/>
              </a:ext>
            </a:extLst>
          </p:cNvPr>
          <p:cNvSpPr/>
          <p:nvPr/>
        </p:nvSpPr>
        <p:spPr>
          <a:xfrm>
            <a:off x="4693113" y="4625009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2C07E4-2CB2-994F-9A0C-29941374AAD0}"/>
              </a:ext>
            </a:extLst>
          </p:cNvPr>
          <p:cNvCxnSpPr>
            <a:cxnSpLocks/>
            <a:endCxn id="79" idx="5"/>
          </p:cNvCxnSpPr>
          <p:nvPr/>
        </p:nvCxnSpPr>
        <p:spPr>
          <a:xfrm>
            <a:off x="3015244" y="4757532"/>
            <a:ext cx="965939" cy="6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5559512-DADC-8842-A971-CCAD7089708B}"/>
              </a:ext>
            </a:extLst>
          </p:cNvPr>
          <p:cNvSpPr/>
          <p:nvPr/>
        </p:nvSpPr>
        <p:spPr>
          <a:xfrm>
            <a:off x="3732331" y="345219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F3C7BE5-0DFA-7048-888C-4D303F7AEA45}"/>
              </a:ext>
            </a:extLst>
          </p:cNvPr>
          <p:cNvSpPr/>
          <p:nvPr/>
        </p:nvSpPr>
        <p:spPr>
          <a:xfrm>
            <a:off x="3732331" y="402866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378D0C-97A5-B245-91DE-FA5426ABF622}"/>
              </a:ext>
            </a:extLst>
          </p:cNvPr>
          <p:cNvSpPr/>
          <p:nvPr/>
        </p:nvSpPr>
        <p:spPr>
          <a:xfrm>
            <a:off x="3732331" y="460513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BCA8748-491A-A747-8FD9-0D907A5364A5}"/>
              </a:ext>
            </a:extLst>
          </p:cNvPr>
          <p:cNvSpPr/>
          <p:nvPr/>
        </p:nvSpPr>
        <p:spPr>
          <a:xfrm>
            <a:off x="3732331" y="518160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9E742B2-7283-8949-9C76-26D13F290F7E}"/>
              </a:ext>
            </a:extLst>
          </p:cNvPr>
          <p:cNvSpPr/>
          <p:nvPr/>
        </p:nvSpPr>
        <p:spPr>
          <a:xfrm>
            <a:off x="2857687" y="343231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D18564-F1E4-E84C-9E94-5B47DC61E424}"/>
              </a:ext>
            </a:extLst>
          </p:cNvPr>
          <p:cNvSpPr/>
          <p:nvPr/>
        </p:nvSpPr>
        <p:spPr>
          <a:xfrm>
            <a:off x="2857687" y="400878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F11B05-DE58-2740-A940-14EF1BACF56A}"/>
              </a:ext>
            </a:extLst>
          </p:cNvPr>
          <p:cNvSpPr/>
          <p:nvPr/>
        </p:nvSpPr>
        <p:spPr>
          <a:xfrm>
            <a:off x="2857687" y="458525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BAFF41-63EC-7445-B675-CCFA46D85628}"/>
              </a:ext>
            </a:extLst>
          </p:cNvPr>
          <p:cNvSpPr/>
          <p:nvPr/>
        </p:nvSpPr>
        <p:spPr>
          <a:xfrm>
            <a:off x="2857687" y="516172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A6CEB8-A5A3-7F4B-BFF9-7FA5BFA42744}"/>
              </a:ext>
            </a:extLst>
          </p:cNvPr>
          <p:cNvSpPr txBox="1"/>
          <p:nvPr/>
        </p:nvSpPr>
        <p:spPr>
          <a:xfrm>
            <a:off x="1568067" y="30343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B0BEB6-8060-A14D-9D64-C43CEC9C5387}"/>
              </a:ext>
            </a:extLst>
          </p:cNvPr>
          <p:cNvSpPr txBox="1"/>
          <p:nvPr/>
        </p:nvSpPr>
        <p:spPr>
          <a:xfrm>
            <a:off x="2915976" y="299327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F0883F-E5E6-F14C-858E-A6DE63CD17EF}"/>
              </a:ext>
            </a:extLst>
          </p:cNvPr>
          <p:cNvSpPr txBox="1"/>
          <p:nvPr/>
        </p:nvSpPr>
        <p:spPr>
          <a:xfrm>
            <a:off x="4628696" y="36103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B8152459-CFFD-464E-8D0B-13293954EAD6}"/>
              </a:ext>
            </a:extLst>
          </p:cNvPr>
          <p:cNvSpPr/>
          <p:nvPr/>
        </p:nvSpPr>
        <p:spPr>
          <a:xfrm>
            <a:off x="2252870" y="6003235"/>
            <a:ext cx="1987826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941010-802E-0144-B40B-34C188F53E9C}"/>
              </a:ext>
            </a:extLst>
          </p:cNvPr>
          <p:cNvSpPr txBox="1"/>
          <p:nvPr/>
        </p:nvSpPr>
        <p:spPr>
          <a:xfrm>
            <a:off x="2424487" y="6488666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5AA57-6563-4B4F-AAA0-9D7E18D73905}"/>
              </a:ext>
            </a:extLst>
          </p:cNvPr>
          <p:cNvSpPr/>
          <p:nvPr/>
        </p:nvSpPr>
        <p:spPr>
          <a:xfrm>
            <a:off x="8004313" y="3893870"/>
            <a:ext cx="450574" cy="57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B4D222-C736-F840-8167-B8BA677AB880}"/>
              </a:ext>
            </a:extLst>
          </p:cNvPr>
          <p:cNvSpPr/>
          <p:nvPr/>
        </p:nvSpPr>
        <p:spPr>
          <a:xfrm>
            <a:off x="8984974" y="3532118"/>
            <a:ext cx="371061" cy="12125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7AD63C-24CE-6B40-B6A9-037AECE333FF}"/>
              </a:ext>
            </a:extLst>
          </p:cNvPr>
          <p:cNvSpPr/>
          <p:nvPr/>
        </p:nvSpPr>
        <p:spPr>
          <a:xfrm>
            <a:off x="9879497" y="3951227"/>
            <a:ext cx="450574" cy="572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BB38FA4-CD0E-6A46-AED1-78149FCDEBE6}"/>
              </a:ext>
            </a:extLst>
          </p:cNvPr>
          <p:cNvSpPr/>
          <p:nvPr/>
        </p:nvSpPr>
        <p:spPr>
          <a:xfrm>
            <a:off x="8484615" y="4145447"/>
            <a:ext cx="500360" cy="12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B004021-C237-674B-A8C9-D4B7F87DE043}"/>
              </a:ext>
            </a:extLst>
          </p:cNvPr>
          <p:cNvSpPr/>
          <p:nvPr/>
        </p:nvSpPr>
        <p:spPr>
          <a:xfrm>
            <a:off x="9365884" y="4198041"/>
            <a:ext cx="500360" cy="12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B00099-CFCE-BD41-AD23-9EDA4C1B648A}"/>
              </a:ext>
            </a:extLst>
          </p:cNvPr>
          <p:cNvSpPr txBox="1"/>
          <p:nvPr/>
        </p:nvSpPr>
        <p:spPr>
          <a:xfrm>
            <a:off x="8725230" y="308286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6596D4-77D6-9E43-AFDF-BA775C62EAFF}"/>
              </a:ext>
            </a:extLst>
          </p:cNvPr>
          <p:cNvSpPr txBox="1"/>
          <p:nvPr/>
        </p:nvSpPr>
        <p:spPr>
          <a:xfrm>
            <a:off x="7692726" y="34787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B6E351-2335-2D41-AE28-AA865B75E451}"/>
              </a:ext>
            </a:extLst>
          </p:cNvPr>
          <p:cNvSpPr txBox="1"/>
          <p:nvPr/>
        </p:nvSpPr>
        <p:spPr>
          <a:xfrm>
            <a:off x="9579498" y="35524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4B12FD-7EF4-A844-AD90-0F77ADD9A1A2}"/>
              </a:ext>
            </a:extLst>
          </p:cNvPr>
          <p:cNvSpPr txBox="1"/>
          <p:nvPr/>
        </p:nvSpPr>
        <p:spPr>
          <a:xfrm>
            <a:off x="8670325" y="5959545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“Zoom out”</a:t>
            </a:r>
          </a:p>
        </p:txBody>
      </p:sp>
    </p:spTree>
    <p:extLst>
      <p:ext uri="{BB962C8B-B14F-4D97-AF65-F5344CB8AC3E}">
        <p14:creationId xmlns:p14="http://schemas.microsoft.com/office/powerpoint/2010/main" val="40122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4825-3919-344A-B96D-B14B553D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Recurrent Network: Take the output and use it as input for the next loop.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2AAAD3-A331-B240-8A0A-F5FBABC83728}"/>
              </a:ext>
            </a:extLst>
          </p:cNvPr>
          <p:cNvSpPr/>
          <p:nvPr/>
        </p:nvSpPr>
        <p:spPr>
          <a:xfrm>
            <a:off x="4293706" y="267693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B7A5B-59E7-3642-B677-91522B1643DA}"/>
              </a:ext>
            </a:extLst>
          </p:cNvPr>
          <p:cNvSpPr/>
          <p:nvPr/>
        </p:nvSpPr>
        <p:spPr>
          <a:xfrm>
            <a:off x="4293706" y="325340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841220-FA0D-3E45-B59C-657175705B61}"/>
              </a:ext>
            </a:extLst>
          </p:cNvPr>
          <p:cNvSpPr/>
          <p:nvPr/>
        </p:nvSpPr>
        <p:spPr>
          <a:xfrm>
            <a:off x="4293706" y="382987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117DA-DFF8-8C45-A4D2-4887AAB1E380}"/>
              </a:ext>
            </a:extLst>
          </p:cNvPr>
          <p:cNvSpPr/>
          <p:nvPr/>
        </p:nvSpPr>
        <p:spPr>
          <a:xfrm>
            <a:off x="4293706" y="440634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F99F03-C341-E445-BF45-51A111AA960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585254" y="2829339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9C4398-2C69-4944-BEE9-50974D353E31}"/>
              </a:ext>
            </a:extLst>
          </p:cNvPr>
          <p:cNvCxnSpPr>
            <a:cxnSpLocks/>
          </p:cNvCxnSpPr>
          <p:nvPr/>
        </p:nvCxnSpPr>
        <p:spPr>
          <a:xfrm>
            <a:off x="4452732" y="2849218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A2429-A319-E542-8FDF-FAC0753476E9}"/>
              </a:ext>
            </a:extLst>
          </p:cNvPr>
          <p:cNvCxnSpPr>
            <a:cxnSpLocks/>
          </p:cNvCxnSpPr>
          <p:nvPr/>
        </p:nvCxnSpPr>
        <p:spPr>
          <a:xfrm>
            <a:off x="4452732" y="2829339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47732-2B5D-9840-B784-2DB9F0571AFA}"/>
              </a:ext>
            </a:extLst>
          </p:cNvPr>
          <p:cNvCxnSpPr>
            <a:cxnSpLocks/>
          </p:cNvCxnSpPr>
          <p:nvPr/>
        </p:nvCxnSpPr>
        <p:spPr>
          <a:xfrm>
            <a:off x="4452732" y="2859157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F6326B-441E-8D41-AF75-F28DEF14A9C4}"/>
              </a:ext>
            </a:extLst>
          </p:cNvPr>
          <p:cNvCxnSpPr>
            <a:cxnSpLocks/>
          </p:cNvCxnSpPr>
          <p:nvPr/>
        </p:nvCxnSpPr>
        <p:spPr>
          <a:xfrm flipV="1">
            <a:off x="4419602" y="2849218"/>
            <a:ext cx="1086678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380D7-0B1A-514C-BF92-BBEFD378A89F}"/>
              </a:ext>
            </a:extLst>
          </p:cNvPr>
          <p:cNvCxnSpPr>
            <a:cxnSpLocks/>
          </p:cNvCxnSpPr>
          <p:nvPr/>
        </p:nvCxnSpPr>
        <p:spPr>
          <a:xfrm flipV="1">
            <a:off x="4452732" y="2869097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8DC88F-0EC0-4E43-9D16-6186DA040AA4}"/>
              </a:ext>
            </a:extLst>
          </p:cNvPr>
          <p:cNvCxnSpPr>
            <a:cxnSpLocks/>
          </p:cNvCxnSpPr>
          <p:nvPr/>
        </p:nvCxnSpPr>
        <p:spPr>
          <a:xfrm>
            <a:off x="4452732" y="3415748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8D1CF-A3A4-BE4E-A91C-3940EA9BBD19}"/>
              </a:ext>
            </a:extLst>
          </p:cNvPr>
          <p:cNvCxnSpPr>
            <a:cxnSpLocks/>
          </p:cNvCxnSpPr>
          <p:nvPr/>
        </p:nvCxnSpPr>
        <p:spPr>
          <a:xfrm>
            <a:off x="4452732" y="3412850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9BAD74-4478-614E-9A45-22D87A548D75}"/>
              </a:ext>
            </a:extLst>
          </p:cNvPr>
          <p:cNvCxnSpPr>
            <a:cxnSpLocks/>
          </p:cNvCxnSpPr>
          <p:nvPr/>
        </p:nvCxnSpPr>
        <p:spPr>
          <a:xfrm>
            <a:off x="4419602" y="3412850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C4C1C-C4E6-D04D-B7FC-C6EA99082CAF}"/>
              </a:ext>
            </a:extLst>
          </p:cNvPr>
          <p:cNvCxnSpPr>
            <a:cxnSpLocks/>
          </p:cNvCxnSpPr>
          <p:nvPr/>
        </p:nvCxnSpPr>
        <p:spPr>
          <a:xfrm flipV="1">
            <a:off x="4412976" y="3317925"/>
            <a:ext cx="1050608" cy="67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DA021C-135B-7843-A2F4-C5D5A6621128}"/>
              </a:ext>
            </a:extLst>
          </p:cNvPr>
          <p:cNvCxnSpPr>
            <a:cxnSpLocks/>
          </p:cNvCxnSpPr>
          <p:nvPr/>
        </p:nvCxnSpPr>
        <p:spPr>
          <a:xfrm>
            <a:off x="4452732" y="3989378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F2531-31DE-B44D-8249-1B9877F9D261}"/>
              </a:ext>
            </a:extLst>
          </p:cNvPr>
          <p:cNvCxnSpPr>
            <a:cxnSpLocks/>
          </p:cNvCxnSpPr>
          <p:nvPr/>
        </p:nvCxnSpPr>
        <p:spPr>
          <a:xfrm>
            <a:off x="4439480" y="3969500"/>
            <a:ext cx="1024104" cy="71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8CCD5-90B8-4B49-A430-5275E0373E6D}"/>
              </a:ext>
            </a:extLst>
          </p:cNvPr>
          <p:cNvCxnSpPr>
            <a:cxnSpLocks/>
          </p:cNvCxnSpPr>
          <p:nvPr/>
        </p:nvCxnSpPr>
        <p:spPr>
          <a:xfrm flipV="1">
            <a:off x="4439480" y="2869096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1DEBAC-7EAA-4341-B57C-36B520C8CC0A}"/>
              </a:ext>
            </a:extLst>
          </p:cNvPr>
          <p:cNvCxnSpPr>
            <a:cxnSpLocks/>
          </p:cNvCxnSpPr>
          <p:nvPr/>
        </p:nvCxnSpPr>
        <p:spPr>
          <a:xfrm flipV="1">
            <a:off x="4439480" y="3435626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C59BB-E996-C442-8071-931827ACF44A}"/>
              </a:ext>
            </a:extLst>
          </p:cNvPr>
          <p:cNvCxnSpPr>
            <a:cxnSpLocks/>
          </p:cNvCxnSpPr>
          <p:nvPr/>
        </p:nvCxnSpPr>
        <p:spPr>
          <a:xfrm flipV="1">
            <a:off x="4439480" y="4017066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A1B7B1-64FB-F941-B64A-4B293E6F6AEA}"/>
              </a:ext>
            </a:extLst>
          </p:cNvPr>
          <p:cNvCxnSpPr>
            <a:cxnSpLocks/>
          </p:cNvCxnSpPr>
          <p:nvPr/>
        </p:nvCxnSpPr>
        <p:spPr>
          <a:xfrm flipV="1">
            <a:off x="4452733" y="4571647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57EE7B-43E3-BF40-B332-28059A40FD4B}"/>
              </a:ext>
            </a:extLst>
          </p:cNvPr>
          <p:cNvCxnSpPr>
            <a:stCxn id="51" idx="6"/>
          </p:cNvCxnSpPr>
          <p:nvPr/>
        </p:nvCxnSpPr>
        <p:spPr>
          <a:xfrm>
            <a:off x="5481619" y="2869096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CD8D6F-3532-7148-9626-27BF51BA8B34}"/>
              </a:ext>
            </a:extLst>
          </p:cNvPr>
          <p:cNvCxnSpPr>
            <a:cxnSpLocks/>
          </p:cNvCxnSpPr>
          <p:nvPr/>
        </p:nvCxnSpPr>
        <p:spPr>
          <a:xfrm>
            <a:off x="5349097" y="2888975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A6EE3A-8A8D-2145-8452-5E150EE7642C}"/>
              </a:ext>
            </a:extLst>
          </p:cNvPr>
          <p:cNvCxnSpPr>
            <a:cxnSpLocks/>
          </p:cNvCxnSpPr>
          <p:nvPr/>
        </p:nvCxnSpPr>
        <p:spPr>
          <a:xfrm>
            <a:off x="5349097" y="2869096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24DC6E-2907-E14C-825E-707C38DC2851}"/>
              </a:ext>
            </a:extLst>
          </p:cNvPr>
          <p:cNvCxnSpPr>
            <a:cxnSpLocks/>
          </p:cNvCxnSpPr>
          <p:nvPr/>
        </p:nvCxnSpPr>
        <p:spPr>
          <a:xfrm>
            <a:off x="5349097" y="2898914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EC776A-D41D-D845-873D-4A4094630F1A}"/>
              </a:ext>
            </a:extLst>
          </p:cNvPr>
          <p:cNvCxnSpPr>
            <a:cxnSpLocks/>
          </p:cNvCxnSpPr>
          <p:nvPr/>
        </p:nvCxnSpPr>
        <p:spPr>
          <a:xfrm flipV="1">
            <a:off x="5349097" y="2908854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15ADD1-1AD3-8F45-B61F-853DC5F7A90F}"/>
              </a:ext>
            </a:extLst>
          </p:cNvPr>
          <p:cNvCxnSpPr>
            <a:cxnSpLocks/>
          </p:cNvCxnSpPr>
          <p:nvPr/>
        </p:nvCxnSpPr>
        <p:spPr>
          <a:xfrm>
            <a:off x="5349097" y="3455505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72F09-C834-F649-840F-3C65F4ED4B9E}"/>
              </a:ext>
            </a:extLst>
          </p:cNvPr>
          <p:cNvCxnSpPr>
            <a:cxnSpLocks/>
          </p:cNvCxnSpPr>
          <p:nvPr/>
        </p:nvCxnSpPr>
        <p:spPr>
          <a:xfrm>
            <a:off x="5349097" y="3452607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E94797-A12D-B048-853B-05A33BCA2346}"/>
              </a:ext>
            </a:extLst>
          </p:cNvPr>
          <p:cNvCxnSpPr>
            <a:cxnSpLocks/>
          </p:cNvCxnSpPr>
          <p:nvPr/>
        </p:nvCxnSpPr>
        <p:spPr>
          <a:xfrm>
            <a:off x="5315967" y="3452607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43135-4954-1B42-9469-21E0B7F2847C}"/>
              </a:ext>
            </a:extLst>
          </p:cNvPr>
          <p:cNvCxnSpPr>
            <a:cxnSpLocks/>
          </p:cNvCxnSpPr>
          <p:nvPr/>
        </p:nvCxnSpPr>
        <p:spPr>
          <a:xfrm>
            <a:off x="5349097" y="4029135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0E7C65-7B8E-C94B-8F27-3698884DA7D6}"/>
              </a:ext>
            </a:extLst>
          </p:cNvPr>
          <p:cNvCxnSpPr>
            <a:cxnSpLocks/>
          </p:cNvCxnSpPr>
          <p:nvPr/>
        </p:nvCxnSpPr>
        <p:spPr>
          <a:xfrm flipV="1">
            <a:off x="5335845" y="2908853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3358A6-BEAC-944E-AC26-9C6EAAE1E2B8}"/>
              </a:ext>
            </a:extLst>
          </p:cNvPr>
          <p:cNvCxnSpPr>
            <a:cxnSpLocks/>
          </p:cNvCxnSpPr>
          <p:nvPr/>
        </p:nvCxnSpPr>
        <p:spPr>
          <a:xfrm flipV="1">
            <a:off x="5335845" y="3475383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59B78-F45A-8F4F-A3B2-06F144A2170E}"/>
              </a:ext>
            </a:extLst>
          </p:cNvPr>
          <p:cNvCxnSpPr>
            <a:cxnSpLocks/>
          </p:cNvCxnSpPr>
          <p:nvPr/>
        </p:nvCxnSpPr>
        <p:spPr>
          <a:xfrm flipV="1">
            <a:off x="5335845" y="4056823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44E379-6CE0-994C-93E9-2F3BCA550A48}"/>
              </a:ext>
            </a:extLst>
          </p:cNvPr>
          <p:cNvCxnSpPr>
            <a:cxnSpLocks/>
          </p:cNvCxnSpPr>
          <p:nvPr/>
        </p:nvCxnSpPr>
        <p:spPr>
          <a:xfrm flipV="1">
            <a:off x="5349098" y="4611404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5AB703-87BE-494C-92C7-803411A10845}"/>
              </a:ext>
            </a:extLst>
          </p:cNvPr>
          <p:cNvCxnSpPr>
            <a:cxnSpLocks/>
          </p:cNvCxnSpPr>
          <p:nvPr/>
        </p:nvCxnSpPr>
        <p:spPr>
          <a:xfrm>
            <a:off x="6223741" y="2908853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E94F7-E1DE-CC42-BAF5-57E22585EAF0}"/>
              </a:ext>
            </a:extLst>
          </p:cNvPr>
          <p:cNvCxnSpPr>
            <a:cxnSpLocks/>
          </p:cNvCxnSpPr>
          <p:nvPr/>
        </p:nvCxnSpPr>
        <p:spPr>
          <a:xfrm>
            <a:off x="6223741" y="2888974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C44ECD-BCA3-7C48-845E-CC685C7F8322}"/>
              </a:ext>
            </a:extLst>
          </p:cNvPr>
          <p:cNvCxnSpPr>
            <a:cxnSpLocks/>
          </p:cNvCxnSpPr>
          <p:nvPr/>
        </p:nvCxnSpPr>
        <p:spPr>
          <a:xfrm>
            <a:off x="6223741" y="3475383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108691-7650-D647-B216-DE86991C609A}"/>
              </a:ext>
            </a:extLst>
          </p:cNvPr>
          <p:cNvCxnSpPr>
            <a:cxnSpLocks/>
          </p:cNvCxnSpPr>
          <p:nvPr/>
        </p:nvCxnSpPr>
        <p:spPr>
          <a:xfrm>
            <a:off x="6223741" y="3472485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80BACF-BFB5-B946-A3DB-EC737439EBD6}"/>
              </a:ext>
            </a:extLst>
          </p:cNvPr>
          <p:cNvCxnSpPr>
            <a:cxnSpLocks/>
          </p:cNvCxnSpPr>
          <p:nvPr/>
        </p:nvCxnSpPr>
        <p:spPr>
          <a:xfrm>
            <a:off x="6223741" y="4049013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8565B3-B735-0142-9871-B5FDFADD402F}"/>
              </a:ext>
            </a:extLst>
          </p:cNvPr>
          <p:cNvCxnSpPr>
            <a:cxnSpLocks/>
          </p:cNvCxnSpPr>
          <p:nvPr/>
        </p:nvCxnSpPr>
        <p:spPr>
          <a:xfrm flipV="1">
            <a:off x="6210489" y="3495261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05D92E-8403-8C4C-8F8B-1B311A739310}"/>
              </a:ext>
            </a:extLst>
          </p:cNvPr>
          <p:cNvCxnSpPr>
            <a:cxnSpLocks/>
          </p:cNvCxnSpPr>
          <p:nvPr/>
        </p:nvCxnSpPr>
        <p:spPr>
          <a:xfrm flipV="1">
            <a:off x="6210489" y="4076701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4BA1396-A5FC-0A4A-8174-ADCFC73FED46}"/>
              </a:ext>
            </a:extLst>
          </p:cNvPr>
          <p:cNvSpPr/>
          <p:nvPr/>
        </p:nvSpPr>
        <p:spPr>
          <a:xfrm>
            <a:off x="7025497" y="3332921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7EEC87-D853-4B44-8EB8-DBDC0CD9EE5C}"/>
              </a:ext>
            </a:extLst>
          </p:cNvPr>
          <p:cNvSpPr/>
          <p:nvPr/>
        </p:nvSpPr>
        <p:spPr>
          <a:xfrm>
            <a:off x="7025497" y="3909391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19BAFC-203B-E140-A7F7-BCFD555F5FDA}"/>
              </a:ext>
            </a:extLst>
          </p:cNvPr>
          <p:cNvCxnSpPr>
            <a:cxnSpLocks/>
            <a:endCxn id="50" idx="5"/>
          </p:cNvCxnSpPr>
          <p:nvPr/>
        </p:nvCxnSpPr>
        <p:spPr>
          <a:xfrm>
            <a:off x="5347628" y="4041914"/>
            <a:ext cx="965939" cy="6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798C550-8E3A-4741-BEE1-D9A89BCE271C}"/>
              </a:ext>
            </a:extLst>
          </p:cNvPr>
          <p:cNvSpPr/>
          <p:nvPr/>
        </p:nvSpPr>
        <p:spPr>
          <a:xfrm>
            <a:off x="6064715" y="273657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75E8B7-9D47-904C-B3D0-9D584BACDF40}"/>
              </a:ext>
            </a:extLst>
          </p:cNvPr>
          <p:cNvSpPr/>
          <p:nvPr/>
        </p:nvSpPr>
        <p:spPr>
          <a:xfrm>
            <a:off x="6064715" y="331304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B54A29-BF73-4F40-9C9A-14479E2BA945}"/>
              </a:ext>
            </a:extLst>
          </p:cNvPr>
          <p:cNvSpPr/>
          <p:nvPr/>
        </p:nvSpPr>
        <p:spPr>
          <a:xfrm>
            <a:off x="6064715" y="388951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18139C-5832-8D4B-982A-55C9DC3B4D3C}"/>
              </a:ext>
            </a:extLst>
          </p:cNvPr>
          <p:cNvSpPr/>
          <p:nvPr/>
        </p:nvSpPr>
        <p:spPr>
          <a:xfrm>
            <a:off x="6064715" y="446598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9EDDD7-09FE-4E4D-9317-7108D43052B2}"/>
              </a:ext>
            </a:extLst>
          </p:cNvPr>
          <p:cNvSpPr/>
          <p:nvPr/>
        </p:nvSpPr>
        <p:spPr>
          <a:xfrm>
            <a:off x="5190071" y="271669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65A240-4989-BB4C-B074-80A3DD0443CB}"/>
              </a:ext>
            </a:extLst>
          </p:cNvPr>
          <p:cNvSpPr/>
          <p:nvPr/>
        </p:nvSpPr>
        <p:spPr>
          <a:xfrm>
            <a:off x="5190071" y="329316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5EE775-0979-CC45-9233-3BD27E2FFF3E}"/>
              </a:ext>
            </a:extLst>
          </p:cNvPr>
          <p:cNvSpPr/>
          <p:nvPr/>
        </p:nvSpPr>
        <p:spPr>
          <a:xfrm>
            <a:off x="5190071" y="386963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2B8EBB-CCAE-FD49-9F19-4ED0C28BC5F4}"/>
              </a:ext>
            </a:extLst>
          </p:cNvPr>
          <p:cNvSpPr/>
          <p:nvPr/>
        </p:nvSpPr>
        <p:spPr>
          <a:xfrm>
            <a:off x="5190071" y="444610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665B24-F22F-E644-A23F-2A25030C5324}"/>
              </a:ext>
            </a:extLst>
          </p:cNvPr>
          <p:cNvSpPr txBox="1"/>
          <p:nvPr/>
        </p:nvSpPr>
        <p:spPr>
          <a:xfrm>
            <a:off x="3900451" y="23187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D4F7EA-E3A0-9042-B8DE-B54DC64A82A6}"/>
              </a:ext>
            </a:extLst>
          </p:cNvPr>
          <p:cNvSpPr txBox="1"/>
          <p:nvPr/>
        </p:nvSpPr>
        <p:spPr>
          <a:xfrm>
            <a:off x="5248360" y="227765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B2A91-2E68-4B49-B8F7-BC456400923F}"/>
              </a:ext>
            </a:extLst>
          </p:cNvPr>
          <p:cNvSpPr txBox="1"/>
          <p:nvPr/>
        </p:nvSpPr>
        <p:spPr>
          <a:xfrm>
            <a:off x="6961080" y="28947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00A12C0B-20C6-9F42-9141-491FFF57E8C8}"/>
              </a:ext>
            </a:extLst>
          </p:cNvPr>
          <p:cNvCxnSpPr>
            <a:stCxn id="45" idx="6"/>
            <a:endCxn id="7" idx="2"/>
          </p:cNvCxnSpPr>
          <p:nvPr/>
        </p:nvCxnSpPr>
        <p:spPr>
          <a:xfrm flipH="1">
            <a:off x="4293706" y="4061791"/>
            <a:ext cx="3023339" cy="496958"/>
          </a:xfrm>
          <a:prstGeom prst="curvedConnector5">
            <a:avLst>
              <a:gd name="adj1" fmla="val -7561"/>
              <a:gd name="adj2" fmla="val 281999"/>
              <a:gd name="adj3" fmla="val 107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94E2C60-54D0-4243-95BD-B4E3A1A443E6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H="1">
            <a:off x="4293706" y="3485321"/>
            <a:ext cx="3023339" cy="496958"/>
          </a:xfrm>
          <a:prstGeom prst="curvedConnector5">
            <a:avLst>
              <a:gd name="adj1" fmla="val -16766"/>
              <a:gd name="adj2" fmla="val 591332"/>
              <a:gd name="adj3" fmla="val 1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6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6EA2-F357-BD4F-9105-E28EB9DF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Unrolled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3E260-F0FB-7D4C-9C4F-2F2348890ABD}"/>
              </a:ext>
            </a:extLst>
          </p:cNvPr>
          <p:cNvSpPr txBox="1"/>
          <p:nvPr/>
        </p:nvSpPr>
        <p:spPr>
          <a:xfrm>
            <a:off x="2176672" y="584421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5363C-93B1-2947-9A75-17D5594CD7F9}"/>
              </a:ext>
            </a:extLst>
          </p:cNvPr>
          <p:cNvSpPr txBox="1"/>
          <p:nvPr/>
        </p:nvSpPr>
        <p:spPr>
          <a:xfrm>
            <a:off x="4436167" y="5857462"/>
            <a:ext cx="7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B42A-882F-C540-A4EC-6A68620CA9F1}"/>
              </a:ext>
            </a:extLst>
          </p:cNvPr>
          <p:cNvSpPr txBox="1"/>
          <p:nvPr/>
        </p:nvSpPr>
        <p:spPr>
          <a:xfrm>
            <a:off x="6723808" y="5857462"/>
            <a:ext cx="46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2D6FB-0D3A-454C-910C-8FFB3713BCBF}"/>
              </a:ext>
            </a:extLst>
          </p:cNvPr>
          <p:cNvSpPr txBox="1"/>
          <p:nvPr/>
        </p:nvSpPr>
        <p:spPr>
          <a:xfrm>
            <a:off x="8958048" y="5909607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8F45-C69A-F640-B64F-4B4DF5F618CF}"/>
              </a:ext>
            </a:extLst>
          </p:cNvPr>
          <p:cNvSpPr txBox="1"/>
          <p:nvPr/>
        </p:nvSpPr>
        <p:spPr>
          <a:xfrm>
            <a:off x="2176672" y="52942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26944-2616-0242-B790-A5382F9F9B1E}"/>
              </a:ext>
            </a:extLst>
          </p:cNvPr>
          <p:cNvSpPr txBox="1"/>
          <p:nvPr/>
        </p:nvSpPr>
        <p:spPr>
          <a:xfrm>
            <a:off x="4436167" y="53074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685B-8131-844C-964E-A03B398263E3}"/>
              </a:ext>
            </a:extLst>
          </p:cNvPr>
          <p:cNvSpPr txBox="1"/>
          <p:nvPr/>
        </p:nvSpPr>
        <p:spPr>
          <a:xfrm>
            <a:off x="6723808" y="5307496"/>
            <a:ext cx="46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ED48-20B0-3141-962C-B794C0A68911}"/>
              </a:ext>
            </a:extLst>
          </p:cNvPr>
          <p:cNvSpPr txBox="1"/>
          <p:nvPr/>
        </p:nvSpPr>
        <p:spPr>
          <a:xfrm>
            <a:off x="8958048" y="53596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029D4-3DE2-9646-A183-46F095EF388D}"/>
              </a:ext>
            </a:extLst>
          </p:cNvPr>
          <p:cNvSpPr/>
          <p:nvPr/>
        </p:nvSpPr>
        <p:spPr>
          <a:xfrm>
            <a:off x="1417981" y="4505742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B2007-A43D-E740-915D-9262865F50EC}"/>
              </a:ext>
            </a:extLst>
          </p:cNvPr>
          <p:cNvSpPr/>
          <p:nvPr/>
        </p:nvSpPr>
        <p:spPr>
          <a:xfrm>
            <a:off x="2047657" y="4505742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48947-06AA-2645-A4F5-D613ACCDED8C}"/>
              </a:ext>
            </a:extLst>
          </p:cNvPr>
          <p:cNvSpPr/>
          <p:nvPr/>
        </p:nvSpPr>
        <p:spPr>
          <a:xfrm>
            <a:off x="3677476" y="4567825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229318-ED46-5D4D-8330-82E372404AA4}"/>
              </a:ext>
            </a:extLst>
          </p:cNvPr>
          <p:cNvSpPr/>
          <p:nvPr/>
        </p:nvSpPr>
        <p:spPr>
          <a:xfrm>
            <a:off x="4307152" y="4567825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DD487-D534-4D4A-A2B1-DF600B24BCC0}"/>
              </a:ext>
            </a:extLst>
          </p:cNvPr>
          <p:cNvSpPr/>
          <p:nvPr/>
        </p:nvSpPr>
        <p:spPr>
          <a:xfrm>
            <a:off x="6094132" y="4541321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FC14C-6D1D-9C45-AB1C-A0A53C077244}"/>
              </a:ext>
            </a:extLst>
          </p:cNvPr>
          <p:cNvSpPr/>
          <p:nvPr/>
        </p:nvSpPr>
        <p:spPr>
          <a:xfrm>
            <a:off x="6723808" y="4541321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BC314-5C5F-6948-844C-BD8CFD446328}"/>
              </a:ext>
            </a:extLst>
          </p:cNvPr>
          <p:cNvSpPr/>
          <p:nvPr/>
        </p:nvSpPr>
        <p:spPr>
          <a:xfrm>
            <a:off x="8166423" y="4585254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6E9F5-9720-F346-BB99-74B31C9E5229}"/>
              </a:ext>
            </a:extLst>
          </p:cNvPr>
          <p:cNvSpPr/>
          <p:nvPr/>
        </p:nvSpPr>
        <p:spPr>
          <a:xfrm>
            <a:off x="8796099" y="4585254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CF4BC-9A91-E549-8136-7E04154DED03}"/>
              </a:ext>
            </a:extLst>
          </p:cNvPr>
          <p:cNvSpPr/>
          <p:nvPr/>
        </p:nvSpPr>
        <p:spPr>
          <a:xfrm>
            <a:off x="1417981" y="3551583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D30ED8-22E9-4A49-AC96-1757ADA18C1F}"/>
              </a:ext>
            </a:extLst>
          </p:cNvPr>
          <p:cNvSpPr/>
          <p:nvPr/>
        </p:nvSpPr>
        <p:spPr>
          <a:xfrm>
            <a:off x="3727270" y="3607991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F06F2-4CAA-D24D-BBA3-7B746CD76DCA}"/>
              </a:ext>
            </a:extLst>
          </p:cNvPr>
          <p:cNvSpPr/>
          <p:nvPr/>
        </p:nvSpPr>
        <p:spPr>
          <a:xfrm>
            <a:off x="6040106" y="3584800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8D444E-003E-3E4B-8186-1DCDD196814D}"/>
              </a:ext>
            </a:extLst>
          </p:cNvPr>
          <p:cNvSpPr/>
          <p:nvPr/>
        </p:nvSpPr>
        <p:spPr>
          <a:xfrm>
            <a:off x="8156486" y="3671711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D49B0B-3A36-C44F-91BA-D6FC1D58A856}"/>
              </a:ext>
            </a:extLst>
          </p:cNvPr>
          <p:cNvSpPr/>
          <p:nvPr/>
        </p:nvSpPr>
        <p:spPr>
          <a:xfrm>
            <a:off x="1843067" y="2589208"/>
            <a:ext cx="494548" cy="2849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58CB9-6E5F-8D41-ACF6-FD65CEC8F6AE}"/>
              </a:ext>
            </a:extLst>
          </p:cNvPr>
          <p:cNvSpPr/>
          <p:nvPr/>
        </p:nvSpPr>
        <p:spPr>
          <a:xfrm>
            <a:off x="4032667" y="2589208"/>
            <a:ext cx="605791" cy="2566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880F7-3061-0342-BCD1-C0A1FC4B341C}"/>
              </a:ext>
            </a:extLst>
          </p:cNvPr>
          <p:cNvSpPr/>
          <p:nvPr/>
        </p:nvSpPr>
        <p:spPr>
          <a:xfrm>
            <a:off x="6421144" y="2589207"/>
            <a:ext cx="536450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A606E-58B9-9E41-AFE7-4EB6A38AA86B}"/>
              </a:ext>
            </a:extLst>
          </p:cNvPr>
          <p:cNvSpPr/>
          <p:nvPr/>
        </p:nvSpPr>
        <p:spPr>
          <a:xfrm>
            <a:off x="8465987" y="2599147"/>
            <a:ext cx="581612" cy="342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E58F2-E152-2144-AF0A-AABAE4FF61C7}"/>
              </a:ext>
            </a:extLst>
          </p:cNvPr>
          <p:cNvCxnSpPr>
            <a:stCxn id="12" idx="0"/>
          </p:cNvCxnSpPr>
          <p:nvPr/>
        </p:nvCxnSpPr>
        <p:spPr>
          <a:xfrm flipV="1">
            <a:off x="1683025" y="401880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D6D0C-1F16-ED47-AB94-BC19777C522E}"/>
              </a:ext>
            </a:extLst>
          </p:cNvPr>
          <p:cNvCxnSpPr/>
          <p:nvPr/>
        </p:nvCxnSpPr>
        <p:spPr>
          <a:xfrm flipV="1">
            <a:off x="2312700" y="401379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8ADBD63-D2E7-B544-8CF2-1DC036DEA268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 rot="16200000" flipH="1">
            <a:off x="2256661" y="3292785"/>
            <a:ext cx="1162016" cy="1679613"/>
          </a:xfrm>
          <a:prstGeom prst="curvedConnector4">
            <a:avLst>
              <a:gd name="adj1" fmla="val -19673"/>
              <a:gd name="adj2" fmla="val 6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BD7BA-4802-844A-9332-8892521327B8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1997863" y="2874130"/>
            <a:ext cx="92478" cy="67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8D4C98-F3E3-8E44-8064-AB93B2746873}"/>
              </a:ext>
            </a:extLst>
          </p:cNvPr>
          <p:cNvCxnSpPr/>
          <p:nvPr/>
        </p:nvCxnSpPr>
        <p:spPr>
          <a:xfrm flipV="1">
            <a:off x="4008783" y="4065192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CEEC2E-6BC5-A64B-AC58-8CBBA19A6AA4}"/>
              </a:ext>
            </a:extLst>
          </p:cNvPr>
          <p:cNvCxnSpPr/>
          <p:nvPr/>
        </p:nvCxnSpPr>
        <p:spPr>
          <a:xfrm flipV="1">
            <a:off x="4638458" y="4060182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36575-1DAC-C143-81DA-4AA7F3FA95C6}"/>
              </a:ext>
            </a:extLst>
          </p:cNvPr>
          <p:cNvCxnSpPr/>
          <p:nvPr/>
        </p:nvCxnSpPr>
        <p:spPr>
          <a:xfrm flipV="1">
            <a:off x="6327919" y="403868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BD775-56A4-8F41-A8C1-86BB73371FCF}"/>
              </a:ext>
            </a:extLst>
          </p:cNvPr>
          <p:cNvCxnSpPr/>
          <p:nvPr/>
        </p:nvCxnSpPr>
        <p:spPr>
          <a:xfrm flipV="1">
            <a:off x="6957594" y="403367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1EF1C0-7DEB-A34C-9475-BAEF12D1591B}"/>
              </a:ext>
            </a:extLst>
          </p:cNvPr>
          <p:cNvCxnSpPr>
            <a:cxnSpLocks/>
          </p:cNvCxnSpPr>
          <p:nvPr/>
        </p:nvCxnSpPr>
        <p:spPr>
          <a:xfrm flipH="1" flipV="1">
            <a:off x="4297113" y="2877443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06AAC61-12AF-3F4A-A9C5-8ED1BCE5840F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rot="16200000" flipH="1">
            <a:off x="4661090" y="3254053"/>
            <a:ext cx="1079104" cy="1786980"/>
          </a:xfrm>
          <a:prstGeom prst="curvedConnector4">
            <a:avLst>
              <a:gd name="adj1" fmla="val -21184"/>
              <a:gd name="adj2" fmla="val 66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E2B8F1E-FB32-0642-A0A7-0879604C2159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6792288" y="3412500"/>
            <a:ext cx="1176816" cy="1521416"/>
          </a:xfrm>
          <a:prstGeom prst="curvedConnector4">
            <a:avLst>
              <a:gd name="adj1" fmla="val -19425"/>
              <a:gd name="adj2" fmla="val 69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31A669-4046-494B-AFF5-C3E463D787E9}"/>
              </a:ext>
            </a:extLst>
          </p:cNvPr>
          <p:cNvCxnSpPr>
            <a:cxnSpLocks/>
          </p:cNvCxnSpPr>
          <p:nvPr/>
        </p:nvCxnSpPr>
        <p:spPr>
          <a:xfrm flipH="1" flipV="1">
            <a:off x="6596439" y="2918826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F512BB-1BF6-2C47-A72E-FFDE7AF8DD80}"/>
              </a:ext>
            </a:extLst>
          </p:cNvPr>
          <p:cNvCxnSpPr/>
          <p:nvPr/>
        </p:nvCxnSpPr>
        <p:spPr>
          <a:xfrm flipV="1">
            <a:off x="8417924" y="4101584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04802D-CAC1-A44C-82A6-1E1086DB3004}"/>
              </a:ext>
            </a:extLst>
          </p:cNvPr>
          <p:cNvCxnSpPr/>
          <p:nvPr/>
        </p:nvCxnSpPr>
        <p:spPr>
          <a:xfrm flipV="1">
            <a:off x="9047599" y="4096574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65F383-227A-0541-91F0-1D9DC2D98A4E}"/>
              </a:ext>
            </a:extLst>
          </p:cNvPr>
          <p:cNvCxnSpPr>
            <a:cxnSpLocks/>
          </p:cNvCxnSpPr>
          <p:nvPr/>
        </p:nvCxnSpPr>
        <p:spPr>
          <a:xfrm flipH="1" flipV="1">
            <a:off x="8650125" y="2941163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4BA6-7948-FE48-BA0E-BA88B012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is the first step to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1CA0-5B8F-2349-AB70-37881829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is remembered and used as input</a:t>
            </a:r>
          </a:p>
          <a:p>
            <a:pPr lvl="1"/>
            <a:r>
              <a:rPr lang="en-US" dirty="0"/>
              <a:t>Memory is very very short (2-3 cycles/steps)</a:t>
            </a:r>
          </a:p>
          <a:p>
            <a:r>
              <a:rPr lang="en-US" dirty="0"/>
              <a:t>Weights are always the same for each step</a:t>
            </a:r>
          </a:p>
          <a:p>
            <a:r>
              <a:rPr lang="en-US" dirty="0"/>
              <a:t>Inputs are now sequences</a:t>
            </a:r>
          </a:p>
          <a:p>
            <a:pPr lvl="1"/>
            <a:r>
              <a:rPr lang="en-US" dirty="0"/>
              <a:t>Compare a batch size of 1 in standard </a:t>
            </a:r>
            <a:r>
              <a:rPr lang="en-US" dirty="0" err="1"/>
              <a:t>nn</a:t>
            </a:r>
            <a:r>
              <a:rPr lang="en-US" dirty="0"/>
              <a:t> vs </a:t>
            </a:r>
            <a:r>
              <a:rPr lang="en-US" dirty="0" err="1"/>
              <a:t>rnn</a:t>
            </a:r>
            <a:endParaRPr lang="en-US" dirty="0"/>
          </a:p>
          <a:p>
            <a:pPr lvl="2"/>
            <a:r>
              <a:rPr lang="en-US" dirty="0"/>
              <a:t>X=5</a:t>
            </a:r>
          </a:p>
          <a:p>
            <a:pPr lvl="2"/>
            <a:r>
              <a:rPr lang="en-US" dirty="0"/>
              <a:t>X = (5,7,9,11)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8C7-D48E-F140-BE01-990AC921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Introduces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4354-C2F8-4246-9D2C-999DAA06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 must always be the same length:</a:t>
            </a:r>
          </a:p>
          <a:p>
            <a:pPr lvl="1"/>
            <a:r>
              <a:rPr lang="en-US" dirty="0"/>
              <a:t>Both of these go into the same network</a:t>
            </a:r>
          </a:p>
          <a:p>
            <a:pPr lvl="2"/>
            <a:r>
              <a:rPr lang="en-US" dirty="0"/>
              <a:t>“The car is red”</a:t>
            </a:r>
          </a:p>
          <a:p>
            <a:pPr lvl="2"/>
            <a:r>
              <a:rPr lang="en-US" dirty="0"/>
              <a:t>“OMG I just told you that my car is red, what is wrong with you idiot”</a:t>
            </a:r>
          </a:p>
          <a:p>
            <a:pPr lvl="2"/>
            <a:r>
              <a:rPr lang="en-US" dirty="0"/>
              <a:t>Introduce ‘start’ and ‘end’ tokens</a:t>
            </a:r>
          </a:p>
          <a:p>
            <a:pPr lvl="2"/>
            <a:r>
              <a:rPr lang="en-US" dirty="0"/>
              <a:t>Pad the endings</a:t>
            </a:r>
          </a:p>
          <a:p>
            <a:pPr lvl="3"/>
            <a:r>
              <a:rPr lang="en-US" dirty="0"/>
              <a:t>“The car is red &lt;end&gt; &lt;pad&gt; &lt;pad&gt; &lt;pad&gt; &lt;pad&gt; &lt;pad&gt; &lt;pad&gt; &lt;pad&gt; &lt;pad&gt; &lt;pad&gt; &lt;pad&gt; &lt;pad&gt;</a:t>
            </a:r>
          </a:p>
          <a:p>
            <a:pPr lvl="2"/>
            <a:r>
              <a:rPr lang="en-US" dirty="0"/>
              <a:t> Words are typically word vectors from our first 2 lessons (300 dimensions)</a:t>
            </a:r>
          </a:p>
          <a:p>
            <a:r>
              <a:rPr lang="en-US" dirty="0"/>
              <a:t>RNN suffers vanishing gradient</a:t>
            </a:r>
          </a:p>
          <a:p>
            <a:pPr lvl="1"/>
            <a:r>
              <a:rPr lang="en-US" dirty="0"/>
              <a:t>When doing weight change for long sentences, final updates are very very small.</a:t>
            </a:r>
          </a:p>
          <a:p>
            <a:r>
              <a:rPr lang="en-US" dirty="0"/>
              <a:t>Trade off between sequence length and vanishing gradient </a:t>
            </a:r>
          </a:p>
        </p:txBody>
      </p:sp>
    </p:spTree>
    <p:extLst>
      <p:ext uri="{BB962C8B-B14F-4D97-AF65-F5344CB8AC3E}">
        <p14:creationId xmlns:p14="http://schemas.microsoft.com/office/powerpoint/2010/main" val="29981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434</Words>
  <Application>Microsoft Macintosh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Office Theme</vt:lpstr>
      <vt:lpstr>Basic Neural Net Review and Recurrent Nets</vt:lpstr>
      <vt:lpstr>What is a basic neural network</vt:lpstr>
      <vt:lpstr>Recurrent Neural Networks</vt:lpstr>
      <vt:lpstr>Is language position dependent?</vt:lpstr>
      <vt:lpstr>The basic network</vt:lpstr>
      <vt:lpstr>The Recurrent Network: Take the output and use it as input for the next loop.</vt:lpstr>
      <vt:lpstr>RNN Unrolled</vt:lpstr>
      <vt:lpstr>RNN is the first step to memory</vt:lpstr>
      <vt:lpstr>RNN Introduces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Neural Net Review and Recurrent Nets</dc:title>
  <dc:creator>Robert Slater</dc:creator>
  <cp:lastModifiedBy>Robert Slater</cp:lastModifiedBy>
  <cp:revision>8</cp:revision>
  <dcterms:created xsi:type="dcterms:W3CDTF">2019-01-28T21:57:59Z</dcterms:created>
  <dcterms:modified xsi:type="dcterms:W3CDTF">2019-01-28T23:42:19Z</dcterms:modified>
</cp:coreProperties>
</file>