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0"/>
  </p:notesMasterIdLst>
  <p:sldIdLst>
    <p:sldId id="256" r:id="rId2"/>
    <p:sldId id="257" r:id="rId3"/>
    <p:sldId id="259" r:id="rId4"/>
    <p:sldId id="274" r:id="rId5"/>
    <p:sldId id="308" r:id="rId6"/>
    <p:sldId id="262" r:id="rId7"/>
    <p:sldId id="258" r:id="rId8"/>
    <p:sldId id="261" r:id="rId9"/>
  </p:sldIdLst>
  <p:sldSz cx="9144000" cy="5143500" type="screen16x9"/>
  <p:notesSz cx="6858000" cy="9144000"/>
  <p:embeddedFontLst>
    <p:embeddedFont>
      <p:font typeface="Fira Sans Extra Condensed Medium" panose="020B0603050000020004" pitchFamily="34" charset="0"/>
      <p:regular r:id="rId11"/>
      <p:bold r:id="rId12"/>
      <p:italic r:id="rId13"/>
      <p:boldItalic r:id="rId14"/>
    </p:embeddedFont>
    <p:embeddedFont>
      <p:font typeface="Montserrat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BA3"/>
    <a:srgbClr val="EFEFEF"/>
    <a:srgbClr val="F2F2F2"/>
    <a:srgbClr val="FFFFFF"/>
    <a:srgbClr val="4A8CFF"/>
    <a:srgbClr val="B4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F1741C-5FEC-473C-8A5C-40F132A00876}">
  <a:tblStyle styleId="{2EF1741C-5FEC-473C-8A5C-40F132A008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62"/>
  </p:normalViewPr>
  <p:slideViewPr>
    <p:cSldViewPr snapToGrid="0" snapToObjects="1">
      <p:cViewPr varScale="1">
        <p:scale>
          <a:sx n="102" d="100"/>
          <a:sy n="102" d="100"/>
        </p:scale>
        <p:origin x="17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a9fa940987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a9fa940987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a9fa940987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a9fa940987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639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6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/>
          <p:nvPr/>
        </p:nvSpPr>
        <p:spPr>
          <a:xfrm rot="10800000" flipH="1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8" r:id="rId5"/>
    <p:sldLayoutId id="2147483660" r:id="rId6"/>
    <p:sldLayoutId id="2147483663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462455" y="1172225"/>
            <a:ext cx="7952103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Uplift modeling </a:t>
            </a:r>
            <a:endParaRPr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4A8CFF"/>
                </a:solidFill>
              </a:rPr>
              <a:t>f</a:t>
            </a:r>
            <a:r>
              <a:rPr lang="en" sz="2000" dirty="0">
                <a:solidFill>
                  <a:srgbClr val="4A8CFF"/>
                </a:solidFill>
              </a:rPr>
              <a:t>or marketing campaign analysis</a:t>
            </a:r>
            <a:endParaRPr sz="2000" dirty="0">
              <a:solidFill>
                <a:srgbClr val="4A8CFF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Julia Wang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Objectives </a:t>
            </a:r>
            <a:endParaRPr dirty="0"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04800">
              <a:buSzPts val="1200"/>
              <a:buFont typeface="Montserrat"/>
              <a:buChar char="●"/>
            </a:pPr>
            <a:r>
              <a:rPr lang="en" dirty="0">
                <a:solidFill>
                  <a:schemeClr val="dk1"/>
                </a:solidFill>
              </a:rPr>
              <a:t>A non-for-profit organization has an upcoming fundraising campaign and the company need analysts to</a:t>
            </a:r>
            <a:r>
              <a:rPr lang="en" b="1" dirty="0">
                <a:solidFill>
                  <a:srgbClr val="003BA3"/>
                </a:solidFill>
                <a:uFill>
                  <a:noFill/>
                </a:uFill>
              </a:rPr>
              <a:t> optimize</a:t>
            </a:r>
            <a:r>
              <a:rPr lang="en" dirty="0">
                <a:solidFill>
                  <a:schemeClr val="dk1"/>
                </a:solidFill>
              </a:rPr>
              <a:t> the donation collections through its direct contact campaign 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en" dirty="0">
                <a:solidFill>
                  <a:schemeClr val="dk1"/>
                </a:solidFill>
              </a:rPr>
              <a:t>Using </a:t>
            </a:r>
            <a:r>
              <a:rPr lang="en" b="1" dirty="0">
                <a:solidFill>
                  <a:srgbClr val="003BA3"/>
                </a:solidFill>
                <a:uFill>
                  <a:noFill/>
                </a:uFill>
              </a:rPr>
              <a:t>predictive modeling </a:t>
            </a:r>
            <a:r>
              <a:rPr lang="en" dirty="0">
                <a:solidFill>
                  <a:schemeClr val="dk1"/>
                </a:solidFill>
              </a:rPr>
              <a:t>to target individuals that are more likely to donate from the one mil</a:t>
            </a:r>
            <a:r>
              <a:rPr lang="en-US" dirty="0">
                <a:solidFill>
                  <a:schemeClr val="dk1"/>
                </a:solidFill>
              </a:rPr>
              <a:t>l</a:t>
            </a:r>
            <a:r>
              <a:rPr lang="en" dirty="0">
                <a:solidFill>
                  <a:schemeClr val="dk1"/>
                </a:solidFill>
              </a:rPr>
              <a:t>ion members(potential donors).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en" dirty="0">
                <a:solidFill>
                  <a:schemeClr val="dk1"/>
                </a:solidFill>
              </a:rPr>
              <a:t>Maximizing the operation surplus : Total amount raised – cost of calls 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7063AC0-D568-884A-8061-B7C206974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943591"/>
              </p:ext>
            </p:extLst>
          </p:nvPr>
        </p:nvGraphicFramePr>
        <p:xfrm>
          <a:off x="1523975" y="2514322"/>
          <a:ext cx="6096000" cy="1112520"/>
        </p:xfrm>
        <a:graphic>
          <a:graphicData uri="http://schemas.openxmlformats.org/drawingml/2006/table">
            <a:tbl>
              <a:tblPr firstRow="1" bandRow="1">
                <a:tableStyleId>{2EF1741C-5FEC-473C-8A5C-40F132A00876}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08490587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4923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Number of contacted numbers</a:t>
                      </a:r>
                    </a:p>
                  </a:txBody>
                  <a:tcPr>
                    <a:solidFill>
                      <a:srgbClr val="4A8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Cost per  member </a:t>
                      </a:r>
                    </a:p>
                  </a:txBody>
                  <a:tcPr>
                    <a:solidFill>
                      <a:srgbClr val="4A8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27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0-60000</a:t>
                      </a:r>
                    </a:p>
                  </a:txBody>
                  <a:tcPr>
                    <a:solidFill>
                      <a:srgbClr val="B4D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$5/person</a:t>
                      </a:r>
                      <a:endParaRPr lang="en-US" dirty="0"/>
                    </a:p>
                  </a:txBody>
                  <a:tcPr>
                    <a:solidFill>
                      <a:srgbClr val="B4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345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60000</a:t>
                      </a:r>
                    </a:p>
                  </a:txBody>
                  <a:tcPr>
                    <a:solidFill>
                      <a:srgbClr val="B4D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r>
                        <a:rPr lang="en-US" altLang="zh-CN" dirty="0"/>
                        <a:t>25/person</a:t>
                      </a:r>
                      <a:endParaRPr lang="en-US" dirty="0"/>
                    </a:p>
                  </a:txBody>
                  <a:tcPr>
                    <a:solidFill>
                      <a:srgbClr val="B4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0792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339900" y="2799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Source </a:t>
            </a:r>
            <a:endParaRPr dirty="0"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339900" y="1169174"/>
            <a:ext cx="3605799" cy="2100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>
              <a:buFont typeface="Montserrat"/>
              <a:buNone/>
            </a:pPr>
            <a:r>
              <a:rPr lang="en" sz="2000" b="1" dirty="0">
                <a:solidFill>
                  <a:srgbClr val="4A8CFF"/>
                </a:solidFill>
              </a:rPr>
              <a:t>1,000,000 potential donors :</a:t>
            </a:r>
          </a:p>
          <a:p>
            <a:pPr marL="285750"/>
            <a:r>
              <a:rPr lang="en" sz="2000" dirty="0">
                <a:solidFill>
                  <a:srgbClr val="4A8CFF"/>
                </a:solidFill>
              </a:rPr>
              <a:t>ID </a:t>
            </a:r>
          </a:p>
          <a:p>
            <a:pPr marL="285750"/>
            <a:r>
              <a:rPr lang="en" sz="2000" dirty="0">
                <a:solidFill>
                  <a:srgbClr val="4A8CFF"/>
                </a:solidFill>
              </a:rPr>
              <a:t>Socioeconomic Status </a:t>
            </a:r>
          </a:p>
          <a:p>
            <a:pPr marL="285750"/>
            <a:r>
              <a:rPr lang="en" sz="2000" dirty="0">
                <a:solidFill>
                  <a:srgbClr val="4A8CFF"/>
                </a:solidFill>
              </a:rPr>
              <a:t>Previous donation behaviors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E57CDC2-7FC8-AD42-AE63-B30F6694D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447" y="-150"/>
            <a:ext cx="5181320" cy="5143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6BA9F3-2F3B-C94E-A253-8C319EE304C4}"/>
              </a:ext>
            </a:extLst>
          </p:cNvPr>
          <p:cNvSpPr txBox="1"/>
          <p:nvPr/>
        </p:nvSpPr>
        <p:spPr>
          <a:xfrm>
            <a:off x="339900" y="3115405"/>
            <a:ext cx="38585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4A8CFF"/>
                </a:solidFill>
              </a:rPr>
              <a:t>Data Inspection</a:t>
            </a:r>
          </a:p>
          <a:p>
            <a:pPr marL="285750" indent="-304800"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en-US" sz="2000" dirty="0">
                <a:solidFill>
                  <a:srgbClr val="4A8CFF"/>
                </a:solidFill>
                <a:latin typeface="Montserrat"/>
                <a:sym typeface="Montserrat"/>
              </a:rPr>
              <a:t>40% of the dataset contains missing values</a:t>
            </a:r>
          </a:p>
          <a:p>
            <a:pPr marL="285750" indent="-304800"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en-US" sz="2000" dirty="0">
                <a:solidFill>
                  <a:srgbClr val="4A8CFF"/>
                </a:solidFill>
                <a:latin typeface="Montserrat"/>
                <a:sym typeface="Montserrat"/>
              </a:rPr>
              <a:t>Imputation and creation of dummies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Uplift modeling </a:t>
            </a:r>
            <a:endParaRPr dirty="0"/>
          </a:p>
        </p:txBody>
      </p:sp>
      <p:sp>
        <p:nvSpPr>
          <p:cNvPr id="461" name="Google Shape;461;p48"/>
          <p:cNvSpPr txBox="1">
            <a:spLocks noGrp="1"/>
          </p:cNvSpPr>
          <p:nvPr>
            <p:ph type="body" idx="1"/>
          </p:nvPr>
        </p:nvSpPr>
        <p:spPr>
          <a:xfrm>
            <a:off x="521763" y="1764418"/>
            <a:ext cx="4484421" cy="2051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-304800">
              <a:buClr>
                <a:schemeClr val="dk2"/>
              </a:buClr>
              <a:buSzPts val="1200"/>
            </a:pPr>
            <a:r>
              <a:rPr lang="en-US" dirty="0">
                <a:highlight>
                  <a:srgbClr val="B4D6FF"/>
                </a:highlight>
              </a:rPr>
              <a:t>Persuadable: members who only donate because they were called. </a:t>
            </a:r>
          </a:p>
          <a:p>
            <a:pPr marL="0" indent="0">
              <a:buClr>
                <a:schemeClr val="dk2"/>
              </a:buClr>
              <a:buSzPts val="1200"/>
              <a:buNone/>
            </a:pPr>
            <a:endParaRPr lang="en-US" dirty="0">
              <a:highlight>
                <a:srgbClr val="B4D6FF"/>
              </a:highlight>
            </a:endParaRPr>
          </a:p>
          <a:p>
            <a:pPr marL="0" indent="-304800">
              <a:buClr>
                <a:schemeClr val="dk2"/>
              </a:buClr>
              <a:buSzPts val="1200"/>
            </a:pPr>
            <a:r>
              <a:rPr lang="en-US" dirty="0"/>
              <a:t>Sure Things: members who would have donated whether they were called or not.</a:t>
            </a:r>
          </a:p>
          <a:p>
            <a:pPr marL="0" indent="0">
              <a:buClr>
                <a:schemeClr val="dk2"/>
              </a:buClr>
              <a:buSzPts val="1200"/>
              <a:buNone/>
            </a:pPr>
            <a:endParaRPr lang="en-US" dirty="0"/>
          </a:p>
          <a:p>
            <a:pPr marL="0" indent="-304800">
              <a:buClr>
                <a:schemeClr val="dk2"/>
              </a:buClr>
              <a:buSzPts val="1200"/>
            </a:pPr>
            <a:r>
              <a:rPr lang="en-US" dirty="0"/>
              <a:t>Lost Causes: members who will not donate irrespective of whether or not they are called. </a:t>
            </a:r>
          </a:p>
          <a:p>
            <a:pPr marL="0" indent="0">
              <a:buClr>
                <a:schemeClr val="dk2"/>
              </a:buClr>
              <a:buSzPts val="1200"/>
              <a:buNone/>
            </a:pPr>
            <a:endParaRPr lang="en-US" dirty="0"/>
          </a:p>
          <a:p>
            <a:pPr marL="0" indent="-304800">
              <a:buClr>
                <a:schemeClr val="dk2"/>
              </a:buClr>
              <a:buSzPts val="1200"/>
            </a:pPr>
            <a:r>
              <a:rPr lang="en-US" dirty="0"/>
              <a:t>Sleeping Dogs: members who are less likely to donate because they were called.</a:t>
            </a:r>
          </a:p>
          <a:p>
            <a:pPr marL="0" indent="0">
              <a:buClr>
                <a:schemeClr val="dk2"/>
              </a:buClr>
              <a:buSzPts val="1200"/>
              <a:buNone/>
            </a:pPr>
            <a:r>
              <a:rPr lang="en-US" b="1" dirty="0"/>
              <a:t>*Identifying the types that the members belong to and calculate the uplift score.</a:t>
            </a:r>
            <a:endParaRPr b="1" dirty="0"/>
          </a:p>
        </p:txBody>
      </p:sp>
      <p:sp>
        <p:nvSpPr>
          <p:cNvPr id="463" name="Google Shape;463;p48"/>
          <p:cNvSpPr txBox="1">
            <a:spLocks noGrp="1"/>
          </p:cNvSpPr>
          <p:nvPr>
            <p:ph type="subTitle" idx="3"/>
          </p:nvPr>
        </p:nvSpPr>
        <p:spPr>
          <a:xfrm>
            <a:off x="521763" y="1193811"/>
            <a:ext cx="378719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What is uplift modeling?</a:t>
            </a:r>
            <a:endParaRPr dirty="0"/>
          </a:p>
        </p:txBody>
      </p:sp>
      <p:sp>
        <p:nvSpPr>
          <p:cNvPr id="465" name="Google Shape;465;p48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7C361EC-4C5D-334E-9CA7-64CF43BDC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84" y="719867"/>
            <a:ext cx="4013200" cy="4140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Uplift modeling </a:t>
            </a:r>
            <a:endParaRPr dirty="0"/>
          </a:p>
        </p:txBody>
      </p:sp>
      <p:sp>
        <p:nvSpPr>
          <p:cNvPr id="465" name="Google Shape;465;p48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8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C821202-02FE-D242-818A-483BC11AB2A0}"/>
              </a:ext>
            </a:extLst>
          </p:cNvPr>
          <p:cNvSpPr/>
          <p:nvPr/>
        </p:nvSpPr>
        <p:spPr>
          <a:xfrm>
            <a:off x="613775" y="1089764"/>
            <a:ext cx="5298510" cy="363254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6830AC-F31C-3948-9FDF-825165C7C17F}"/>
              </a:ext>
            </a:extLst>
          </p:cNvPr>
          <p:cNvSpPr txBox="1"/>
          <p:nvPr/>
        </p:nvSpPr>
        <p:spPr>
          <a:xfrm>
            <a:off x="905007" y="1414758"/>
            <a:ext cx="2063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4A8CFF"/>
                </a:solidFill>
              </a:rPr>
              <a:t>PV1= called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E53EFD-1EC1-D64E-AFC0-E85B0D40FAA2}"/>
              </a:ext>
            </a:extLst>
          </p:cNvPr>
          <p:cNvSpPr txBox="1"/>
          <p:nvPr/>
        </p:nvSpPr>
        <p:spPr>
          <a:xfrm>
            <a:off x="2741045" y="1414758"/>
            <a:ext cx="25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4A8CFF"/>
                </a:solidFill>
              </a:rPr>
              <a:t>PV2= not called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401388-04FE-7A40-A356-5B4801B6DB45}"/>
              </a:ext>
            </a:extLst>
          </p:cNvPr>
          <p:cNvSpPr txBox="1"/>
          <p:nvPr/>
        </p:nvSpPr>
        <p:spPr>
          <a:xfrm>
            <a:off x="905007" y="1948804"/>
            <a:ext cx="4772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4A8CFF"/>
                </a:solidFill>
              </a:rPr>
              <a:t>Uplift = PV1 - PV2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136C003-A5B7-E345-B772-47266576C2B2}"/>
              </a:ext>
            </a:extLst>
          </p:cNvPr>
          <p:cNvSpPr/>
          <p:nvPr/>
        </p:nvSpPr>
        <p:spPr>
          <a:xfrm>
            <a:off x="905007" y="2480153"/>
            <a:ext cx="4606445" cy="1841326"/>
          </a:xfrm>
          <a:prstGeom prst="round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B79EA-AC35-EE4A-844A-6B73A6A2F7A2}"/>
              </a:ext>
            </a:extLst>
          </p:cNvPr>
          <p:cNvSpPr txBox="1"/>
          <p:nvPr/>
        </p:nvSpPr>
        <p:spPr>
          <a:xfrm>
            <a:off x="1030267" y="2571750"/>
            <a:ext cx="47724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3BA3"/>
                </a:solidFill>
              </a:rPr>
              <a:t>Threshold:</a:t>
            </a:r>
          </a:p>
          <a:p>
            <a:r>
              <a:rPr lang="en-US" sz="2000" b="1" dirty="0">
                <a:solidFill>
                  <a:srgbClr val="003BA3"/>
                </a:solidFill>
              </a:rPr>
              <a:t>1.Uplift value is at least 30</a:t>
            </a:r>
          </a:p>
          <a:p>
            <a:r>
              <a:rPr lang="en-US" sz="2000" b="1" dirty="0">
                <a:solidFill>
                  <a:srgbClr val="003BA3"/>
                </a:solidFill>
              </a:rPr>
              <a:t>2.The probability of donating, if contacted, is at least 45%</a:t>
            </a:r>
          </a:p>
        </p:txBody>
      </p:sp>
    </p:spTree>
    <p:extLst>
      <p:ext uri="{BB962C8B-B14F-4D97-AF65-F5344CB8AC3E}">
        <p14:creationId xmlns:p14="http://schemas.microsoft.com/office/powerpoint/2010/main" val="78019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Two-stage Modeling</a:t>
            </a:r>
            <a:endParaRPr dirty="0"/>
          </a:p>
        </p:txBody>
      </p:sp>
      <p:sp>
        <p:nvSpPr>
          <p:cNvPr id="236" name="Google Shape;236;p36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3047126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1.Probability of giving </a:t>
            </a:r>
            <a:endParaRPr dirty="0"/>
          </a:p>
        </p:txBody>
      </p:sp>
      <p:sp>
        <p:nvSpPr>
          <p:cNvPr id="240" name="Google Shape;240;p36"/>
          <p:cNvSpPr txBox="1">
            <a:spLocks noGrp="1"/>
          </p:cNvSpPr>
          <p:nvPr>
            <p:ph type="subTitle" idx="5"/>
          </p:nvPr>
        </p:nvSpPr>
        <p:spPr>
          <a:xfrm>
            <a:off x="4121063" y="2390400"/>
            <a:ext cx="4234837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2.Conditional amount</a:t>
            </a:r>
            <a:endParaRPr dirty="0"/>
          </a:p>
        </p:txBody>
      </p:sp>
      <p:pic>
        <p:nvPicPr>
          <p:cNvPr id="3" name="Graphic 2" descr="Coins outline">
            <a:extLst>
              <a:ext uri="{FF2B5EF4-FFF2-40B4-BE49-F238E27FC236}">
                <a16:creationId xmlns:a16="http://schemas.microsoft.com/office/drawing/2014/main" id="{3AF900EA-A103-0F4E-B69D-B21DC02D4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97485" y="1286682"/>
            <a:ext cx="841517" cy="841517"/>
          </a:xfrm>
          <a:prstGeom prst="rect">
            <a:avLst/>
          </a:prstGeom>
        </p:spPr>
      </p:pic>
      <p:pic>
        <p:nvPicPr>
          <p:cNvPr id="5" name="Graphic 4" descr="Artificial Intelligence outline">
            <a:extLst>
              <a:ext uri="{FF2B5EF4-FFF2-40B4-BE49-F238E27FC236}">
                <a16:creationId xmlns:a16="http://schemas.microsoft.com/office/drawing/2014/main" id="{BBCCF51E-463D-664B-821A-E9F05D240B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51864" y="1274524"/>
            <a:ext cx="841517" cy="841517"/>
          </a:xfrm>
          <a:prstGeom prst="rect">
            <a:avLst/>
          </a:prstGeom>
        </p:spPr>
      </p:pic>
      <p:pic>
        <p:nvPicPr>
          <p:cNvPr id="11" name="Graphic 10" descr="Dice outline">
            <a:extLst>
              <a:ext uri="{FF2B5EF4-FFF2-40B4-BE49-F238E27FC236}">
                <a16:creationId xmlns:a16="http://schemas.microsoft.com/office/drawing/2014/main" id="{A1EBA761-43DB-2148-8DC5-B53475DD3C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99358" y="1375531"/>
            <a:ext cx="659213" cy="6592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96E6A61-2834-CB4E-B3E2-DDBDDE92FFF7}"/>
              </a:ext>
            </a:extLst>
          </p:cNvPr>
          <p:cNvSpPr txBox="1"/>
          <p:nvPr/>
        </p:nvSpPr>
        <p:spPr>
          <a:xfrm>
            <a:off x="788100" y="2893512"/>
            <a:ext cx="3047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04800"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Montserrat"/>
                <a:sym typeface="Montserrat"/>
              </a:rPr>
              <a:t>Logistic regression was created to identify which members should be contacted. </a:t>
            </a:r>
          </a:p>
          <a:p>
            <a:pPr indent="-304800"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Montserrat"/>
                <a:sym typeface="Montserrat"/>
              </a:rPr>
              <a:t>Giving the probability that each individual will give </a:t>
            </a:r>
          </a:p>
          <a:p>
            <a:pPr indent="-304800"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dk1"/>
              </a:solidFill>
              <a:latin typeface="Montserrat"/>
              <a:sym typeface="Montserra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E848F1-F740-CE40-9622-8FADF1CE546A}"/>
              </a:ext>
            </a:extLst>
          </p:cNvPr>
          <p:cNvSpPr txBox="1"/>
          <p:nvPr/>
        </p:nvSpPr>
        <p:spPr>
          <a:xfrm>
            <a:off x="4794680" y="2799000"/>
            <a:ext cx="3047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04800"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Montserrat"/>
                <a:sym typeface="Montserrat"/>
              </a:rPr>
              <a:t>Keeping only the data from members who gave,</a:t>
            </a:r>
          </a:p>
          <a:p>
            <a:pPr indent="-304800"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Montserrat"/>
                <a:sym typeface="Montserrat"/>
              </a:rPr>
              <a:t>Linear regression was implemented to predict how much a member will donate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Performance </a:t>
            </a:r>
            <a:endParaRPr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717800" y="975549"/>
            <a:ext cx="7708200" cy="3784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304800">
              <a:buSzPts val="1200"/>
              <a:buFont typeface="Arial" panose="020B0604020202020204" pitchFamily="34" charset="0"/>
              <a:buChar char="•"/>
            </a:pPr>
            <a:r>
              <a:rPr lang="en-US" sz="1600" dirty="0"/>
              <a:t>Based on validation data, both selections produced an AUC of approximately 0.75</a:t>
            </a:r>
          </a:p>
          <a:p>
            <a:pPr marL="0" lvl="0" indent="0">
              <a:buSzPts val="1200"/>
            </a:pPr>
            <a:endParaRPr lang="en-US" sz="1600" dirty="0"/>
          </a:p>
          <a:p>
            <a:pPr marL="0" lvl="0" indent="-304800">
              <a:buSzPts val="12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cs typeface="Arial"/>
                <a:sym typeface="Arial"/>
              </a:rPr>
              <a:t>The conditions resulted in 166,984 contact points and yielded $11M surplus.</a:t>
            </a:r>
          </a:p>
          <a:p>
            <a:pPr marL="0" lvl="0" indent="0">
              <a:buSzPts val="1200"/>
            </a:pPr>
            <a:endParaRPr lang="en-US" sz="1600" dirty="0">
              <a:solidFill>
                <a:schemeClr val="dk1"/>
              </a:solidFill>
              <a:cs typeface="Arial"/>
              <a:sym typeface="Arial"/>
            </a:endParaRPr>
          </a:p>
          <a:p>
            <a:pPr marL="0" lvl="0" indent="-304800">
              <a:buSzPts val="12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cs typeface="Arial"/>
                <a:sym typeface="Arial"/>
              </a:rPr>
              <a:t>Regarding the performance of the model, accuracy is relatively high, as the final model currently ranks as the third-highest submission of all the teams analyzing this problem</a:t>
            </a:r>
          </a:p>
          <a:p>
            <a:pPr marL="0" lvl="0" indent="-304800">
              <a:buSzPts val="1200"/>
              <a:buFont typeface="Arial" panose="020B0604020202020204" pitchFamily="34" charset="0"/>
              <a:buChar char="•"/>
            </a:pPr>
            <a:endParaRPr sz="1600" dirty="0">
              <a:solidFill>
                <a:schemeClr val="dk1"/>
              </a:solidFill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3994375" y="593926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future Operation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1"/>
          </p:nvPr>
        </p:nvSpPr>
        <p:spPr>
          <a:xfrm>
            <a:off x="3994375" y="1466193"/>
            <a:ext cx="4961736" cy="2880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dirty="0">
                <a:cs typeface="Arial"/>
              </a:rPr>
              <a:t>The individuals on the contact list should be contacted in the upcoming fundraising campaign.</a:t>
            </a:r>
          </a:p>
          <a:p>
            <a:pPr marL="0" indent="0" algn="l">
              <a:buClr>
                <a:schemeClr val="dk2"/>
              </a:buClr>
              <a:buSzPts val="1200"/>
            </a:pPr>
            <a:endParaRPr lang="en-US" sz="1600" dirty="0">
              <a:cs typeface="Arial"/>
            </a:endParaRPr>
          </a:p>
          <a:p>
            <a:pPr marL="285750" indent="-285750" algn="l"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dirty="0">
                <a:cs typeface="Arial"/>
              </a:rPr>
              <a:t>A better data entry and management practice should be implemented to minimize the number of missing values.</a:t>
            </a:r>
          </a:p>
          <a:p>
            <a:pPr marL="0" indent="0" algn="l">
              <a:buClr>
                <a:schemeClr val="dk2"/>
              </a:buClr>
              <a:buSzPts val="1200"/>
            </a:pPr>
            <a:endParaRPr lang="en-US" sz="1600" dirty="0">
              <a:cs typeface="Arial"/>
            </a:endParaRPr>
          </a:p>
          <a:p>
            <a:pPr marL="285750" indent="-285750" algn="l"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600" dirty="0">
                <a:cs typeface="Arial"/>
              </a:rPr>
              <a:t>Socioeconomic data/variables such as job level, industry household, disposable income, debt  and number of dependents would provide an extra layer of information regarding a donor’s financial situation.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Microsoft Macintosh PowerPoint</Application>
  <PresentationFormat>On-screen Show (16:9)</PresentationFormat>
  <Paragraphs>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Quicksand Light</vt:lpstr>
      <vt:lpstr>Barlow</vt:lpstr>
      <vt:lpstr>Montserrat</vt:lpstr>
      <vt:lpstr>Arial</vt:lpstr>
      <vt:lpstr>Fira Sans Extra Condensed Medium</vt:lpstr>
      <vt:lpstr>Management Consulting Toolkit by Slidesgo</vt:lpstr>
      <vt:lpstr>Uplift modeling  for marketing campaign analysis</vt:lpstr>
      <vt:lpstr>Business Objectives </vt:lpstr>
      <vt:lpstr>Data Source </vt:lpstr>
      <vt:lpstr>Uplift modeling </vt:lpstr>
      <vt:lpstr>Uplift modeling </vt:lpstr>
      <vt:lpstr>Two-stage Modeling</vt:lpstr>
      <vt:lpstr>Model Performance </vt:lpstr>
      <vt:lpstr>For future Operation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Uplift modeling  for marketing campaign analysis</dc:title>
  <cp:lastModifiedBy>Wang, Xueqing</cp:lastModifiedBy>
  <cp:revision>1</cp:revision>
  <dcterms:modified xsi:type="dcterms:W3CDTF">2021-03-03T16:27:47Z</dcterms:modified>
</cp:coreProperties>
</file>