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7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68A8-BB9C-984C-9A87-10D6CA23B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42F5-A54B-BF4D-BE46-D951F7C9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DECF-894D-8F42-A02E-0E9A9103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C5F4-F127-6948-BD05-F0299AA7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9F7A-4E8E-F74D-A8B1-E41647B0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E267-18B4-B940-9D81-90C45B44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6D17-2C45-8244-98ED-4F726A8A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A2FD-E4C3-3946-BA0F-58C6CC64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1DF9-E78B-1141-8B32-9EFE884C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7149-3697-7149-B22E-260B942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301A1-976D-AA4A-A83B-0D4658F1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7CF01-7821-7547-9576-68ED1E876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0E9F-6F02-1540-8F2E-E59E5EDE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019D-AF16-1D48-B670-F919AFEF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9EA3-0E34-614A-95D7-5DF4269E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2BD1-6524-E94B-878E-2305491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588-9AA8-194C-A8B2-F11BAA80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7867-CBDD-2B41-BB17-E255D089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F887-4AA2-3E41-96D8-ED987A65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95DB-6DAA-6141-9974-D7E26EAC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2994-B268-0D40-A3B2-818BAE22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47D8-2009-B245-851D-1F83A560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4A57-9DE5-7741-B703-A52787EA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F556-F4A1-BD4C-BE6C-712ECCC0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45E9-C0BA-7C48-B145-D75B86DF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CF7E-915D-F147-B2C4-D6D90BEE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A227-D9A1-1842-A29C-AF6615A1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E9CC6-EDDA-494C-879E-4D5F1D05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50C2-9C0F-F64F-AAFB-E21A632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1875-3500-9D4C-970C-A68D93A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0FBE-91B6-9243-BFF5-C083CBF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2C73-5DA1-4D48-B849-3AE704E7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122D-FD7C-904E-8AC7-389D1BCA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C6472-EA12-1344-A7F4-643551E3D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D2645-4A1E-0748-A16A-FE3534A9D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33765-9BFF-AF44-A420-DEFBEEAD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89514-B002-764E-81C0-F98769C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1118B-A276-AB46-874C-4247A08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F607A-FD87-C84F-948A-8BDECCDD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C3B6-116A-7346-8E7E-102615A3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41B87-8DD7-3E47-A007-032CEB02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B3AF8-C75B-DD47-9A50-74868E6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5AB1-4C53-444D-9FCE-0623E827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816A-4F98-DE4E-9021-38260E20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CA05B-FC56-9946-A0AB-A0D679C6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11B3-A7DA-9942-BCBD-5D829692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5C8F-439B-364F-AE27-5418315A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F60B-AD5D-6F4E-8D6A-96F41950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CC674-578C-D846-BAD8-F66BF717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ED63-B3C0-5144-A615-696E2A77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1ED0-ABC4-B24F-88F0-A7133004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F91C-F26E-E040-A970-CB2D1CEE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96B-3B40-4A46-A695-491FE786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D799B-4AE7-6845-8B5C-ACCE0CA2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D86A9-0404-0943-B0BA-3239AA52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B5CC8-C014-734A-B2DA-73F1AE3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376E-D16D-9D41-B390-C95FDAA0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554A-D6A4-E247-8958-E4EBB5C4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3A92B-F417-9A41-85D3-9CABCC26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D1C1-FBF5-3D40-B535-8DAE0EA9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1514-A160-A84A-94F2-95224B6FE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6823-6E77-AD4F-A53A-511FCB5DFCC3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6523-96DC-DF42-AA90-78EC9A00C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720A-3FF7-1946-8638-113A8CCC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7BA2-D70D-2B40-A3AA-8089D9CC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5EDCE3-B289-2849-AAB8-D15C0661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HR data attrition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DB5EB-ED16-F845-9FDA-D0CF2EE09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modeling with </a:t>
            </a:r>
            <a:r>
              <a:rPr lang="en-CA" sz="2000" dirty="0">
                <a:solidFill>
                  <a:schemeClr val="tx2"/>
                </a:solidFill>
              </a:rPr>
              <a:t>scikit-learn </a:t>
            </a:r>
            <a:r>
              <a:rPr lang="en-US" sz="2000" dirty="0">
                <a:solidFill>
                  <a:schemeClr val="tx2"/>
                </a:solidFill>
              </a:rPr>
              <a:t>and deep learning </a:t>
            </a:r>
          </a:p>
        </p:txBody>
      </p:sp>
    </p:spTree>
    <p:extLst>
      <p:ext uri="{BB962C8B-B14F-4D97-AF65-F5344CB8AC3E}">
        <p14:creationId xmlns:p14="http://schemas.microsoft.com/office/powerpoint/2010/main" val="15902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16D0-D497-124A-9D30-D35595A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36"/>
          </a:xfrm>
        </p:spPr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81D8-F16C-9E49-871C-F150640D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089"/>
            <a:ext cx="10515600" cy="4351338"/>
          </a:xfrm>
        </p:spPr>
        <p:txBody>
          <a:bodyPr/>
          <a:lstStyle/>
          <a:p>
            <a:r>
              <a:rPr lang="en-US" dirty="0"/>
              <a:t>Data type, nulls, total columns and rows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227BD53F-D64A-1048-B919-0BFE51AB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906"/>
            <a:ext cx="3568700" cy="2679700"/>
          </a:xfrm>
          <a:prstGeom prst="rect">
            <a:avLst/>
          </a:prstGeom>
        </p:spPr>
      </p:pic>
      <p:pic>
        <p:nvPicPr>
          <p:cNvPr id="7" name="Picture 6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1B00FA2E-CBE0-F74E-897C-314D180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3" y="1683806"/>
            <a:ext cx="31496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9D165-9A65-864C-BF61-A7118F5F746F}"/>
              </a:ext>
            </a:extLst>
          </p:cNvPr>
          <p:cNvSpPr txBox="1"/>
          <p:nvPr/>
        </p:nvSpPr>
        <p:spPr>
          <a:xfrm>
            <a:off x="838200" y="4344238"/>
            <a:ext cx="1091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 columns with 14999 records. </a:t>
            </a:r>
          </a:p>
          <a:p>
            <a:r>
              <a:rPr lang="en-US" dirty="0"/>
              <a:t>Eight numerical columns and 2 categorical columns with left as the target column (left the company or not).</a:t>
            </a:r>
          </a:p>
          <a:p>
            <a:r>
              <a:rPr lang="en-US" dirty="0"/>
              <a:t>No null values in all columns. </a:t>
            </a:r>
          </a:p>
        </p:txBody>
      </p:sp>
    </p:spTree>
    <p:extLst>
      <p:ext uri="{BB962C8B-B14F-4D97-AF65-F5344CB8AC3E}">
        <p14:creationId xmlns:p14="http://schemas.microsoft.com/office/powerpoint/2010/main" val="357063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BA492-2B49-8E47-A18D-AD85C2B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EDA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87DC-9A43-824D-AE88-689F28DB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1357313"/>
            <a:ext cx="6106742" cy="87542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/>
              <a:t>Columns Distribution pattern </a:t>
            </a:r>
          </a:p>
          <a:p>
            <a:r>
              <a:rPr lang="en-US" sz="1800" dirty="0"/>
              <a:t>23.81% left records in the total of 14999.</a:t>
            </a:r>
          </a:p>
          <a:p>
            <a:r>
              <a:rPr lang="en-US" sz="1800" dirty="0"/>
              <a:t>The only category column Salary (besides target column) is categorized as low, medium or high, ordinal encode will be used to transform to numeric variable later.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53F145-C7A3-D845-A5D7-A864970B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8368" y="2798530"/>
            <a:ext cx="436848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1D8B720-66A2-B54D-9DD9-48584A35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08" y="2676140"/>
            <a:ext cx="6411845" cy="38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ECC8-72A5-7043-9DF3-4ECCFDA0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on correlation between columns and attrition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4DE6-5D38-D741-A921-1433E053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score and p value shown in descending order. (numeric columns)</a:t>
            </a:r>
          </a:p>
          <a:p>
            <a:endParaRPr lang="en-US" dirty="0"/>
          </a:p>
        </p:txBody>
      </p:sp>
      <p:pic>
        <p:nvPicPr>
          <p:cNvPr id="6" name="Picture 5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6EF1793F-A72A-3648-8007-A1ABBD65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08" y="2508250"/>
            <a:ext cx="5397500" cy="184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C81F7-8792-5942-BB55-1860EF6AF014}"/>
              </a:ext>
            </a:extLst>
          </p:cNvPr>
          <p:cNvSpPr txBox="1"/>
          <p:nvPr/>
        </p:nvSpPr>
        <p:spPr>
          <a:xfrm>
            <a:off x="6990292" y="2246968"/>
            <a:ext cx="4229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 value of satisfaction level is an effectively zero, indicating </a:t>
            </a:r>
            <a:r>
              <a:rPr lang="en-CA" b="0" i="0" dirty="0">
                <a:solidFill>
                  <a:srgbClr val="0D0D0D"/>
                </a:solidFill>
                <a:effectLst/>
                <a:latin typeface="Söhne"/>
              </a:rPr>
              <a:t>relationship between the satisfaction level and the dependent variable (likely the outcome of employees leaving or staying) is statistically significant.</a:t>
            </a:r>
            <a:endParaRPr lang="en-CA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latin typeface="Söhne"/>
              </a:rPr>
              <a:t>there is no evidence of a relationship between last evaluation scores and the attrition </a:t>
            </a:r>
            <a:r>
              <a:rPr lang="en-CA" dirty="0">
                <a:solidFill>
                  <a:srgbClr val="0D0D0D"/>
                </a:solidFill>
                <a:latin typeface="Söhne"/>
              </a:rPr>
              <a:t>in this context</a:t>
            </a:r>
            <a:r>
              <a:rPr lang="en-CA" dirty="0">
                <a:latin typeface="Söhne"/>
              </a:rPr>
              <a:t>, thus last evaluation is excluded for data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97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ECC8-72A5-7043-9DF3-4ECCFDA0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on correlation between columns and attrition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4DE6-5D38-D741-A921-1433E053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categorical columns </a:t>
            </a:r>
          </a:p>
          <a:p>
            <a:pPr lvl="1"/>
            <a:r>
              <a:rPr lang="en-US" dirty="0"/>
              <a:t>Salary using ordinal encoder</a:t>
            </a:r>
          </a:p>
          <a:p>
            <a:pPr lvl="1"/>
            <a:r>
              <a:rPr lang="en-US" dirty="0"/>
              <a:t>Position using label encoder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chi-squared, 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C81F7-8792-5942-BB55-1860EF6AF014}"/>
              </a:ext>
            </a:extLst>
          </p:cNvPr>
          <p:cNvSpPr txBox="1"/>
          <p:nvPr/>
        </p:nvSpPr>
        <p:spPr>
          <a:xfrm>
            <a:off x="6610350" y="3998012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latin typeface="Söhne"/>
              </a:rPr>
              <a:t>both salary and position have statistically significant associations with employee turnover, with salary being a stronger predictor compared to position</a:t>
            </a:r>
          </a:p>
        </p:txBody>
      </p:sp>
      <p:pic>
        <p:nvPicPr>
          <p:cNvPr id="5" name="Picture 4" descr="A close-up of numbers&#10;&#10;Description automatically generated">
            <a:extLst>
              <a:ext uri="{FF2B5EF4-FFF2-40B4-BE49-F238E27FC236}">
                <a16:creationId xmlns:a16="http://schemas.microsoft.com/office/drawing/2014/main" id="{0D7C8E9E-F659-0B4C-A220-43A7FD39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195041"/>
            <a:ext cx="4940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ECC8-72A5-7043-9DF3-4ECCFDA0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before modeling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4DE6-5D38-D741-A921-1433E053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columns to include </a:t>
            </a:r>
          </a:p>
          <a:p>
            <a:pPr lvl="1"/>
            <a:r>
              <a:rPr lang="en-CA" dirty="0"/>
              <a:t>Exclude column : </a:t>
            </a:r>
            <a:r>
              <a:rPr lang="en-CA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Last evaluation</a:t>
            </a:r>
            <a:r>
              <a:rPr lang="en-CA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600" dirty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Scaling and split data for training and testing </a:t>
            </a:r>
          </a:p>
          <a:p>
            <a:pPr lvl="1"/>
            <a:r>
              <a:rPr lang="en-US" dirty="0"/>
              <a:t>Standard scaling on columns: </a:t>
            </a:r>
            <a:r>
              <a:rPr lang="en-CA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'number_project'</a:t>
            </a:r>
            <a:r>
              <a:rPr lang="en-CA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average_montly_hours</a:t>
            </a:r>
            <a:r>
              <a:rPr lang="en-CA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time_spend_company</a:t>
            </a:r>
            <a:r>
              <a:rPr lang="en-CA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endParaRPr lang="en-US" sz="16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Data split: </a:t>
            </a:r>
            <a:r>
              <a:rPr lang="en-CA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rain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CA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stratify=y)</a:t>
            </a:r>
          </a:p>
          <a:p>
            <a:pPr lvl="2"/>
            <a:r>
              <a:rPr lang="en-CA" sz="1800" dirty="0"/>
              <a:t>Stratify on y to maintaining the same proportion of classes in both the training and test datasets</a:t>
            </a:r>
            <a:endParaRPr lang="en-US" sz="1800" dirty="0"/>
          </a:p>
          <a:p>
            <a:pPr lvl="1"/>
            <a:endParaRPr lang="en-CA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6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9A6F-5EF0-214E-AAA7-EFEEFFD2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CA" dirty="0"/>
              <a:t>scikit-learn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C3BA91-3F3C-FF4A-B223-0D1347FAF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8196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728499-6E4A-D445-A9E4-D0D176DA40EA}"/>
              </a:ext>
            </a:extLst>
          </p:cNvPr>
          <p:cNvSpPr txBox="1"/>
          <p:nvPr/>
        </p:nvSpPr>
        <p:spPr>
          <a:xfrm>
            <a:off x="7686676" y="1557338"/>
            <a:ext cx="400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selected and fit in the train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the model to the predication dataset and submitted the prediction attribution.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latin typeface="Söhne"/>
              </a:rPr>
              <a:t>For code references, please see here: </a:t>
            </a:r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/drive/1sOOQSA0f2sHtMgZ6g6vE-gY0wo2rWEK_#scrollTo=x5j9kynqKyr-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392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Söhne</vt:lpstr>
      <vt:lpstr>Arial</vt:lpstr>
      <vt:lpstr>Calibri</vt:lpstr>
      <vt:lpstr>Calibri Light</vt:lpstr>
      <vt:lpstr>Courier New</vt:lpstr>
      <vt:lpstr>Office Theme</vt:lpstr>
      <vt:lpstr>HR data attrition analysis </vt:lpstr>
      <vt:lpstr>Data inspection</vt:lpstr>
      <vt:lpstr>EDA </vt:lpstr>
      <vt:lpstr>Statistical analysis on correlation between columns and attrition</vt:lpstr>
      <vt:lpstr>Statistical analysis on correlation between columns and attrition</vt:lpstr>
      <vt:lpstr>Data preprocessing before modeling </vt:lpstr>
      <vt:lpstr>Data modeling with scikit-learn and deep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attrition analysis </dc:title>
  <dc:creator>A22045</dc:creator>
  <cp:lastModifiedBy>A22045</cp:lastModifiedBy>
  <cp:revision>3</cp:revision>
  <dcterms:created xsi:type="dcterms:W3CDTF">2024-05-05T19:51:56Z</dcterms:created>
  <dcterms:modified xsi:type="dcterms:W3CDTF">2024-05-07T18:17:36Z</dcterms:modified>
</cp:coreProperties>
</file>