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9144000" cy="5143500" type="screen16x9"/>
  <p:notesSz cx="6858000" cy="9144000"/>
  <p:embeddedFontLst>
    <p:embeddedFont>
      <p:font typeface="Nunito" panose="020B0604020202020204" charset="0"/>
      <p:regular r:id="rId8"/>
      <p:bold r:id="rId9"/>
      <p:italic r:id="rId10"/>
      <p:boldItalic r:id="rId11"/>
    </p:embeddedFont>
    <p:embeddedFont>
      <p:font typeface="Maven Pro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25" autoAdjust="0"/>
  </p:normalViewPr>
  <p:slideViewPr>
    <p:cSldViewPr snapToGrid="0">
      <p:cViewPr varScale="1">
        <p:scale>
          <a:sx n="105" d="100"/>
          <a:sy n="105" d="100"/>
        </p:scale>
        <p:origin x="171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527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Score </a:t>
            </a:r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What’s this risk thing anyway?</a:t>
            </a:r>
            <a:r>
              <a:rPr lang="en"/>
              <a:t> </a:t>
            </a:r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1CDFB5-B312-4E68-B277-CE78A8C5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470" y="435238"/>
            <a:ext cx="884420" cy="80703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C7A8B0A-6488-46FE-98EF-1124E427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19" y="424085"/>
            <a:ext cx="884420" cy="8181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FFFFFF"/>
                </a:solidFill>
              </a:rPr>
              <a:t>How do we demystify insurance products? </a:t>
            </a:r>
            <a:endParaRPr sz="4800" dirty="0">
              <a:solidFill>
                <a:srgbClr val="FFFFFF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8C4484-F03A-4588-A583-4EB8CB26C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549" y="190934"/>
            <a:ext cx="775771" cy="70789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C4ACD24-651A-40DC-B4CF-D610DE66E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739" y="190934"/>
            <a:ext cx="775771" cy="7078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Building customer relationships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through: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1147925" y="16393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</a:rPr>
              <a:t>Transparency </a:t>
            </a:r>
            <a:endParaRPr sz="3000" dirty="0">
              <a:solidFill>
                <a:srgbClr val="FFFFFF"/>
              </a:solidFill>
            </a:endParaRPr>
          </a:p>
          <a:p>
            <a:pPr marL="0" lvl="0" indent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</a:rPr>
              <a:t>Trust </a:t>
            </a:r>
            <a:endParaRPr sz="3000" dirty="0">
              <a:solidFill>
                <a:srgbClr val="FFFFFF"/>
              </a:solidFill>
            </a:endParaRPr>
          </a:p>
          <a:p>
            <a:pPr marL="0" lvl="0" indent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</a:rPr>
              <a:t>Personalisation </a:t>
            </a:r>
            <a:endParaRPr sz="3000" dirty="0">
              <a:solidFill>
                <a:srgbClr val="FFFFFF"/>
              </a:solidFill>
            </a:endParaRPr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dirty="0">
                <a:solidFill>
                  <a:srgbClr val="FFFFFF"/>
                </a:solidFill>
              </a:rPr>
              <a:t>Simplification </a:t>
            </a:r>
            <a:endParaRPr sz="3000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C0C8F7-A1E8-497E-89D3-EDCEC0CD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549" y="190934"/>
            <a:ext cx="775771" cy="70789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F593D42-F666-43C1-A6CC-F65E03965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739" y="190934"/>
            <a:ext cx="775771" cy="7078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9DD9C23-502A-485E-8C99-D7989B7B4327}"/>
              </a:ext>
            </a:extLst>
          </p:cNvPr>
          <p:cNvSpPr/>
          <p:nvPr/>
        </p:nvSpPr>
        <p:spPr>
          <a:xfrm>
            <a:off x="124690" y="342478"/>
            <a:ext cx="8936183" cy="4520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AEA487A-1D7F-4BBF-833D-A7C147A5C67F}"/>
              </a:ext>
            </a:extLst>
          </p:cNvPr>
          <p:cNvCxnSpPr>
            <a:cxnSpLocks/>
          </p:cNvCxnSpPr>
          <p:nvPr/>
        </p:nvCxnSpPr>
        <p:spPr>
          <a:xfrm>
            <a:off x="124690" y="962623"/>
            <a:ext cx="8936183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Gruppieren 289">
            <a:extLst>
              <a:ext uri="{FF2B5EF4-FFF2-40B4-BE49-F238E27FC236}">
                <a16:creationId xmlns:a16="http://schemas.microsoft.com/office/drawing/2014/main" id="{8E25B1F7-E97D-4944-BC5E-10CC0E0FD3B4}"/>
              </a:ext>
            </a:extLst>
          </p:cNvPr>
          <p:cNvGrpSpPr/>
          <p:nvPr/>
        </p:nvGrpSpPr>
        <p:grpSpPr>
          <a:xfrm>
            <a:off x="2860988" y="1113384"/>
            <a:ext cx="4030732" cy="3708003"/>
            <a:chOff x="2850910" y="979679"/>
            <a:chExt cx="4030732" cy="3708003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D6F2229-AEE3-4CA0-BD79-0237E011C4C5}"/>
                </a:ext>
              </a:extLst>
            </p:cNvPr>
            <p:cNvSpPr/>
            <p:nvPr/>
          </p:nvSpPr>
          <p:spPr>
            <a:xfrm>
              <a:off x="3580476" y="1525840"/>
              <a:ext cx="2704641" cy="25834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66C70DC5-D3AD-4865-A965-07E00A4F1354}"/>
                </a:ext>
              </a:extLst>
            </p:cNvPr>
            <p:cNvSpPr/>
            <p:nvPr/>
          </p:nvSpPr>
          <p:spPr>
            <a:xfrm>
              <a:off x="3939439" y="1832619"/>
              <a:ext cx="1980000" cy="19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FBB3FCA4-6181-4557-9BD5-757B7749C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45179" y="3968618"/>
              <a:ext cx="716211" cy="719064"/>
            </a:xfrm>
            <a:prstGeom prst="rect">
              <a:avLst/>
            </a:prstGeom>
          </p:spPr>
        </p:pic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0CC3BDC-479A-4D38-A6CD-B8AF4D42E8D8}"/>
                </a:ext>
              </a:extLst>
            </p:cNvPr>
            <p:cNvSpPr/>
            <p:nvPr/>
          </p:nvSpPr>
          <p:spPr>
            <a:xfrm>
              <a:off x="4310343" y="2181486"/>
              <a:ext cx="1260000" cy="12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9F5523AE-BE96-4CFF-8AC7-B2C2B855B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97102" y="2572439"/>
              <a:ext cx="833209" cy="473695"/>
            </a:xfrm>
            <a:prstGeom prst="rect">
              <a:avLst/>
            </a:prstGeom>
          </p:spPr>
        </p:pic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AE5D0685-86DA-47F0-92EE-1141BD28E9EB}"/>
                </a:ext>
              </a:extLst>
            </p:cNvPr>
            <p:cNvCxnSpPr>
              <a:stCxn id="10" idx="1"/>
              <a:endCxn id="10" idx="5"/>
            </p:cNvCxnSpPr>
            <p:nvPr/>
          </p:nvCxnSpPr>
          <p:spPr>
            <a:xfrm>
              <a:off x="3976562" y="1904178"/>
              <a:ext cx="1912469" cy="1826779"/>
            </a:xfrm>
            <a:prstGeom prst="line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36E6D75-2DB3-49EB-A466-228148824212}"/>
                </a:ext>
              </a:extLst>
            </p:cNvPr>
            <p:cNvCxnSpPr>
              <a:cxnSpLocks/>
              <a:stCxn id="10" idx="3"/>
              <a:endCxn id="10" idx="7"/>
            </p:cNvCxnSpPr>
            <p:nvPr/>
          </p:nvCxnSpPr>
          <p:spPr>
            <a:xfrm flipV="1">
              <a:off x="3976562" y="1904178"/>
              <a:ext cx="1912469" cy="1826779"/>
            </a:xfrm>
            <a:prstGeom prst="line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DC0AE577-3C2B-409E-AED0-D6F35A3C2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43650" y="979679"/>
              <a:ext cx="645375" cy="666433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C4A0AE2F-EEAC-41A1-BF17-277C109FD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18754" y="2371436"/>
              <a:ext cx="726527" cy="714282"/>
            </a:xfrm>
            <a:prstGeom prst="rect">
              <a:avLst/>
            </a:prstGeom>
          </p:spPr>
        </p:pic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91B17504-9307-4E9E-BA5C-68B77F8B1946}"/>
                </a:ext>
              </a:extLst>
            </p:cNvPr>
            <p:cNvSpPr/>
            <p:nvPr/>
          </p:nvSpPr>
          <p:spPr>
            <a:xfrm>
              <a:off x="4638144" y="2495318"/>
              <a:ext cx="590670" cy="590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C433C812-89E8-433F-A166-7ACF50332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45179" y="2495373"/>
              <a:ext cx="550800" cy="471485"/>
            </a:xfrm>
            <a:prstGeom prst="rect">
              <a:avLst/>
            </a:prstGeom>
          </p:spPr>
        </p:pic>
        <p:sp>
          <p:nvSpPr>
            <p:cNvPr id="31" name="Flussdiagramm: Verbinder 30">
              <a:extLst>
                <a:ext uri="{FF2B5EF4-FFF2-40B4-BE49-F238E27FC236}">
                  <a16:creationId xmlns:a16="http://schemas.microsoft.com/office/drawing/2014/main" id="{DB24F43A-7581-4A34-9BFD-624EEA1BB592}"/>
                </a:ext>
              </a:extLst>
            </p:cNvPr>
            <p:cNvSpPr/>
            <p:nvPr/>
          </p:nvSpPr>
          <p:spPr>
            <a:xfrm>
              <a:off x="5401129" y="2573355"/>
              <a:ext cx="54000" cy="55084"/>
            </a:xfrm>
            <a:prstGeom prst="flowChartConnector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Flussdiagramm: Verbinder 36">
              <a:extLst>
                <a:ext uri="{FF2B5EF4-FFF2-40B4-BE49-F238E27FC236}">
                  <a16:creationId xmlns:a16="http://schemas.microsoft.com/office/drawing/2014/main" id="{A7E973CB-FC6D-439F-B7BD-1227192B5E9D}"/>
                </a:ext>
              </a:extLst>
            </p:cNvPr>
            <p:cNvSpPr/>
            <p:nvPr/>
          </p:nvSpPr>
          <p:spPr>
            <a:xfrm>
              <a:off x="5752471" y="2660831"/>
              <a:ext cx="54000" cy="55084"/>
            </a:xfrm>
            <a:prstGeom prst="flowChartConnector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Flussdiagramm: Verbinder 37">
              <a:extLst>
                <a:ext uri="{FF2B5EF4-FFF2-40B4-BE49-F238E27FC236}">
                  <a16:creationId xmlns:a16="http://schemas.microsoft.com/office/drawing/2014/main" id="{7DD0574A-9EAB-498D-BAEB-F9DFE0EC43C5}"/>
                </a:ext>
              </a:extLst>
            </p:cNvPr>
            <p:cNvSpPr/>
            <p:nvPr/>
          </p:nvSpPr>
          <p:spPr>
            <a:xfrm>
              <a:off x="5334390" y="1703508"/>
              <a:ext cx="54000" cy="55084"/>
            </a:xfrm>
            <a:prstGeom prst="flowChartConnector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964369C3-FA35-47A2-806B-88A98B4D9683}"/>
                </a:ext>
              </a:extLst>
            </p:cNvPr>
            <p:cNvSpPr/>
            <p:nvPr/>
          </p:nvSpPr>
          <p:spPr>
            <a:xfrm>
              <a:off x="6075802" y="2991080"/>
              <a:ext cx="54000" cy="55084"/>
            </a:xfrm>
            <a:prstGeom prst="flowChartConnector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Flussdiagramm: Verbinder 39">
              <a:extLst>
                <a:ext uri="{FF2B5EF4-FFF2-40B4-BE49-F238E27FC236}">
                  <a16:creationId xmlns:a16="http://schemas.microsoft.com/office/drawing/2014/main" id="{11FE3C41-44E6-4DD1-8C16-C248AB24631D}"/>
                </a:ext>
              </a:extLst>
            </p:cNvPr>
            <p:cNvSpPr/>
            <p:nvPr/>
          </p:nvSpPr>
          <p:spPr>
            <a:xfrm>
              <a:off x="4446529" y="1731050"/>
              <a:ext cx="54000" cy="55084"/>
            </a:xfrm>
            <a:prstGeom prst="flowChartConnector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Flussdiagramm: Verbinder 40">
              <a:extLst>
                <a:ext uri="{FF2B5EF4-FFF2-40B4-BE49-F238E27FC236}">
                  <a16:creationId xmlns:a16="http://schemas.microsoft.com/office/drawing/2014/main" id="{8F6E0F32-017B-4E81-ABD5-964F4C5C21A9}"/>
                </a:ext>
              </a:extLst>
            </p:cNvPr>
            <p:cNvSpPr/>
            <p:nvPr/>
          </p:nvSpPr>
          <p:spPr>
            <a:xfrm>
              <a:off x="4866579" y="3251511"/>
              <a:ext cx="54000" cy="55084"/>
            </a:xfrm>
            <a:prstGeom prst="flowChartConnector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lussdiagramm: Verbinder 41">
              <a:extLst>
                <a:ext uri="{FF2B5EF4-FFF2-40B4-BE49-F238E27FC236}">
                  <a16:creationId xmlns:a16="http://schemas.microsoft.com/office/drawing/2014/main" id="{1F76819F-CF8F-44B8-87F4-16437BA667F1}"/>
                </a:ext>
              </a:extLst>
            </p:cNvPr>
            <p:cNvSpPr/>
            <p:nvPr/>
          </p:nvSpPr>
          <p:spPr>
            <a:xfrm>
              <a:off x="5084284" y="3167350"/>
              <a:ext cx="54000" cy="55084"/>
            </a:xfrm>
            <a:prstGeom prst="flowChartConnector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lussdiagramm: Verbinder 42">
              <a:extLst>
                <a:ext uri="{FF2B5EF4-FFF2-40B4-BE49-F238E27FC236}">
                  <a16:creationId xmlns:a16="http://schemas.microsoft.com/office/drawing/2014/main" id="{12424BE1-2DF5-4C88-834F-7BF6781C9EB9}"/>
                </a:ext>
              </a:extLst>
            </p:cNvPr>
            <p:cNvSpPr/>
            <p:nvPr/>
          </p:nvSpPr>
          <p:spPr>
            <a:xfrm>
              <a:off x="4500529" y="2669752"/>
              <a:ext cx="54000" cy="55084"/>
            </a:xfrm>
            <a:prstGeom prst="flowChartConnector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Flussdiagramm: Verbinder 43">
              <a:extLst>
                <a:ext uri="{FF2B5EF4-FFF2-40B4-BE49-F238E27FC236}">
                  <a16:creationId xmlns:a16="http://schemas.microsoft.com/office/drawing/2014/main" id="{6C67351D-DD92-4593-A1CD-8211093188EF}"/>
                </a:ext>
              </a:extLst>
            </p:cNvPr>
            <p:cNvSpPr/>
            <p:nvPr/>
          </p:nvSpPr>
          <p:spPr>
            <a:xfrm>
              <a:off x="4406201" y="2991050"/>
              <a:ext cx="54000" cy="55084"/>
            </a:xfrm>
            <a:prstGeom prst="flowChartConnector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Flussdiagramm: Verbinder 44">
              <a:extLst>
                <a:ext uri="{FF2B5EF4-FFF2-40B4-BE49-F238E27FC236}">
                  <a16:creationId xmlns:a16="http://schemas.microsoft.com/office/drawing/2014/main" id="{95B0B553-FB1C-4925-BB00-C1625443DEFF}"/>
                </a:ext>
              </a:extLst>
            </p:cNvPr>
            <p:cNvSpPr/>
            <p:nvPr/>
          </p:nvSpPr>
          <p:spPr>
            <a:xfrm>
              <a:off x="4056013" y="2521077"/>
              <a:ext cx="54000" cy="55084"/>
            </a:xfrm>
            <a:prstGeom prst="flowChartConnector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426D1F82-8D62-47B3-958F-D78927B67707}"/>
                </a:ext>
              </a:extLst>
            </p:cNvPr>
            <p:cNvCxnSpPr>
              <a:cxnSpLocks/>
              <a:stCxn id="31" idx="7"/>
            </p:cNvCxnSpPr>
            <p:nvPr/>
          </p:nvCxnSpPr>
          <p:spPr>
            <a:xfrm flipV="1">
              <a:off x="5447221" y="1857091"/>
              <a:ext cx="823605" cy="72433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0D5B425C-8F11-4D38-948F-D34CD67CB0FF}"/>
                </a:ext>
              </a:extLst>
            </p:cNvPr>
            <p:cNvSpPr txBox="1"/>
            <p:nvPr/>
          </p:nvSpPr>
          <p:spPr>
            <a:xfrm>
              <a:off x="5898346" y="1584204"/>
              <a:ext cx="9832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>
                  <a:solidFill>
                    <a:schemeClr val="bg2"/>
                  </a:solidFill>
                </a:rPr>
                <a:t>flight</a:t>
              </a:r>
              <a:r>
                <a:rPr lang="de-DE" sz="1100" dirty="0">
                  <a:solidFill>
                    <a:schemeClr val="bg2"/>
                  </a:solidFill>
                </a:rPr>
                <a:t> </a:t>
              </a:r>
              <a:r>
                <a:rPr lang="de-DE" sz="1100" dirty="0" err="1">
                  <a:solidFill>
                    <a:schemeClr val="bg2"/>
                  </a:solidFill>
                </a:rPr>
                <a:t>delay</a:t>
              </a:r>
              <a:endParaRPr lang="de-DE" sz="1100" dirty="0">
                <a:solidFill>
                  <a:schemeClr val="bg2"/>
                </a:solidFill>
              </a:endParaRP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7D45A762-6B27-45D4-A68B-8E4CB7C9665C}"/>
                </a:ext>
              </a:extLst>
            </p:cNvPr>
            <p:cNvCxnSpPr>
              <a:cxnSpLocks/>
              <a:endCxn id="44" idx="5"/>
            </p:cNvCxnSpPr>
            <p:nvPr/>
          </p:nvCxnSpPr>
          <p:spPr>
            <a:xfrm flipV="1">
              <a:off x="3296860" y="3038067"/>
              <a:ext cx="1155433" cy="87492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CCD6693B-3826-4328-BE51-2F1A250AE8AC}"/>
                </a:ext>
              </a:extLst>
            </p:cNvPr>
            <p:cNvSpPr txBox="1"/>
            <p:nvPr/>
          </p:nvSpPr>
          <p:spPr>
            <a:xfrm>
              <a:off x="2850910" y="3771910"/>
              <a:ext cx="9832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>
                  <a:solidFill>
                    <a:schemeClr val="bg2"/>
                  </a:solidFill>
                </a:rPr>
                <a:t>theft</a:t>
              </a:r>
              <a:endParaRPr lang="de-DE" sz="1100" dirty="0">
                <a:solidFill>
                  <a:schemeClr val="bg2"/>
                </a:solidFill>
              </a:endParaRPr>
            </a:p>
          </p:txBody>
        </p:sp>
      </p:grpSp>
      <p:pic>
        <p:nvPicPr>
          <p:cNvPr id="55" name="Grafik 54">
            <a:extLst>
              <a:ext uri="{FF2B5EF4-FFF2-40B4-BE49-F238E27FC236}">
                <a16:creationId xmlns:a16="http://schemas.microsoft.com/office/drawing/2014/main" id="{FED5F5B2-B271-4B44-93CD-DEEE40DC829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7082" y="1359881"/>
            <a:ext cx="556449" cy="547071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85482B27-9BF3-4C6B-822A-FE518830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9102" y="2724802"/>
            <a:ext cx="570968" cy="573242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DA38C8E2-AE20-4124-B682-07CBC0166CB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4760" y="3419378"/>
            <a:ext cx="789590" cy="448897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13E32C46-3D8F-4ABF-9593-D6A8F08AF26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9102" y="2033134"/>
            <a:ext cx="515462" cy="532281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F2F2E48C-52B3-47E6-B786-8FB367F569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5818" y="4064981"/>
            <a:ext cx="564252" cy="509908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8E514539-D3A4-4C6F-9EB4-0AE44AFDDB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6187" y="3545065"/>
            <a:ext cx="281992" cy="281992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8CB2D8AB-88DE-4667-AC2A-C78C44C232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6187" y="1510365"/>
            <a:ext cx="281992" cy="281992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F6F2E120-9CC4-4205-B2FE-E72FA81B8E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6187" y="2207219"/>
            <a:ext cx="281992" cy="281992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2C89EBA0-BE48-4DFE-8F4F-02C77586E7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6187" y="2898959"/>
            <a:ext cx="281992" cy="281992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A3ABB025-61A3-427B-8ACF-B99D8D7BB0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26187" y="4196244"/>
            <a:ext cx="281992" cy="280112"/>
          </a:xfrm>
          <a:prstGeom prst="rect">
            <a:avLst/>
          </a:prstGeom>
        </p:spPr>
      </p:pic>
      <p:grpSp>
        <p:nvGrpSpPr>
          <p:cNvPr id="289" name="Gruppieren 288">
            <a:extLst>
              <a:ext uri="{FF2B5EF4-FFF2-40B4-BE49-F238E27FC236}">
                <a16:creationId xmlns:a16="http://schemas.microsoft.com/office/drawing/2014/main" id="{9F64A337-8614-465D-9879-8285982DB66E}"/>
              </a:ext>
            </a:extLst>
          </p:cNvPr>
          <p:cNvGrpSpPr/>
          <p:nvPr/>
        </p:nvGrpSpPr>
        <p:grpSpPr>
          <a:xfrm>
            <a:off x="563676" y="1666630"/>
            <a:ext cx="1988544" cy="2601510"/>
            <a:chOff x="553598" y="1542528"/>
            <a:chExt cx="1988544" cy="2601510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7C2A938-F0A9-45AE-A1B0-A0F478588B0B}"/>
                </a:ext>
              </a:extLst>
            </p:cNvPr>
            <p:cNvSpPr/>
            <p:nvPr/>
          </p:nvSpPr>
          <p:spPr>
            <a:xfrm>
              <a:off x="553598" y="1542528"/>
              <a:ext cx="1988544" cy="356093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solidFill>
                    <a:schemeClr val="bg2"/>
                  </a:solidFill>
                </a:rPr>
                <a:t>Please</a:t>
              </a:r>
              <a:r>
                <a:rPr lang="de-DE" b="1" dirty="0">
                  <a:solidFill>
                    <a:schemeClr val="bg2"/>
                  </a:solidFill>
                </a:rPr>
                <a:t> </a:t>
              </a:r>
              <a:r>
                <a:rPr lang="de-DE" b="1" dirty="0" err="1">
                  <a:solidFill>
                    <a:schemeClr val="bg2"/>
                  </a:solidFill>
                </a:rPr>
                <a:t>provide</a:t>
              </a:r>
              <a:r>
                <a:rPr lang="de-DE" b="1" dirty="0">
                  <a:solidFill>
                    <a:schemeClr val="bg2"/>
                  </a:solidFill>
                </a:rPr>
                <a:t> </a:t>
              </a:r>
              <a:r>
                <a:rPr lang="de-DE" b="1" dirty="0" err="1">
                  <a:solidFill>
                    <a:schemeClr val="bg2"/>
                  </a:solidFill>
                </a:rPr>
                <a:t>your</a:t>
              </a:r>
              <a:r>
                <a:rPr lang="de-DE" b="1" dirty="0">
                  <a:solidFill>
                    <a:schemeClr val="bg2"/>
                  </a:solidFill>
                </a:rPr>
                <a:t> </a:t>
              </a:r>
              <a:r>
                <a:rPr lang="de-DE" b="1" dirty="0" err="1">
                  <a:solidFill>
                    <a:schemeClr val="bg2"/>
                  </a:solidFill>
                </a:rPr>
                <a:t>data</a:t>
              </a:r>
              <a:r>
                <a:rPr lang="de-DE" b="1" dirty="0">
                  <a:solidFill>
                    <a:schemeClr val="bg2"/>
                  </a:solidFill>
                </a:rPr>
                <a:t>:</a:t>
              </a:r>
            </a:p>
            <a:p>
              <a:endParaRPr lang="de-DE" b="1" dirty="0">
                <a:solidFill>
                  <a:schemeClr val="bg2"/>
                </a:solidFill>
              </a:endParaRPr>
            </a:p>
            <a:p>
              <a:endParaRPr lang="de-DE" b="1" dirty="0">
                <a:solidFill>
                  <a:schemeClr val="bg2"/>
                </a:solidFill>
              </a:endParaRPr>
            </a:p>
            <a:p>
              <a:endParaRPr lang="de-DE" b="1" dirty="0">
                <a:solidFill>
                  <a:schemeClr val="bg2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5B2F011-3406-4F0B-AB27-382784BD8172}"/>
                </a:ext>
              </a:extLst>
            </p:cNvPr>
            <p:cNvSpPr/>
            <p:nvPr/>
          </p:nvSpPr>
          <p:spPr>
            <a:xfrm>
              <a:off x="610129" y="2076681"/>
              <a:ext cx="1728460" cy="3783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Age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A3937538-64DD-4822-A249-BA5BDEC21191}"/>
                </a:ext>
              </a:extLst>
            </p:cNvPr>
            <p:cNvSpPr/>
            <p:nvPr/>
          </p:nvSpPr>
          <p:spPr>
            <a:xfrm>
              <a:off x="613805" y="2493480"/>
              <a:ext cx="1728460" cy="3783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Gender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3909C0EA-78C0-468F-A5FC-1CBB36326611}"/>
                </a:ext>
              </a:extLst>
            </p:cNvPr>
            <p:cNvSpPr/>
            <p:nvPr/>
          </p:nvSpPr>
          <p:spPr>
            <a:xfrm>
              <a:off x="606462" y="2910291"/>
              <a:ext cx="1728460" cy="3783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/>
                <a:t>ZipCode</a:t>
              </a:r>
              <a:endParaRPr lang="de-DE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F517BA6C-2639-417F-8DA0-A015A3C85781}"/>
                </a:ext>
              </a:extLst>
            </p:cNvPr>
            <p:cNvSpPr/>
            <p:nvPr/>
          </p:nvSpPr>
          <p:spPr>
            <a:xfrm>
              <a:off x="1547870" y="2148287"/>
              <a:ext cx="633470" cy="20381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/>
                  </a:solidFill>
                </a:rPr>
                <a:t>26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EC9719AF-8274-4838-BF7A-CCDAAAF00E64}"/>
                </a:ext>
              </a:extLst>
            </p:cNvPr>
            <p:cNvSpPr/>
            <p:nvPr/>
          </p:nvSpPr>
          <p:spPr>
            <a:xfrm>
              <a:off x="1547870" y="2549941"/>
              <a:ext cx="633470" cy="20381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/>
                  </a:solidFill>
                </a:rPr>
                <a:t>Male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6CC0BD0-F52E-4F94-B7CD-1AE82926A4B0}"/>
                </a:ext>
              </a:extLst>
            </p:cNvPr>
            <p:cNvSpPr/>
            <p:nvPr/>
          </p:nvSpPr>
          <p:spPr>
            <a:xfrm>
              <a:off x="1547870" y="3016781"/>
              <a:ext cx="633470" cy="20381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2"/>
                  </a:solidFill>
                </a:rPr>
                <a:t>4123</a:t>
              </a: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488823F6-E51A-448A-BE51-D73F33C6C7B3}"/>
                </a:ext>
              </a:extLst>
            </p:cNvPr>
            <p:cNvSpPr/>
            <p:nvPr/>
          </p:nvSpPr>
          <p:spPr>
            <a:xfrm>
              <a:off x="606462" y="3336726"/>
              <a:ext cx="1728460" cy="3783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XXX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907C8AA-75A5-4652-866D-FC0195C7D2E8}"/>
                </a:ext>
              </a:extLst>
            </p:cNvPr>
            <p:cNvSpPr/>
            <p:nvPr/>
          </p:nvSpPr>
          <p:spPr>
            <a:xfrm>
              <a:off x="1544203" y="3408332"/>
              <a:ext cx="633470" cy="20381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2"/>
                </a:solidFill>
              </a:endParaRP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8E0B8318-E1F8-4CDC-BE6B-E581DFB8D2B8}"/>
                </a:ext>
              </a:extLst>
            </p:cNvPr>
            <p:cNvSpPr/>
            <p:nvPr/>
          </p:nvSpPr>
          <p:spPr>
            <a:xfrm>
              <a:off x="606462" y="3765700"/>
              <a:ext cx="1728460" cy="3783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XXX</a:t>
              </a: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4DEFF8F-ECD2-48DB-B358-FA9F285C6CEE}"/>
                </a:ext>
              </a:extLst>
            </p:cNvPr>
            <p:cNvSpPr/>
            <p:nvPr/>
          </p:nvSpPr>
          <p:spPr>
            <a:xfrm>
              <a:off x="1544203" y="3837306"/>
              <a:ext cx="633470" cy="20381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2"/>
                </a:solidFill>
              </a:endParaRPr>
            </a:p>
          </p:txBody>
        </p:sp>
      </p:grpSp>
      <p:pic>
        <p:nvPicPr>
          <p:cNvPr id="291" name="Grafik 290">
            <a:extLst>
              <a:ext uri="{FF2B5EF4-FFF2-40B4-BE49-F238E27FC236}">
                <a16:creationId xmlns:a16="http://schemas.microsoft.com/office/drawing/2014/main" id="{9D4D7C78-A4DE-4091-A800-2D81D2D701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690" y="581122"/>
            <a:ext cx="8884227" cy="299944"/>
          </a:xfrm>
          <a:prstGeom prst="rect">
            <a:avLst/>
          </a:prstGeom>
        </p:spPr>
      </p:pic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40B3E278-27D8-48E3-80E3-BE54A089685C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444636" y="2183280"/>
            <a:ext cx="629363" cy="4795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1E57FCCC-B8A6-4652-983A-F89F020BFF5A}"/>
              </a:ext>
            </a:extLst>
          </p:cNvPr>
          <p:cNvSpPr txBox="1"/>
          <p:nvPr/>
        </p:nvSpPr>
        <p:spPr>
          <a:xfrm>
            <a:off x="2764315" y="1956843"/>
            <a:ext cx="983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</a:rPr>
              <a:t>3rd </a:t>
            </a:r>
            <a:r>
              <a:rPr lang="de-DE" sz="1100" dirty="0" err="1">
                <a:solidFill>
                  <a:schemeClr val="bg2"/>
                </a:solidFill>
              </a:rPr>
              <a:t>party</a:t>
            </a:r>
            <a:r>
              <a:rPr lang="de-DE" sz="1100" dirty="0">
                <a:solidFill>
                  <a:schemeClr val="bg2"/>
                </a:solidFill>
              </a:rPr>
              <a:t> </a:t>
            </a:r>
            <a:r>
              <a:rPr lang="de-DE" sz="1100" dirty="0" err="1">
                <a:solidFill>
                  <a:schemeClr val="bg2"/>
                </a:solidFill>
              </a:rPr>
              <a:t>damage</a:t>
            </a:r>
            <a:endParaRPr lang="de-DE" sz="1100" dirty="0">
              <a:solidFill>
                <a:schemeClr val="bg2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C5E903D8-7E86-40DB-8633-C46E29EB915B}"/>
              </a:ext>
            </a:extLst>
          </p:cNvPr>
          <p:cNvSpPr/>
          <p:nvPr/>
        </p:nvSpPr>
        <p:spPr>
          <a:xfrm>
            <a:off x="6076741" y="4128169"/>
            <a:ext cx="323331" cy="154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BDFDBACC-54C5-4572-9B01-67765031FB63}"/>
              </a:ext>
            </a:extLst>
          </p:cNvPr>
          <p:cNvSpPr/>
          <p:nvPr/>
        </p:nvSpPr>
        <p:spPr>
          <a:xfrm>
            <a:off x="6085879" y="4342207"/>
            <a:ext cx="323331" cy="1545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00762829-13DF-4905-B406-B9577E167068}"/>
              </a:ext>
            </a:extLst>
          </p:cNvPr>
          <p:cNvSpPr/>
          <p:nvPr/>
        </p:nvSpPr>
        <p:spPr>
          <a:xfrm>
            <a:off x="6085880" y="4562614"/>
            <a:ext cx="323331" cy="154536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24055CEF-BC6C-4DB8-8AE1-9A99525C4E38}"/>
              </a:ext>
            </a:extLst>
          </p:cNvPr>
          <p:cNvSpPr/>
          <p:nvPr/>
        </p:nvSpPr>
        <p:spPr>
          <a:xfrm>
            <a:off x="6492095" y="4102323"/>
            <a:ext cx="777606" cy="65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rgbClr val="000000"/>
                </a:solidFill>
              </a:rPr>
              <a:t>High </a:t>
            </a:r>
            <a:r>
              <a:rPr lang="de-DE" sz="1100" dirty="0" err="1">
                <a:solidFill>
                  <a:srgbClr val="000000"/>
                </a:solidFill>
              </a:rPr>
              <a:t>risk</a:t>
            </a:r>
            <a:endParaRPr lang="de-DE" sz="1100" dirty="0">
              <a:solidFill>
                <a:srgbClr val="000000"/>
              </a:solidFill>
            </a:endParaRPr>
          </a:p>
          <a:p>
            <a:r>
              <a:rPr lang="de-DE" sz="1100" dirty="0">
                <a:solidFill>
                  <a:srgbClr val="000000"/>
                </a:solidFill>
              </a:rPr>
              <a:t>Low  </a:t>
            </a:r>
            <a:r>
              <a:rPr lang="de-DE" sz="1100" dirty="0" err="1">
                <a:solidFill>
                  <a:srgbClr val="000000"/>
                </a:solidFill>
              </a:rPr>
              <a:t>risk</a:t>
            </a:r>
            <a:endParaRPr lang="de-DE" sz="1100" dirty="0">
              <a:solidFill>
                <a:srgbClr val="000000"/>
              </a:solidFill>
            </a:endParaRPr>
          </a:p>
          <a:p>
            <a:r>
              <a:rPr lang="de-DE" sz="1100" dirty="0" err="1">
                <a:solidFill>
                  <a:srgbClr val="000000"/>
                </a:solidFill>
              </a:rPr>
              <a:t>No</a:t>
            </a:r>
            <a:r>
              <a:rPr lang="de-DE" sz="1100" dirty="0">
                <a:solidFill>
                  <a:srgbClr val="000000"/>
                </a:solidFill>
              </a:rPr>
              <a:t>    </a:t>
            </a:r>
            <a:r>
              <a:rPr lang="de-DE" sz="1100" dirty="0" err="1">
                <a:solidFill>
                  <a:srgbClr val="000000"/>
                </a:solidFill>
              </a:rPr>
              <a:t>risk</a:t>
            </a:r>
            <a:endParaRPr lang="de-DE" sz="1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Thank you!!</a:t>
            </a:r>
            <a:r>
              <a:rPr lang="en" dirty="0"/>
              <a:t> </a:t>
            </a:r>
            <a:endParaRPr dirty="0"/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de-CH" sz="2400" dirty="0">
                <a:solidFill>
                  <a:schemeClr val="bg1">
                    <a:lumMod val="95000"/>
                  </a:schemeClr>
                </a:solidFill>
              </a:rPr>
              <a:t>Team AWESOME:</a:t>
            </a:r>
          </a:p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de-CH" sz="2400" dirty="0">
                <a:solidFill>
                  <a:schemeClr val="bg1">
                    <a:lumMod val="95000"/>
                  </a:schemeClr>
                </a:solidFill>
              </a:rPr>
              <a:t>Catherine Banks, Nuria </a:t>
            </a:r>
            <a:r>
              <a:rPr lang="de-CH" sz="2400" dirty="0" err="1">
                <a:solidFill>
                  <a:schemeClr val="bg1">
                    <a:lumMod val="95000"/>
                  </a:schemeClr>
                </a:solidFill>
              </a:rPr>
              <a:t>Unterlohner</a:t>
            </a:r>
            <a:r>
              <a:rPr lang="de-CH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de-CH" sz="2400" dirty="0" err="1">
                <a:solidFill>
                  <a:schemeClr val="bg1">
                    <a:lumMod val="95000"/>
                  </a:schemeClr>
                </a:solidFill>
              </a:rPr>
              <a:t>Afsoon</a:t>
            </a:r>
            <a:r>
              <a:rPr lang="de-CH" sz="2400" dirty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de-CH" sz="2400" dirty="0" err="1">
                <a:solidFill>
                  <a:schemeClr val="bg1">
                    <a:lumMod val="95000"/>
                  </a:schemeClr>
                </a:solidFill>
              </a:rPr>
              <a:t>Yuliia</a:t>
            </a:r>
            <a:r>
              <a:rPr lang="de-CH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bg1">
                    <a:lumMod val="95000"/>
                  </a:schemeClr>
                </a:solidFill>
              </a:rPr>
              <a:t>Dizhak</a:t>
            </a:r>
            <a:r>
              <a:rPr lang="de-CH" sz="2400" dirty="0">
                <a:solidFill>
                  <a:schemeClr val="bg1">
                    <a:lumMod val="95000"/>
                  </a:schemeClr>
                </a:solidFill>
              </a:rPr>
              <a:t>, Lea van der Merwe</a:t>
            </a:r>
            <a:endParaRPr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35C2C2-DEB3-4F25-8A8F-5192AD48B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549" y="190934"/>
            <a:ext cx="775771" cy="70789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C1479F3-5415-468E-9FDD-B925B3535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739" y="190934"/>
            <a:ext cx="775771" cy="7078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Bildschirmpräsentation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Nunito</vt:lpstr>
      <vt:lpstr>Arial</vt:lpstr>
      <vt:lpstr>Maven Pro</vt:lpstr>
      <vt:lpstr>Momentum</vt:lpstr>
      <vt:lpstr>Risk Score </vt:lpstr>
      <vt:lpstr>Problem</vt:lpstr>
      <vt:lpstr>Building customer relationships through:</vt:lpstr>
      <vt:lpstr>PowerPoint-Präsentation</vt:lpstr>
      <vt:lpstr>Thank you!!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Score</dc:title>
  <dc:creator>Lea Van der Merwe</dc:creator>
  <cp:lastModifiedBy>Lea Van der Merwe</cp:lastModifiedBy>
  <cp:revision>9</cp:revision>
  <dcterms:modified xsi:type="dcterms:W3CDTF">2018-06-17T14:45:57Z</dcterms:modified>
</cp:coreProperties>
</file>