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9"/>
    <p:restoredTop sz="94699"/>
  </p:normalViewPr>
  <p:slideViewPr>
    <p:cSldViewPr snapToGrid="0" snapToObjects="1">
      <p:cViewPr>
        <p:scale>
          <a:sx n="110" d="100"/>
          <a:sy n="110" d="100"/>
        </p:scale>
        <p:origin x="145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6A77-A7CD-764C-A498-BB65C7B88DDB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139A-D68F-2C41-AA77-74DE5F3F7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9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6A77-A7CD-764C-A498-BB65C7B88DDB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139A-D68F-2C41-AA77-74DE5F3F7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6A77-A7CD-764C-A498-BB65C7B88DDB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139A-D68F-2C41-AA77-74DE5F3F7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5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6A77-A7CD-764C-A498-BB65C7B88DDB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139A-D68F-2C41-AA77-74DE5F3F7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9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6A77-A7CD-764C-A498-BB65C7B88DDB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139A-D68F-2C41-AA77-74DE5F3F7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4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6A77-A7CD-764C-A498-BB65C7B88DDB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139A-D68F-2C41-AA77-74DE5F3F7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2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6A77-A7CD-764C-A498-BB65C7B88DDB}" type="datetimeFigureOut">
              <a:rPr lang="en-US" smtClean="0"/>
              <a:t>3/31/21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139A-D68F-2C41-AA77-74DE5F3F7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2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6A77-A7CD-764C-A498-BB65C7B88DDB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139A-D68F-2C41-AA77-74DE5F3F7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4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6A77-A7CD-764C-A498-BB65C7B88DDB}" type="datetimeFigureOut">
              <a:rPr lang="en-US" smtClean="0"/>
              <a:t>3/31/21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139A-D68F-2C41-AA77-74DE5F3F7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8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6A77-A7CD-764C-A498-BB65C7B88DDB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139A-D68F-2C41-AA77-74DE5F3F7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9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6A77-A7CD-764C-A498-BB65C7B88DDB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139A-D68F-2C41-AA77-74DE5F3F7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0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76A77-A7CD-764C-A498-BB65C7B88DDB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B139A-D68F-2C41-AA77-74DE5F3F7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8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18216F-63CA-614E-B22A-DE234936FF28}"/>
              </a:ext>
            </a:extLst>
          </p:cNvPr>
          <p:cNvSpPr/>
          <p:nvPr/>
        </p:nvSpPr>
        <p:spPr>
          <a:xfrm>
            <a:off x="157224" y="3029673"/>
            <a:ext cx="2613949" cy="79865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Monthly composites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6A061F-13C3-0D4C-9812-79B172FF209F}"/>
              </a:ext>
            </a:extLst>
          </p:cNvPr>
          <p:cNvSpPr/>
          <p:nvPr/>
        </p:nvSpPr>
        <p:spPr>
          <a:xfrm>
            <a:off x="0" y="-23150"/>
            <a:ext cx="12192000" cy="11227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Satellite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5309EB9-0DE4-F84F-A749-964725238123}"/>
              </a:ext>
            </a:extLst>
          </p:cNvPr>
          <p:cNvSpPr/>
          <p:nvPr/>
        </p:nvSpPr>
        <p:spPr>
          <a:xfrm>
            <a:off x="3731872" y="1665306"/>
            <a:ext cx="2364128" cy="79865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annual cycle of global sea level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1188098-8F27-E341-A562-B4074AF7E7CF}"/>
              </a:ext>
            </a:extLst>
          </p:cNvPr>
          <p:cNvSpPr/>
          <p:nvPr/>
        </p:nvSpPr>
        <p:spPr>
          <a:xfrm>
            <a:off x="3731872" y="3029673"/>
            <a:ext cx="2364128" cy="79865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Interpolate to satellite’s grid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453C5D0-2CB5-8C46-94F4-FEB91F1B4426}"/>
              </a:ext>
            </a:extLst>
          </p:cNvPr>
          <p:cNvSpPr/>
          <p:nvPr/>
        </p:nvSpPr>
        <p:spPr>
          <a:xfrm>
            <a:off x="3731872" y="4394040"/>
            <a:ext cx="2364128" cy="79865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Bring model to the satellite’s mean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717E4FF-97BD-AD4A-913C-8F927968B13A}"/>
              </a:ext>
            </a:extLst>
          </p:cNvPr>
          <p:cNvSpPr/>
          <p:nvPr/>
        </p:nvSpPr>
        <p:spPr>
          <a:xfrm>
            <a:off x="6605769" y="3178937"/>
            <a:ext cx="1602129" cy="50012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xarray.interp</a:t>
            </a:r>
            <a:r>
              <a:rPr lang="en-US" dirty="0"/>
              <a:t>()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699053-759B-E24E-95A1-092B3275E7BC}"/>
              </a:ext>
            </a:extLst>
          </p:cNvPr>
          <p:cNvCxnSpPr/>
          <p:nvPr/>
        </p:nvCxnSpPr>
        <p:spPr>
          <a:xfrm flipV="1">
            <a:off x="2905246" y="2463960"/>
            <a:ext cx="717630" cy="841818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1ECA4F-629B-7B4B-9F7B-DFA281EAD350}"/>
              </a:ext>
            </a:extLst>
          </p:cNvPr>
          <p:cNvCxnSpPr>
            <a:cxnSpLocks/>
          </p:cNvCxnSpPr>
          <p:nvPr/>
        </p:nvCxnSpPr>
        <p:spPr>
          <a:xfrm>
            <a:off x="4913936" y="2569580"/>
            <a:ext cx="0" cy="315289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FA925F-2B14-C248-A922-DC546B086754}"/>
              </a:ext>
            </a:extLst>
          </p:cNvPr>
          <p:cNvCxnSpPr>
            <a:cxnSpLocks/>
          </p:cNvCxnSpPr>
          <p:nvPr/>
        </p:nvCxnSpPr>
        <p:spPr>
          <a:xfrm>
            <a:off x="4913936" y="3948897"/>
            <a:ext cx="0" cy="315289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B5BD18-2BE6-0F43-9A56-6EC8DFDA44A1}"/>
              </a:ext>
            </a:extLst>
          </p:cNvPr>
          <p:cNvCxnSpPr>
            <a:cxnSpLocks/>
          </p:cNvCxnSpPr>
          <p:nvPr/>
        </p:nvCxnSpPr>
        <p:spPr>
          <a:xfrm>
            <a:off x="6142540" y="3431894"/>
            <a:ext cx="416688" cy="1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9A26030F-105B-1C4D-84B1-80EC836634FA}"/>
              </a:ext>
            </a:extLst>
          </p:cNvPr>
          <p:cNvSpPr/>
          <p:nvPr/>
        </p:nvSpPr>
        <p:spPr>
          <a:xfrm>
            <a:off x="7939268" y="4316635"/>
            <a:ext cx="3589116" cy="9534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Monthly composites that I use to compare against satellite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73D9BA-54E8-DE48-8973-9DE93E68AF41}"/>
              </a:ext>
            </a:extLst>
          </p:cNvPr>
          <p:cNvCxnSpPr>
            <a:cxnSpLocks/>
          </p:cNvCxnSpPr>
          <p:nvPr/>
        </p:nvCxnSpPr>
        <p:spPr>
          <a:xfrm>
            <a:off x="6254912" y="4793367"/>
            <a:ext cx="1557999" cy="0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C340A10-A2B5-B543-A1B8-BF9197282185}"/>
              </a:ext>
            </a:extLst>
          </p:cNvPr>
          <p:cNvSpPr/>
          <p:nvPr/>
        </p:nvSpPr>
        <p:spPr>
          <a:xfrm>
            <a:off x="9181744" y="5864327"/>
            <a:ext cx="1999400" cy="6753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FIGURE 2 and 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0BBF1F2-1B50-574A-9CE8-8E2AD51E1CC2}"/>
              </a:ext>
            </a:extLst>
          </p:cNvPr>
          <p:cNvCxnSpPr>
            <a:cxnSpLocks/>
          </p:cNvCxnSpPr>
          <p:nvPr/>
        </p:nvCxnSpPr>
        <p:spPr>
          <a:xfrm>
            <a:off x="10089749" y="5442030"/>
            <a:ext cx="0" cy="315289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32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18216F-63CA-614E-B22A-DE234936FF28}"/>
              </a:ext>
            </a:extLst>
          </p:cNvPr>
          <p:cNvSpPr/>
          <p:nvPr/>
        </p:nvSpPr>
        <p:spPr>
          <a:xfrm>
            <a:off x="240175" y="2882060"/>
            <a:ext cx="2613949" cy="79865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Monthly composites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6A061F-13C3-0D4C-9812-79B172FF209F}"/>
              </a:ext>
            </a:extLst>
          </p:cNvPr>
          <p:cNvSpPr/>
          <p:nvPr/>
        </p:nvSpPr>
        <p:spPr>
          <a:xfrm>
            <a:off x="0" y="-23150"/>
            <a:ext cx="12192000" cy="11227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Hydrography: TS diagrams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5309EB9-0DE4-F84F-A749-964725238123}"/>
              </a:ext>
            </a:extLst>
          </p:cNvPr>
          <p:cNvSpPr/>
          <p:nvPr/>
        </p:nvSpPr>
        <p:spPr>
          <a:xfrm>
            <a:off x="3466384" y="3756463"/>
            <a:ext cx="3170727" cy="72519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nearest </a:t>
            </a:r>
            <a:r>
              <a:rPr lang="en-US" dirty="0" err="1"/>
              <a:t>gridpoint</a:t>
            </a:r>
            <a:r>
              <a:rPr lang="en-US" dirty="0"/>
              <a:t> to each station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1188098-8F27-E341-A562-B4074AF7E7CF}"/>
              </a:ext>
            </a:extLst>
          </p:cNvPr>
          <p:cNvSpPr/>
          <p:nvPr/>
        </p:nvSpPr>
        <p:spPr>
          <a:xfrm>
            <a:off x="3488809" y="2725838"/>
            <a:ext cx="3148302" cy="72519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monthly composite corresponding to each station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453C5D0-2CB5-8C46-94F4-FEB91F1B4426}"/>
              </a:ext>
            </a:extLst>
          </p:cNvPr>
          <p:cNvSpPr/>
          <p:nvPr/>
        </p:nvSpPr>
        <p:spPr>
          <a:xfrm>
            <a:off x="3466373" y="5885607"/>
            <a:ext cx="3170717" cy="8418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</a:t>
            </a:r>
            <a:r>
              <a:rPr lang="en-US" i="1" dirty="0" err="1"/>
              <a:t>st_ocean</a:t>
            </a:r>
            <a:r>
              <a:rPr lang="en-US" dirty="0"/>
              <a:t> to </a:t>
            </a:r>
            <a:r>
              <a:rPr lang="en-US" i="1" dirty="0"/>
              <a:t>pressure</a:t>
            </a:r>
            <a:r>
              <a:rPr lang="en-US" dirty="0"/>
              <a:t> and </a:t>
            </a:r>
            <a:r>
              <a:rPr lang="en-US" dirty="0" err="1"/>
              <a:t>interp</a:t>
            </a:r>
            <a:r>
              <a:rPr lang="en-US" dirty="0"/>
              <a:t> to hydrography’s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699053-759B-E24E-95A1-092B3275E7BC}"/>
              </a:ext>
            </a:extLst>
          </p:cNvPr>
          <p:cNvCxnSpPr>
            <a:cxnSpLocks/>
          </p:cNvCxnSpPr>
          <p:nvPr/>
        </p:nvCxnSpPr>
        <p:spPr>
          <a:xfrm>
            <a:off x="2962162" y="1941412"/>
            <a:ext cx="504211" cy="0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1ECA4F-629B-7B4B-9F7B-DFA281EAD350}"/>
              </a:ext>
            </a:extLst>
          </p:cNvPr>
          <p:cNvCxnSpPr>
            <a:cxnSpLocks/>
          </p:cNvCxnSpPr>
          <p:nvPr/>
        </p:nvCxnSpPr>
        <p:spPr>
          <a:xfrm>
            <a:off x="5062960" y="3452092"/>
            <a:ext cx="0" cy="315289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FA925F-2B14-C248-A922-DC546B086754}"/>
              </a:ext>
            </a:extLst>
          </p:cNvPr>
          <p:cNvCxnSpPr>
            <a:cxnSpLocks/>
          </p:cNvCxnSpPr>
          <p:nvPr/>
        </p:nvCxnSpPr>
        <p:spPr>
          <a:xfrm>
            <a:off x="5080805" y="4481653"/>
            <a:ext cx="0" cy="315289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22AE47E-CA2D-354A-B1F2-1D01AE16B93C}"/>
              </a:ext>
            </a:extLst>
          </p:cNvPr>
          <p:cNvSpPr/>
          <p:nvPr/>
        </p:nvSpPr>
        <p:spPr>
          <a:xfrm>
            <a:off x="240176" y="1465643"/>
            <a:ext cx="2613949" cy="79865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Hydrographic stations (1 station per .</a:t>
            </a:r>
            <a:r>
              <a:rPr lang="en-US" dirty="0" err="1"/>
              <a:t>nc</a:t>
            </a:r>
            <a:r>
              <a:rPr lang="en-US" dirty="0"/>
              <a:t> file)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FFDEC9B-E7F8-6044-81E8-BD1F49A82E58}"/>
              </a:ext>
            </a:extLst>
          </p:cNvPr>
          <p:cNvSpPr/>
          <p:nvPr/>
        </p:nvSpPr>
        <p:spPr>
          <a:xfrm>
            <a:off x="3488809" y="1444061"/>
            <a:ext cx="2958291" cy="84181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Interpolate each station to standard pressure levels (10dbar resolution)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55D3D39-A94A-F04A-9C30-8C3658A286A5}"/>
              </a:ext>
            </a:extLst>
          </p:cNvPr>
          <p:cNvSpPr/>
          <p:nvPr/>
        </p:nvSpPr>
        <p:spPr>
          <a:xfrm>
            <a:off x="7810021" y="1465643"/>
            <a:ext cx="2958291" cy="84181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temp, salt </a:t>
            </a:r>
            <a:r>
              <a:rPr lang="en-US" dirty="0" err="1"/>
              <a:t>xarrays</a:t>
            </a:r>
            <a:r>
              <a:rPr lang="en-US" dirty="0"/>
              <a:t> with dimensions [</a:t>
            </a:r>
            <a:r>
              <a:rPr lang="en-US" i="1" dirty="0"/>
              <a:t>station number, pressure</a:t>
            </a:r>
            <a:r>
              <a:rPr lang="en-US" dirty="0"/>
              <a:t>]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1414442-072E-D44F-916A-DB48AC2B9236}"/>
              </a:ext>
            </a:extLst>
          </p:cNvPr>
          <p:cNvSpPr/>
          <p:nvPr/>
        </p:nvSpPr>
        <p:spPr>
          <a:xfrm>
            <a:off x="3466363" y="4762721"/>
            <a:ext cx="3170727" cy="84181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temp, salt </a:t>
            </a:r>
            <a:r>
              <a:rPr lang="en-US" dirty="0" err="1"/>
              <a:t>xarrays</a:t>
            </a:r>
            <a:r>
              <a:rPr lang="en-US" dirty="0"/>
              <a:t> with dimensions [</a:t>
            </a:r>
            <a:r>
              <a:rPr lang="en-US" i="1" dirty="0"/>
              <a:t>station number, </a:t>
            </a:r>
            <a:r>
              <a:rPr lang="en-US" i="1" dirty="0" err="1"/>
              <a:t>st_ocean</a:t>
            </a:r>
            <a:r>
              <a:rPr lang="en-US" dirty="0"/>
              <a:t>]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7211E7-2B77-AA48-B800-FCB8C4D91E38}"/>
              </a:ext>
            </a:extLst>
          </p:cNvPr>
          <p:cNvCxnSpPr>
            <a:cxnSpLocks/>
          </p:cNvCxnSpPr>
          <p:nvPr/>
        </p:nvCxnSpPr>
        <p:spPr>
          <a:xfrm flipV="1">
            <a:off x="6637090" y="1886552"/>
            <a:ext cx="1071649" cy="362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FD5D348-B5B0-EF48-9D25-1192B7887EC6}"/>
              </a:ext>
            </a:extLst>
          </p:cNvPr>
          <p:cNvCxnSpPr>
            <a:cxnSpLocks/>
          </p:cNvCxnSpPr>
          <p:nvPr/>
        </p:nvCxnSpPr>
        <p:spPr>
          <a:xfrm>
            <a:off x="2962152" y="3088433"/>
            <a:ext cx="504211" cy="0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98DDBF-A75A-5C4E-A7D9-A8A4545D97AF}"/>
              </a:ext>
            </a:extLst>
          </p:cNvPr>
          <p:cNvCxnSpPr>
            <a:cxnSpLocks/>
          </p:cNvCxnSpPr>
          <p:nvPr/>
        </p:nvCxnSpPr>
        <p:spPr>
          <a:xfrm>
            <a:off x="5046904" y="5570318"/>
            <a:ext cx="0" cy="315289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DB12D3E-475F-DD4F-AA71-A6CAAA58A45B}"/>
              </a:ext>
            </a:extLst>
          </p:cNvPr>
          <p:cNvSpPr/>
          <p:nvPr/>
        </p:nvSpPr>
        <p:spPr>
          <a:xfrm>
            <a:off x="7708739" y="3843478"/>
            <a:ext cx="3589116" cy="9534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TS diagrams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12A3D4-EBEE-7742-A3FB-7A27A7396496}"/>
              </a:ext>
            </a:extLst>
          </p:cNvPr>
          <p:cNvCxnSpPr>
            <a:cxnSpLocks/>
          </p:cNvCxnSpPr>
          <p:nvPr/>
        </p:nvCxnSpPr>
        <p:spPr>
          <a:xfrm>
            <a:off x="9289166" y="2433674"/>
            <a:ext cx="0" cy="1247040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FC1ADEF-06C5-B14B-B55E-D8A2E8AF912A}"/>
              </a:ext>
            </a:extLst>
          </p:cNvPr>
          <p:cNvCxnSpPr>
            <a:cxnSpLocks/>
          </p:cNvCxnSpPr>
          <p:nvPr/>
        </p:nvCxnSpPr>
        <p:spPr>
          <a:xfrm flipV="1">
            <a:off x="6738372" y="4971087"/>
            <a:ext cx="1190286" cy="1332471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75EFDB4-7C2D-D640-A5D2-A785F0DD2784}"/>
              </a:ext>
            </a:extLst>
          </p:cNvPr>
          <p:cNvSpPr/>
          <p:nvPr/>
        </p:nvSpPr>
        <p:spPr>
          <a:xfrm>
            <a:off x="8961825" y="5266854"/>
            <a:ext cx="1999400" cy="6753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FIGURE 4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7F389B-255C-054E-95B5-EA60B16C96F9}"/>
              </a:ext>
            </a:extLst>
          </p:cNvPr>
          <p:cNvCxnSpPr>
            <a:cxnSpLocks/>
          </p:cNvCxnSpPr>
          <p:nvPr/>
        </p:nvCxnSpPr>
        <p:spPr>
          <a:xfrm>
            <a:off x="9820156" y="4892606"/>
            <a:ext cx="0" cy="315289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91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18216F-63CA-614E-B22A-DE234936FF28}"/>
              </a:ext>
            </a:extLst>
          </p:cNvPr>
          <p:cNvSpPr/>
          <p:nvPr/>
        </p:nvSpPr>
        <p:spPr>
          <a:xfrm>
            <a:off x="240175" y="2882060"/>
            <a:ext cx="2613949" cy="79865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Monthly composites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6A061F-13C3-0D4C-9812-79B172FF209F}"/>
              </a:ext>
            </a:extLst>
          </p:cNvPr>
          <p:cNvSpPr/>
          <p:nvPr/>
        </p:nvSpPr>
        <p:spPr>
          <a:xfrm>
            <a:off x="0" y="-23150"/>
            <a:ext cx="12192000" cy="11227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Hydrography: A12 section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5309EB9-0DE4-F84F-A749-964725238123}"/>
              </a:ext>
            </a:extLst>
          </p:cNvPr>
          <p:cNvSpPr/>
          <p:nvPr/>
        </p:nvSpPr>
        <p:spPr>
          <a:xfrm>
            <a:off x="3466363" y="3976850"/>
            <a:ext cx="3170727" cy="72519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Interpolate to A12 transect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1188098-8F27-E341-A562-B4074AF7E7CF}"/>
              </a:ext>
            </a:extLst>
          </p:cNvPr>
          <p:cNvSpPr/>
          <p:nvPr/>
        </p:nvSpPr>
        <p:spPr>
          <a:xfrm>
            <a:off x="3488809" y="2725838"/>
            <a:ext cx="3148302" cy="72519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monthly composite corresponding to each station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453C5D0-2CB5-8C46-94F4-FEB91F1B4426}"/>
              </a:ext>
            </a:extLst>
          </p:cNvPr>
          <p:cNvSpPr/>
          <p:nvPr/>
        </p:nvSpPr>
        <p:spPr>
          <a:xfrm>
            <a:off x="3466363" y="5226816"/>
            <a:ext cx="3170717" cy="8418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</a:t>
            </a:r>
            <a:r>
              <a:rPr lang="en-US" i="1" dirty="0" err="1"/>
              <a:t>st_ocean</a:t>
            </a:r>
            <a:r>
              <a:rPr lang="en-US" dirty="0"/>
              <a:t> to </a:t>
            </a:r>
            <a:r>
              <a:rPr lang="en-US" i="1" dirty="0"/>
              <a:t>pressure</a:t>
            </a:r>
            <a:r>
              <a:rPr lang="en-US" dirty="0"/>
              <a:t> and </a:t>
            </a:r>
            <a:r>
              <a:rPr lang="en-US" dirty="0" err="1"/>
              <a:t>interp</a:t>
            </a:r>
            <a:r>
              <a:rPr lang="en-US" dirty="0"/>
              <a:t> to hydrography’s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699053-759B-E24E-95A1-092B3275E7BC}"/>
              </a:ext>
            </a:extLst>
          </p:cNvPr>
          <p:cNvCxnSpPr>
            <a:cxnSpLocks/>
          </p:cNvCxnSpPr>
          <p:nvPr/>
        </p:nvCxnSpPr>
        <p:spPr>
          <a:xfrm>
            <a:off x="2962162" y="1941412"/>
            <a:ext cx="504211" cy="0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1ECA4F-629B-7B4B-9F7B-DFA281EAD350}"/>
              </a:ext>
            </a:extLst>
          </p:cNvPr>
          <p:cNvCxnSpPr>
            <a:cxnSpLocks/>
          </p:cNvCxnSpPr>
          <p:nvPr/>
        </p:nvCxnSpPr>
        <p:spPr>
          <a:xfrm>
            <a:off x="5062960" y="3531812"/>
            <a:ext cx="0" cy="315289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FA925F-2B14-C248-A922-DC546B086754}"/>
              </a:ext>
            </a:extLst>
          </p:cNvPr>
          <p:cNvCxnSpPr>
            <a:cxnSpLocks/>
          </p:cNvCxnSpPr>
          <p:nvPr/>
        </p:nvCxnSpPr>
        <p:spPr>
          <a:xfrm>
            <a:off x="5062960" y="4813442"/>
            <a:ext cx="0" cy="315289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22AE47E-CA2D-354A-B1F2-1D01AE16B93C}"/>
              </a:ext>
            </a:extLst>
          </p:cNvPr>
          <p:cNvSpPr/>
          <p:nvPr/>
        </p:nvSpPr>
        <p:spPr>
          <a:xfrm>
            <a:off x="240176" y="1465643"/>
            <a:ext cx="2613949" cy="79865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Hydrographic stations (1 station per .</a:t>
            </a:r>
            <a:r>
              <a:rPr lang="en-US" dirty="0" err="1"/>
              <a:t>nc</a:t>
            </a:r>
            <a:r>
              <a:rPr lang="en-US" dirty="0"/>
              <a:t> file)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FFDEC9B-E7F8-6044-81E8-BD1F49A82E58}"/>
              </a:ext>
            </a:extLst>
          </p:cNvPr>
          <p:cNvSpPr/>
          <p:nvPr/>
        </p:nvSpPr>
        <p:spPr>
          <a:xfrm>
            <a:off x="3488809" y="1444061"/>
            <a:ext cx="2958291" cy="84181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stations onto A12 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55D3D39-A94A-F04A-9C30-8C3658A286A5}"/>
              </a:ext>
            </a:extLst>
          </p:cNvPr>
          <p:cNvSpPr/>
          <p:nvPr/>
        </p:nvSpPr>
        <p:spPr>
          <a:xfrm>
            <a:off x="7081784" y="1452862"/>
            <a:ext cx="2958291" cy="84181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Interpolate to even spacing within A12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7211E7-2B77-AA48-B800-FCB8C4D91E38}"/>
              </a:ext>
            </a:extLst>
          </p:cNvPr>
          <p:cNvCxnSpPr>
            <a:cxnSpLocks/>
          </p:cNvCxnSpPr>
          <p:nvPr/>
        </p:nvCxnSpPr>
        <p:spPr>
          <a:xfrm>
            <a:off x="6637090" y="1886914"/>
            <a:ext cx="330869" cy="0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FD5D348-B5B0-EF48-9D25-1192B7887EC6}"/>
              </a:ext>
            </a:extLst>
          </p:cNvPr>
          <p:cNvCxnSpPr>
            <a:cxnSpLocks/>
          </p:cNvCxnSpPr>
          <p:nvPr/>
        </p:nvCxnSpPr>
        <p:spPr>
          <a:xfrm>
            <a:off x="2962152" y="3088433"/>
            <a:ext cx="504211" cy="0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DB12D3E-475F-DD4F-AA71-A6CAAA58A45B}"/>
              </a:ext>
            </a:extLst>
          </p:cNvPr>
          <p:cNvSpPr/>
          <p:nvPr/>
        </p:nvSpPr>
        <p:spPr>
          <a:xfrm>
            <a:off x="8245517" y="4494354"/>
            <a:ext cx="3589116" cy="9534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A12 repeat sections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12A3D4-EBEE-7742-A3FB-7A27A7396496}"/>
              </a:ext>
            </a:extLst>
          </p:cNvPr>
          <p:cNvCxnSpPr>
            <a:cxnSpLocks/>
          </p:cNvCxnSpPr>
          <p:nvPr/>
        </p:nvCxnSpPr>
        <p:spPr>
          <a:xfrm>
            <a:off x="9602407" y="2402534"/>
            <a:ext cx="0" cy="323304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FC1ADEF-06C5-B14B-B55E-D8A2E8AF912A}"/>
              </a:ext>
            </a:extLst>
          </p:cNvPr>
          <p:cNvCxnSpPr>
            <a:cxnSpLocks/>
          </p:cNvCxnSpPr>
          <p:nvPr/>
        </p:nvCxnSpPr>
        <p:spPr>
          <a:xfrm flipV="1">
            <a:off x="6802524" y="5128731"/>
            <a:ext cx="1276605" cy="518993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2A188AE-7A09-814B-ACFE-F3E1F4C46C75}"/>
              </a:ext>
            </a:extLst>
          </p:cNvPr>
          <p:cNvSpPr/>
          <p:nvPr/>
        </p:nvSpPr>
        <p:spPr>
          <a:xfrm>
            <a:off x="7687041" y="2728732"/>
            <a:ext cx="3830733" cy="8030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Interpolate each station to standard pressure levels (10dbar resolution)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7286625-1110-DC4C-9A68-E50BEB5C8D8C}"/>
              </a:ext>
            </a:extLst>
          </p:cNvPr>
          <p:cNvCxnSpPr>
            <a:cxnSpLocks/>
          </p:cNvCxnSpPr>
          <p:nvPr/>
        </p:nvCxnSpPr>
        <p:spPr>
          <a:xfrm>
            <a:off x="9602407" y="3680714"/>
            <a:ext cx="0" cy="674262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5AA9E77-73ED-344E-A785-BAF0DD617A7B}"/>
              </a:ext>
            </a:extLst>
          </p:cNvPr>
          <p:cNvSpPr/>
          <p:nvPr/>
        </p:nvSpPr>
        <p:spPr>
          <a:xfrm>
            <a:off x="9181744" y="5864327"/>
            <a:ext cx="1999400" cy="6753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FIGURE 4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C55F6C3-EDCD-9649-9A78-07BBC28FB23F}"/>
              </a:ext>
            </a:extLst>
          </p:cNvPr>
          <p:cNvCxnSpPr>
            <a:cxnSpLocks/>
          </p:cNvCxnSpPr>
          <p:nvPr/>
        </p:nvCxnSpPr>
        <p:spPr>
          <a:xfrm>
            <a:off x="10040075" y="5490079"/>
            <a:ext cx="0" cy="315289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77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18216F-63CA-614E-B22A-DE234936FF28}"/>
              </a:ext>
            </a:extLst>
          </p:cNvPr>
          <p:cNvSpPr/>
          <p:nvPr/>
        </p:nvSpPr>
        <p:spPr>
          <a:xfrm>
            <a:off x="217025" y="1598993"/>
            <a:ext cx="2613949" cy="79865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Monthly composites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6A061F-13C3-0D4C-9812-79B172FF209F}"/>
              </a:ext>
            </a:extLst>
          </p:cNvPr>
          <p:cNvSpPr/>
          <p:nvPr/>
        </p:nvSpPr>
        <p:spPr>
          <a:xfrm>
            <a:off x="0" y="-23150"/>
            <a:ext cx="12192000" cy="11227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Seasonal variability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5309EB9-0DE4-F84F-A749-964725238123}"/>
              </a:ext>
            </a:extLst>
          </p:cNvPr>
          <p:cNvSpPr/>
          <p:nvPr/>
        </p:nvSpPr>
        <p:spPr>
          <a:xfrm>
            <a:off x="217025" y="3763727"/>
            <a:ext cx="3761404" cy="6966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Monthly anomalies:</a:t>
            </a:r>
          </a:p>
          <a:p>
            <a:pPr algn="ctr"/>
            <a:r>
              <a:rPr lang="en-US" dirty="0"/>
              <a:t>Monthly fields – Climatological fields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1188098-8F27-E341-A562-B4074AF7E7CF}"/>
              </a:ext>
            </a:extLst>
          </p:cNvPr>
          <p:cNvSpPr/>
          <p:nvPr/>
        </p:nvSpPr>
        <p:spPr>
          <a:xfrm>
            <a:off x="3905498" y="1660782"/>
            <a:ext cx="3148302" cy="72519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Climatology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1ECA4F-629B-7B4B-9F7B-DFA281EAD350}"/>
              </a:ext>
            </a:extLst>
          </p:cNvPr>
          <p:cNvCxnSpPr>
            <a:cxnSpLocks/>
          </p:cNvCxnSpPr>
          <p:nvPr/>
        </p:nvCxnSpPr>
        <p:spPr>
          <a:xfrm>
            <a:off x="5601182" y="2454010"/>
            <a:ext cx="0" cy="315289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FA925F-2B14-C248-A922-DC546B086754}"/>
              </a:ext>
            </a:extLst>
          </p:cNvPr>
          <p:cNvCxnSpPr>
            <a:cxnSpLocks/>
          </p:cNvCxnSpPr>
          <p:nvPr/>
        </p:nvCxnSpPr>
        <p:spPr>
          <a:xfrm>
            <a:off x="1845198" y="2594052"/>
            <a:ext cx="0" cy="1028824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FD5D348-B5B0-EF48-9D25-1192B7887EC6}"/>
              </a:ext>
            </a:extLst>
          </p:cNvPr>
          <p:cNvCxnSpPr>
            <a:cxnSpLocks/>
          </p:cNvCxnSpPr>
          <p:nvPr/>
        </p:nvCxnSpPr>
        <p:spPr>
          <a:xfrm>
            <a:off x="3060282" y="2071784"/>
            <a:ext cx="736214" cy="0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DB12D3E-475F-DD4F-AA71-A6CAAA58A45B}"/>
              </a:ext>
            </a:extLst>
          </p:cNvPr>
          <p:cNvSpPr/>
          <p:nvPr/>
        </p:nvSpPr>
        <p:spPr>
          <a:xfrm>
            <a:off x="8079129" y="1521588"/>
            <a:ext cx="3589116" cy="9534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series annual cycles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FC1ADEF-06C5-B14B-B55E-D8A2E8AF912A}"/>
              </a:ext>
            </a:extLst>
          </p:cNvPr>
          <p:cNvCxnSpPr>
            <a:cxnSpLocks/>
          </p:cNvCxnSpPr>
          <p:nvPr/>
        </p:nvCxnSpPr>
        <p:spPr>
          <a:xfrm flipV="1">
            <a:off x="7162802" y="2071784"/>
            <a:ext cx="742707" cy="9521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8A8FC1B-9C61-2E4F-AB4D-F6F64680033E}"/>
              </a:ext>
            </a:extLst>
          </p:cNvPr>
          <p:cNvSpPr/>
          <p:nvPr/>
        </p:nvSpPr>
        <p:spPr>
          <a:xfrm>
            <a:off x="4300477" y="2857187"/>
            <a:ext cx="2677118" cy="43688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xarray.groupby</a:t>
            </a:r>
            <a:r>
              <a:rPr lang="en-US" dirty="0"/>
              <a:t>().mean()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0A1ED5-EC62-6F49-9741-4BCB0858346A}"/>
              </a:ext>
            </a:extLst>
          </p:cNvPr>
          <p:cNvCxnSpPr>
            <a:cxnSpLocks/>
          </p:cNvCxnSpPr>
          <p:nvPr/>
        </p:nvCxnSpPr>
        <p:spPr>
          <a:xfrm flipH="1">
            <a:off x="2622630" y="2475052"/>
            <a:ext cx="1497957" cy="1165426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EADFE21-0E06-EE47-B633-D59EF9394265}"/>
              </a:ext>
            </a:extLst>
          </p:cNvPr>
          <p:cNvSpPr/>
          <p:nvPr/>
        </p:nvSpPr>
        <p:spPr>
          <a:xfrm>
            <a:off x="5183037" y="4299964"/>
            <a:ext cx="3589116" cy="9534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Summer/winter anomaly fields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9C654ED-68DE-2C40-8866-F298E2B6731A}"/>
              </a:ext>
            </a:extLst>
          </p:cNvPr>
          <p:cNvCxnSpPr>
            <a:cxnSpLocks/>
          </p:cNvCxnSpPr>
          <p:nvPr/>
        </p:nvCxnSpPr>
        <p:spPr>
          <a:xfrm>
            <a:off x="4111907" y="4112040"/>
            <a:ext cx="957804" cy="348314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FF3DFDE-6117-2C4B-9E69-CD8623E9D993}"/>
              </a:ext>
            </a:extLst>
          </p:cNvPr>
          <p:cNvSpPr/>
          <p:nvPr/>
        </p:nvSpPr>
        <p:spPr>
          <a:xfrm>
            <a:off x="9347102" y="2965108"/>
            <a:ext cx="1999400" cy="6753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FIGURE 7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B54DA9-1FE6-2C48-982D-6D2BDAD15584}"/>
              </a:ext>
            </a:extLst>
          </p:cNvPr>
          <p:cNvCxnSpPr>
            <a:cxnSpLocks/>
          </p:cNvCxnSpPr>
          <p:nvPr/>
        </p:nvCxnSpPr>
        <p:spPr>
          <a:xfrm>
            <a:off x="10205433" y="2590860"/>
            <a:ext cx="0" cy="315289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3DB7B67-0096-A442-B845-3F4EBBAD77FC}"/>
              </a:ext>
            </a:extLst>
          </p:cNvPr>
          <p:cNvSpPr/>
          <p:nvPr/>
        </p:nvSpPr>
        <p:spPr>
          <a:xfrm>
            <a:off x="6163102" y="5675422"/>
            <a:ext cx="1999400" cy="6753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FIGURE 8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D120226-5A6D-974D-9504-0ACC21379B0F}"/>
              </a:ext>
            </a:extLst>
          </p:cNvPr>
          <p:cNvCxnSpPr>
            <a:cxnSpLocks/>
          </p:cNvCxnSpPr>
          <p:nvPr/>
        </p:nvCxnSpPr>
        <p:spPr>
          <a:xfrm>
            <a:off x="7021433" y="5301174"/>
            <a:ext cx="0" cy="315289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16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18216F-63CA-614E-B22A-DE234936FF28}"/>
              </a:ext>
            </a:extLst>
          </p:cNvPr>
          <p:cNvSpPr/>
          <p:nvPr/>
        </p:nvSpPr>
        <p:spPr>
          <a:xfrm>
            <a:off x="217025" y="1598993"/>
            <a:ext cx="2613949" cy="79865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Monthly composites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6A061F-13C3-0D4C-9812-79B172FF209F}"/>
              </a:ext>
            </a:extLst>
          </p:cNvPr>
          <p:cNvSpPr/>
          <p:nvPr/>
        </p:nvSpPr>
        <p:spPr>
          <a:xfrm>
            <a:off x="0" y="-23150"/>
            <a:ext cx="12192000" cy="11227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Interannual variability (time series)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5309EB9-0DE4-F84F-A749-964725238123}"/>
              </a:ext>
            </a:extLst>
          </p:cNvPr>
          <p:cNvSpPr/>
          <p:nvPr/>
        </p:nvSpPr>
        <p:spPr>
          <a:xfrm>
            <a:off x="217025" y="3258611"/>
            <a:ext cx="2514596" cy="64197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Monthly time series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1188098-8F27-E341-A562-B4074AF7E7CF}"/>
              </a:ext>
            </a:extLst>
          </p:cNvPr>
          <p:cNvSpPr/>
          <p:nvPr/>
        </p:nvSpPr>
        <p:spPr>
          <a:xfrm>
            <a:off x="3905498" y="1660782"/>
            <a:ext cx="3148302" cy="72519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Climatology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FA925F-2B14-C248-A922-DC546B086754}"/>
              </a:ext>
            </a:extLst>
          </p:cNvPr>
          <p:cNvCxnSpPr>
            <a:cxnSpLocks/>
          </p:cNvCxnSpPr>
          <p:nvPr/>
        </p:nvCxnSpPr>
        <p:spPr>
          <a:xfrm>
            <a:off x="1845198" y="2594052"/>
            <a:ext cx="0" cy="519538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FD5D348-B5B0-EF48-9D25-1192B7887EC6}"/>
              </a:ext>
            </a:extLst>
          </p:cNvPr>
          <p:cNvCxnSpPr>
            <a:cxnSpLocks/>
          </p:cNvCxnSpPr>
          <p:nvPr/>
        </p:nvCxnSpPr>
        <p:spPr>
          <a:xfrm>
            <a:off x="3060282" y="2071784"/>
            <a:ext cx="736214" cy="0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FC1ADEF-06C5-B14B-B55E-D8A2E8AF912A}"/>
              </a:ext>
            </a:extLst>
          </p:cNvPr>
          <p:cNvCxnSpPr>
            <a:cxnSpLocks/>
          </p:cNvCxnSpPr>
          <p:nvPr/>
        </p:nvCxnSpPr>
        <p:spPr>
          <a:xfrm flipV="1">
            <a:off x="7162802" y="2071784"/>
            <a:ext cx="742707" cy="9521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9C654ED-68DE-2C40-8866-F298E2B6731A}"/>
              </a:ext>
            </a:extLst>
          </p:cNvPr>
          <p:cNvCxnSpPr>
            <a:cxnSpLocks/>
          </p:cNvCxnSpPr>
          <p:nvPr/>
        </p:nvCxnSpPr>
        <p:spPr>
          <a:xfrm>
            <a:off x="2876308" y="3552275"/>
            <a:ext cx="920188" cy="0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FF5F52D-C6F3-644B-A9DC-16546CBE8E53}"/>
              </a:ext>
            </a:extLst>
          </p:cNvPr>
          <p:cNvSpPr/>
          <p:nvPr/>
        </p:nvSpPr>
        <p:spPr>
          <a:xfrm>
            <a:off x="8385859" y="3075543"/>
            <a:ext cx="3589116" cy="9534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Monthly anomalies with 12-month running filter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A373681-16B7-9A47-82D5-39E28EECDFAD}"/>
              </a:ext>
            </a:extLst>
          </p:cNvPr>
          <p:cNvSpPr/>
          <p:nvPr/>
        </p:nvSpPr>
        <p:spPr>
          <a:xfrm>
            <a:off x="8014511" y="1650895"/>
            <a:ext cx="3148302" cy="72519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series annual cycles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87710C-CCBA-5349-89E1-0DB2AA8E7AA6}"/>
              </a:ext>
            </a:extLst>
          </p:cNvPr>
          <p:cNvCxnSpPr>
            <a:cxnSpLocks/>
          </p:cNvCxnSpPr>
          <p:nvPr/>
        </p:nvCxnSpPr>
        <p:spPr>
          <a:xfrm flipH="1">
            <a:off x="7303625" y="2594052"/>
            <a:ext cx="937552" cy="481491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3DF9BA0-96F7-CE46-94AB-57E9B4B6B9EC}"/>
              </a:ext>
            </a:extLst>
          </p:cNvPr>
          <p:cNvSpPr/>
          <p:nvPr/>
        </p:nvSpPr>
        <p:spPr>
          <a:xfrm>
            <a:off x="3941183" y="3194884"/>
            <a:ext cx="3362442" cy="74872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Monthly anomalies time series:</a:t>
            </a:r>
          </a:p>
          <a:p>
            <a:pPr algn="ctr"/>
            <a:r>
              <a:rPr lang="en-US" dirty="0"/>
              <a:t>monthly – annual cycles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8B5F35-5D98-A94D-A6F3-C71827C1BBF9}"/>
              </a:ext>
            </a:extLst>
          </p:cNvPr>
          <p:cNvCxnSpPr>
            <a:cxnSpLocks/>
          </p:cNvCxnSpPr>
          <p:nvPr/>
        </p:nvCxnSpPr>
        <p:spPr>
          <a:xfrm flipV="1">
            <a:off x="7448307" y="3588290"/>
            <a:ext cx="792870" cy="1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F3A9B42-56A9-3145-91EB-C91E17E6230F}"/>
              </a:ext>
            </a:extLst>
          </p:cNvPr>
          <p:cNvSpPr/>
          <p:nvPr/>
        </p:nvSpPr>
        <p:spPr>
          <a:xfrm>
            <a:off x="410905" y="4391163"/>
            <a:ext cx="1996630" cy="156979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Monthly anomalies with 10-year running filter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CF47119-BC92-964F-B3DB-9FDFE21D81BB}"/>
              </a:ext>
            </a:extLst>
          </p:cNvPr>
          <p:cNvSpPr/>
          <p:nvPr/>
        </p:nvSpPr>
        <p:spPr>
          <a:xfrm>
            <a:off x="2876308" y="4591726"/>
            <a:ext cx="2472416" cy="121098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SD of monthly anomalies with 10-year running filter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6B14D8-D63E-EF42-B40B-F9B60ADFF174}"/>
              </a:ext>
            </a:extLst>
          </p:cNvPr>
          <p:cNvCxnSpPr>
            <a:cxnSpLocks/>
          </p:cNvCxnSpPr>
          <p:nvPr/>
        </p:nvCxnSpPr>
        <p:spPr>
          <a:xfrm flipH="1">
            <a:off x="2407535" y="4029007"/>
            <a:ext cx="1388961" cy="362156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7176DE2-F887-D84C-85CC-E2D48B3BF81E}"/>
              </a:ext>
            </a:extLst>
          </p:cNvPr>
          <p:cNvCxnSpPr>
            <a:cxnSpLocks/>
          </p:cNvCxnSpPr>
          <p:nvPr/>
        </p:nvCxnSpPr>
        <p:spPr>
          <a:xfrm>
            <a:off x="2507843" y="5153689"/>
            <a:ext cx="323131" cy="0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E7ACFFC-73E1-1C4C-B298-C545D9DECEB8}"/>
              </a:ext>
            </a:extLst>
          </p:cNvPr>
          <p:cNvSpPr/>
          <p:nvPr/>
        </p:nvSpPr>
        <p:spPr>
          <a:xfrm>
            <a:off x="6219953" y="4730373"/>
            <a:ext cx="3589116" cy="9534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12-month running filter time series +- the 10-year one with .8 SD, definition of EVENTS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0157836-493F-E847-BC37-83A9F97B93C6}"/>
              </a:ext>
            </a:extLst>
          </p:cNvPr>
          <p:cNvCxnSpPr>
            <a:cxnSpLocks/>
          </p:cNvCxnSpPr>
          <p:nvPr/>
        </p:nvCxnSpPr>
        <p:spPr>
          <a:xfrm flipH="1">
            <a:off x="8912506" y="4125776"/>
            <a:ext cx="381965" cy="465950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9B77886-5513-614B-8D72-0AC283679407}"/>
              </a:ext>
            </a:extLst>
          </p:cNvPr>
          <p:cNvCxnSpPr>
            <a:cxnSpLocks/>
          </p:cNvCxnSpPr>
          <p:nvPr/>
        </p:nvCxnSpPr>
        <p:spPr>
          <a:xfrm>
            <a:off x="5460838" y="5146998"/>
            <a:ext cx="635162" cy="0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88AAAA8-311D-DA42-8D9E-60FCE3DA65F1}"/>
              </a:ext>
            </a:extLst>
          </p:cNvPr>
          <p:cNvSpPr/>
          <p:nvPr/>
        </p:nvSpPr>
        <p:spPr>
          <a:xfrm>
            <a:off x="10163113" y="4531735"/>
            <a:ext cx="1999400" cy="6753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FIGURE 9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6FE99F1-3703-F344-86E7-03BFFD6B0AA6}"/>
              </a:ext>
            </a:extLst>
          </p:cNvPr>
          <p:cNvCxnSpPr>
            <a:cxnSpLocks/>
          </p:cNvCxnSpPr>
          <p:nvPr/>
        </p:nvCxnSpPr>
        <p:spPr>
          <a:xfrm>
            <a:off x="11021444" y="4157487"/>
            <a:ext cx="0" cy="315289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FFE73A6-918D-514A-A121-C78A980CE3E3}"/>
              </a:ext>
            </a:extLst>
          </p:cNvPr>
          <p:cNvSpPr/>
          <p:nvPr/>
        </p:nvSpPr>
        <p:spPr>
          <a:xfrm>
            <a:off x="7053800" y="6124297"/>
            <a:ext cx="1999400" cy="6753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FIGURE 10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B305350-E53F-EF41-8EA4-833E1D1A2B17}"/>
              </a:ext>
            </a:extLst>
          </p:cNvPr>
          <p:cNvCxnSpPr>
            <a:cxnSpLocks/>
          </p:cNvCxnSpPr>
          <p:nvPr/>
        </p:nvCxnSpPr>
        <p:spPr>
          <a:xfrm>
            <a:off x="7912131" y="5750049"/>
            <a:ext cx="0" cy="315289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6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18216F-63CA-614E-B22A-DE234936FF28}"/>
              </a:ext>
            </a:extLst>
          </p:cNvPr>
          <p:cNvSpPr/>
          <p:nvPr/>
        </p:nvSpPr>
        <p:spPr>
          <a:xfrm>
            <a:off x="217025" y="1598993"/>
            <a:ext cx="2613949" cy="79865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Monthly composites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6A061F-13C3-0D4C-9812-79B172FF209F}"/>
              </a:ext>
            </a:extLst>
          </p:cNvPr>
          <p:cNvSpPr/>
          <p:nvPr/>
        </p:nvSpPr>
        <p:spPr>
          <a:xfrm>
            <a:off x="0" y="-23150"/>
            <a:ext cx="12192000" cy="11227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Interannual variability (composites)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5309EB9-0DE4-F84F-A749-964725238123}"/>
              </a:ext>
            </a:extLst>
          </p:cNvPr>
          <p:cNvSpPr/>
          <p:nvPr/>
        </p:nvSpPr>
        <p:spPr>
          <a:xfrm>
            <a:off x="217024" y="3258611"/>
            <a:ext cx="2659279" cy="61750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Monthly anomalies fields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1188098-8F27-E341-A562-B4074AF7E7CF}"/>
              </a:ext>
            </a:extLst>
          </p:cNvPr>
          <p:cNvSpPr/>
          <p:nvPr/>
        </p:nvSpPr>
        <p:spPr>
          <a:xfrm>
            <a:off x="3905498" y="1660782"/>
            <a:ext cx="3148302" cy="72519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Climatology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FA925F-2B14-C248-A922-DC546B086754}"/>
              </a:ext>
            </a:extLst>
          </p:cNvPr>
          <p:cNvCxnSpPr>
            <a:cxnSpLocks/>
          </p:cNvCxnSpPr>
          <p:nvPr/>
        </p:nvCxnSpPr>
        <p:spPr>
          <a:xfrm>
            <a:off x="1845198" y="2594052"/>
            <a:ext cx="0" cy="519538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FD5D348-B5B0-EF48-9D25-1192B7887EC6}"/>
              </a:ext>
            </a:extLst>
          </p:cNvPr>
          <p:cNvCxnSpPr>
            <a:cxnSpLocks/>
          </p:cNvCxnSpPr>
          <p:nvPr/>
        </p:nvCxnSpPr>
        <p:spPr>
          <a:xfrm>
            <a:off x="3060282" y="2071784"/>
            <a:ext cx="736214" cy="0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9C654ED-68DE-2C40-8866-F298E2B6731A}"/>
              </a:ext>
            </a:extLst>
          </p:cNvPr>
          <p:cNvCxnSpPr>
            <a:cxnSpLocks/>
          </p:cNvCxnSpPr>
          <p:nvPr/>
        </p:nvCxnSpPr>
        <p:spPr>
          <a:xfrm flipH="1">
            <a:off x="2830975" y="2542668"/>
            <a:ext cx="1110208" cy="570922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FF5F52D-C6F3-644B-A9DC-16546CBE8E53}"/>
              </a:ext>
            </a:extLst>
          </p:cNvPr>
          <p:cNvSpPr/>
          <p:nvPr/>
        </p:nvSpPr>
        <p:spPr>
          <a:xfrm>
            <a:off x="6719106" y="4720486"/>
            <a:ext cx="1614664" cy="9534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STRG – WEAK composites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F3A9B42-56A9-3145-91EB-C91E17E6230F}"/>
              </a:ext>
            </a:extLst>
          </p:cNvPr>
          <p:cNvSpPr/>
          <p:nvPr/>
        </p:nvSpPr>
        <p:spPr>
          <a:xfrm>
            <a:off x="3941183" y="4128742"/>
            <a:ext cx="2335800" cy="88144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composite from averaging all the events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CF47119-BC92-964F-B3DB-9FDFE21D81BB}"/>
              </a:ext>
            </a:extLst>
          </p:cNvPr>
          <p:cNvSpPr/>
          <p:nvPr/>
        </p:nvSpPr>
        <p:spPr>
          <a:xfrm>
            <a:off x="1070170" y="5230765"/>
            <a:ext cx="2413323" cy="9534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over every individual STRONG event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6B14D8-D63E-EF42-B40B-F9B60ADFF174}"/>
              </a:ext>
            </a:extLst>
          </p:cNvPr>
          <p:cNvCxnSpPr>
            <a:cxnSpLocks/>
          </p:cNvCxnSpPr>
          <p:nvPr/>
        </p:nvCxnSpPr>
        <p:spPr>
          <a:xfrm>
            <a:off x="706137" y="4531309"/>
            <a:ext cx="270376" cy="0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EC48467-304C-144A-AB0E-0B8EE3029C70}"/>
              </a:ext>
            </a:extLst>
          </p:cNvPr>
          <p:cNvSpPr/>
          <p:nvPr/>
        </p:nvSpPr>
        <p:spPr>
          <a:xfrm>
            <a:off x="1070170" y="4134846"/>
            <a:ext cx="2413323" cy="83718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over every individual WEAK event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48C94D5-0E9E-9643-BD07-51A44C908488}"/>
              </a:ext>
            </a:extLst>
          </p:cNvPr>
          <p:cNvSpPr/>
          <p:nvPr/>
        </p:nvSpPr>
        <p:spPr>
          <a:xfrm>
            <a:off x="3941183" y="5302786"/>
            <a:ext cx="2335800" cy="88144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composite from averaging all the events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A500BF-64E4-624C-8D62-D42E6751FB24}"/>
              </a:ext>
            </a:extLst>
          </p:cNvPr>
          <p:cNvCxnSpPr>
            <a:cxnSpLocks/>
          </p:cNvCxnSpPr>
          <p:nvPr/>
        </p:nvCxnSpPr>
        <p:spPr>
          <a:xfrm>
            <a:off x="706137" y="5739469"/>
            <a:ext cx="270376" cy="0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A84D9B4-570D-824F-A79D-960BF541C124}"/>
              </a:ext>
            </a:extLst>
          </p:cNvPr>
          <p:cNvCxnSpPr>
            <a:cxnSpLocks/>
          </p:cNvCxnSpPr>
          <p:nvPr/>
        </p:nvCxnSpPr>
        <p:spPr>
          <a:xfrm>
            <a:off x="3526120" y="4553438"/>
            <a:ext cx="270376" cy="0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C7C28C2-79D1-2145-8794-CD58490332CC}"/>
              </a:ext>
            </a:extLst>
          </p:cNvPr>
          <p:cNvCxnSpPr>
            <a:cxnSpLocks/>
          </p:cNvCxnSpPr>
          <p:nvPr/>
        </p:nvCxnSpPr>
        <p:spPr>
          <a:xfrm>
            <a:off x="3526120" y="5707497"/>
            <a:ext cx="270376" cy="0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3009A4B-99C3-FE44-BE69-484A9C7C2193}"/>
              </a:ext>
            </a:extLst>
          </p:cNvPr>
          <p:cNvCxnSpPr>
            <a:cxnSpLocks/>
          </p:cNvCxnSpPr>
          <p:nvPr/>
        </p:nvCxnSpPr>
        <p:spPr>
          <a:xfrm>
            <a:off x="6317752" y="4690058"/>
            <a:ext cx="357948" cy="217998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BE2154-65B4-5B47-AABB-EA07167E4A8E}"/>
              </a:ext>
            </a:extLst>
          </p:cNvPr>
          <p:cNvCxnSpPr>
            <a:cxnSpLocks/>
          </p:cNvCxnSpPr>
          <p:nvPr/>
        </p:nvCxnSpPr>
        <p:spPr>
          <a:xfrm flipV="1">
            <a:off x="6361158" y="5567423"/>
            <a:ext cx="271136" cy="296903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62341F-C2D3-7C47-A618-44DD906E6491}"/>
              </a:ext>
            </a:extLst>
          </p:cNvPr>
          <p:cNvCxnSpPr/>
          <p:nvPr/>
        </p:nvCxnSpPr>
        <p:spPr>
          <a:xfrm>
            <a:off x="706137" y="3876112"/>
            <a:ext cx="0" cy="1863357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C66714E4-6492-3144-A7A6-A1859D7E9EB8}"/>
              </a:ext>
            </a:extLst>
          </p:cNvPr>
          <p:cNvSpPr/>
          <p:nvPr/>
        </p:nvSpPr>
        <p:spPr>
          <a:xfrm>
            <a:off x="5479649" y="2667702"/>
            <a:ext cx="4091617" cy="9534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Correlate with gyre strength time series of monthly anomalies with 12-month running filter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36E965-CDC6-E44F-A860-70E1A05B73EE}"/>
              </a:ext>
            </a:extLst>
          </p:cNvPr>
          <p:cNvCxnSpPr>
            <a:cxnSpLocks/>
          </p:cNvCxnSpPr>
          <p:nvPr/>
        </p:nvCxnSpPr>
        <p:spPr>
          <a:xfrm flipV="1">
            <a:off x="3018102" y="3093041"/>
            <a:ext cx="2364126" cy="474320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AF6202D-9442-2645-A901-C6766BB3659A}"/>
              </a:ext>
            </a:extLst>
          </p:cNvPr>
          <p:cNvSpPr/>
          <p:nvPr/>
        </p:nvSpPr>
        <p:spPr>
          <a:xfrm>
            <a:off x="9022719" y="4277301"/>
            <a:ext cx="2659280" cy="9534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Hatch where this correlation is significant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E3B89E-0DA5-C642-A615-80207169C71D}"/>
              </a:ext>
            </a:extLst>
          </p:cNvPr>
          <p:cNvCxnSpPr>
            <a:cxnSpLocks/>
          </p:cNvCxnSpPr>
          <p:nvPr/>
        </p:nvCxnSpPr>
        <p:spPr>
          <a:xfrm>
            <a:off x="9022719" y="3767113"/>
            <a:ext cx="318051" cy="361629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695A5E5-ACAB-284F-BCC3-6EEC96991559}"/>
              </a:ext>
            </a:extLst>
          </p:cNvPr>
          <p:cNvSpPr/>
          <p:nvPr/>
        </p:nvSpPr>
        <p:spPr>
          <a:xfrm>
            <a:off x="9181744" y="5864326"/>
            <a:ext cx="1560597" cy="71817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FIGURE 11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A7E0773-F70A-AF48-963F-633160937F1C}"/>
              </a:ext>
            </a:extLst>
          </p:cNvPr>
          <p:cNvCxnSpPr>
            <a:cxnSpLocks/>
          </p:cNvCxnSpPr>
          <p:nvPr/>
        </p:nvCxnSpPr>
        <p:spPr>
          <a:xfrm>
            <a:off x="9867907" y="5319139"/>
            <a:ext cx="0" cy="420330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5629A5F-58DC-E648-992B-AF1DAD86348F}"/>
              </a:ext>
            </a:extLst>
          </p:cNvPr>
          <p:cNvCxnSpPr>
            <a:cxnSpLocks/>
          </p:cNvCxnSpPr>
          <p:nvPr/>
        </p:nvCxnSpPr>
        <p:spPr>
          <a:xfrm>
            <a:off x="8469300" y="5652695"/>
            <a:ext cx="553419" cy="308267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40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</TotalTime>
  <Words>346</Words>
  <Application>Microsoft Macintosh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Neme</dc:creator>
  <cp:lastModifiedBy>Julia Neme</cp:lastModifiedBy>
  <cp:revision>7</cp:revision>
  <dcterms:created xsi:type="dcterms:W3CDTF">2021-03-30T23:36:02Z</dcterms:created>
  <dcterms:modified xsi:type="dcterms:W3CDTF">2021-03-31T03:34:27Z</dcterms:modified>
</cp:coreProperties>
</file>