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66A"/>
    <a:srgbClr val="BBBCBC"/>
    <a:srgbClr val="041E42"/>
    <a:srgbClr val="003D81"/>
    <a:srgbClr val="9CA09C"/>
    <a:srgbClr val="4A4C4D"/>
    <a:srgbClr val="00A4CC"/>
    <a:srgbClr val="011B39"/>
    <a:srgbClr val="003DA5"/>
    <a:srgbClr val="040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5" autoAdjust="0"/>
    <p:restoredTop sz="96176" autoAdjust="0"/>
  </p:normalViewPr>
  <p:slideViewPr>
    <p:cSldViewPr snapToGrid="0" snapToObjects="1">
      <p:cViewPr varScale="1">
        <p:scale>
          <a:sx n="107" d="100"/>
          <a:sy n="107" d="100"/>
        </p:scale>
        <p:origin x="176" y="8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9" d="100"/>
          <a:sy n="89" d="100"/>
        </p:scale>
        <p:origin x="320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AA83-0331-A946-ADDB-F287CC1969EF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CCF24-3E22-D241-8907-2A37EE427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70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2523-9D72-CB41-8D09-2C15EA0C0F3C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9852F-C953-3445-B10C-3B6B94EB4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79852F-C953-3445-B10C-3B6B94EB42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7894" y="530103"/>
            <a:ext cx="5267656" cy="1731951"/>
          </a:xfrm>
        </p:spPr>
        <p:txBody>
          <a:bodyPr/>
          <a:lstStyle>
            <a:lvl1pPr algn="l">
              <a:defRPr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7896" y="2479367"/>
            <a:ext cx="5267655" cy="978607"/>
          </a:xfrm>
        </p:spPr>
        <p:txBody>
          <a:bodyPr>
            <a:normAutofit/>
          </a:bodyPr>
          <a:lstStyle>
            <a:lvl1pPr marL="0" indent="0" algn="l">
              <a:buNone/>
              <a:defRPr sz="2251" b="1" i="0">
                <a:solidFill>
                  <a:schemeClr val="bg1"/>
                </a:solidFill>
                <a:latin typeface="Helvetica Neue"/>
                <a:cs typeface="Helvetica Neue"/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7896" y="6124651"/>
            <a:ext cx="393097" cy="365125"/>
          </a:xfrm>
        </p:spPr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5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4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1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8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562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1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7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68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7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/>
          <a:lstStyle/>
          <a:p>
            <a:fld id="{B86A9B72-EFE5-0C44-9856-127B83BB47D0}" type="datetimeFigureOut">
              <a:rPr lang="en-US" smtClean="0"/>
              <a:pPr/>
              <a:t>10/12/25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1F1ED6-03CA-FF41-BAAB-392506A14B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7896" y="6070861"/>
            <a:ext cx="3930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  <a:latin typeface="55 Helvetica Roman"/>
                <a:cs typeface="55 Helvetica Roman"/>
              </a:defRPr>
            </a:lvl1pPr>
          </a:lstStyle>
          <a:p>
            <a:fld id="{A11F1ED6-03CA-FF41-BAAB-392506A14B1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905" y="6371261"/>
            <a:ext cx="3067995" cy="2238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972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0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342991" rtl="0" eaLnBrk="1" latinLnBrk="0" hangingPunct="1">
        <a:spcBef>
          <a:spcPct val="0"/>
        </a:spcBef>
        <a:buNone/>
        <a:defRPr sz="2701" b="1" i="0" kern="1200">
          <a:solidFill>
            <a:srgbClr val="002D50"/>
          </a:solidFill>
          <a:latin typeface="Helvetica Neue"/>
          <a:ea typeface="+mj-ea"/>
          <a:cs typeface="Helvetica Neue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b="0" i="0" kern="1200">
          <a:solidFill>
            <a:schemeClr val="tx1"/>
          </a:solidFill>
          <a:latin typeface="Adobe Caslon Pro"/>
          <a:ea typeface="+mn-ea"/>
          <a:cs typeface="Adobe Caslon Pro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b="0" i="0" kern="1200">
          <a:solidFill>
            <a:schemeClr val="tx1"/>
          </a:solidFill>
          <a:latin typeface="Adobe Caslon Pro"/>
          <a:ea typeface="+mn-ea"/>
          <a:cs typeface="Adobe Caslon Pro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Adobe Caslon Pro"/>
          <a:ea typeface="+mn-ea"/>
          <a:cs typeface="Adobe Caslon Pro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b="0" i="0" kern="1200">
          <a:solidFill>
            <a:schemeClr val="tx1"/>
          </a:solidFill>
          <a:latin typeface="Adobe Caslon Pro"/>
          <a:ea typeface="+mn-ea"/>
          <a:cs typeface="Adobe Caslon Pro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" y="0"/>
            <a:ext cx="9151874" cy="6858000"/>
          </a:xfrm>
          <a:prstGeom prst="rect">
            <a:avLst/>
          </a:prstGeom>
          <a:solidFill>
            <a:srgbClr val="011B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6685" y="1502820"/>
            <a:ext cx="8184805" cy="978696"/>
          </a:xfrm>
        </p:spPr>
        <p:txBody>
          <a:bodyPr>
            <a:noAutofit/>
          </a:bodyPr>
          <a:lstStyle/>
          <a:p>
            <a:pPr algn="l"/>
            <a:r>
              <a:rPr lang="en-US" sz="4051" dirty="0">
                <a:solidFill>
                  <a:srgbClr val="BBBCBC"/>
                </a:solidFill>
              </a:rPr>
              <a:t>Yelp Dataset Sentiment Analysis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26686" y="2397727"/>
            <a:ext cx="3558228" cy="54797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Helvetica Neue Medium"/>
                <a:cs typeface="Helvetica Neue Medium"/>
              </a:rPr>
              <a:t>Literature Review Survey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898" y="4690387"/>
            <a:ext cx="2016788" cy="1422956"/>
          </a:xfrm>
          <a:prstGeom prst="rect">
            <a:avLst/>
          </a:prstGeom>
        </p:spPr>
      </p:pic>
      <p:sp>
        <p:nvSpPr>
          <p:cNvPr id="3" name="Subtitle 6">
            <a:extLst>
              <a:ext uri="{FF2B5EF4-FFF2-40B4-BE49-F238E27FC236}">
                <a16:creationId xmlns:a16="http://schemas.microsoft.com/office/drawing/2014/main" id="{650FE941-DE11-CF00-4727-8DA77BAD02D3}"/>
              </a:ext>
            </a:extLst>
          </p:cNvPr>
          <p:cNvSpPr txBox="1">
            <a:spLocks/>
          </p:cNvSpPr>
          <p:nvPr/>
        </p:nvSpPr>
        <p:spPr>
          <a:xfrm>
            <a:off x="626685" y="5127878"/>
            <a:ext cx="3558228" cy="667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342991" rtl="0" eaLnBrk="1" latinLnBrk="0" hangingPunct="1">
              <a:spcBef>
                <a:spcPct val="20000"/>
              </a:spcBef>
              <a:buFont typeface="Arial"/>
              <a:buNone/>
              <a:defRPr sz="2251" b="1" i="0" kern="1200">
                <a:solidFill>
                  <a:schemeClr val="bg1"/>
                </a:solidFill>
                <a:latin typeface="Helvetica Neue"/>
                <a:ea typeface="+mn-ea"/>
                <a:cs typeface="Helvetica Neue"/>
              </a:defRPr>
            </a:lvl1pPr>
            <a:lvl2pPr marL="342991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2101" b="0" i="0" kern="1200">
                <a:solidFill>
                  <a:schemeClr val="tx1">
                    <a:tint val="75000"/>
                  </a:schemeClr>
                </a:solidFill>
                <a:latin typeface="Adobe Caslon Pro"/>
                <a:ea typeface="+mn-ea"/>
                <a:cs typeface="Adobe Caslon Pro"/>
              </a:defRPr>
            </a:lvl2pPr>
            <a:lvl3pPr marL="685983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Adobe Caslon Pro"/>
                <a:ea typeface="+mn-ea"/>
                <a:cs typeface="Adobe Caslon Pro"/>
              </a:defRPr>
            </a:lvl3pPr>
            <a:lvl4pPr marL="1028974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500" b="0" i="0" kern="1200">
                <a:solidFill>
                  <a:schemeClr val="tx1">
                    <a:tint val="75000"/>
                  </a:schemeClr>
                </a:solidFill>
                <a:latin typeface="Adobe Caslon Pro"/>
                <a:ea typeface="+mn-ea"/>
                <a:cs typeface="Adobe Caslon Pro"/>
              </a:defRPr>
            </a:lvl4pPr>
            <a:lvl5pPr marL="1371966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500" b="0" i="0" kern="1200">
                <a:solidFill>
                  <a:schemeClr val="tx1">
                    <a:tint val="75000"/>
                  </a:schemeClr>
                </a:solidFill>
                <a:latin typeface="Adobe Caslon Pro"/>
                <a:ea typeface="+mn-ea"/>
                <a:cs typeface="Adobe Caslon Pro"/>
              </a:defRPr>
            </a:lvl5pPr>
            <a:lvl6pPr marL="1714957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949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940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932" indent="0" algn="ctr" defTabSz="342991" rtl="0" eaLnBrk="1" latinLnBrk="0" hangingPunct="1">
              <a:spcBef>
                <a:spcPct val="20000"/>
              </a:spcBef>
              <a:buFont typeface="Arial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 Neue Medium"/>
                <a:cs typeface="Helvetica Neue Medium"/>
              </a:rPr>
              <a:t>Cole Hanrahan and Julia Sober</a:t>
            </a:r>
          </a:p>
          <a:p>
            <a:r>
              <a:rPr lang="en-US" sz="1800" dirty="0">
                <a:latin typeface="Helvetica Neue Medium"/>
                <a:cs typeface="Helvetica Neue Medium"/>
              </a:rPr>
              <a:t>Text Mining &amp; Analysis </a:t>
            </a:r>
          </a:p>
          <a:p>
            <a:r>
              <a:rPr lang="en-US" sz="1800" dirty="0">
                <a:latin typeface="Helvetica Neue Medium"/>
                <a:cs typeface="Helvetica Neue Medium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3066701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456A-85C2-D249-34EE-876F08E4E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1E7D-FAD0-73A8-A1B0-845FB124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Yelp sentiment research evolved from </a:t>
            </a:r>
            <a:r>
              <a:rPr lang="en-US" b="1" dirty="0"/>
              <a:t>binary classification → star prediction → bias correction.</a:t>
            </a:r>
            <a:endParaRPr lang="en-US" dirty="0"/>
          </a:p>
          <a:p>
            <a:pPr lvl="0"/>
            <a:r>
              <a:rPr lang="en-US" dirty="0"/>
              <a:t>Common thread: leveraging textual emotion for better business insights.</a:t>
            </a:r>
          </a:p>
          <a:p>
            <a:pPr lvl="0"/>
            <a:r>
              <a:rPr lang="en-US" b="1" dirty="0"/>
              <a:t>Our contribution:</a:t>
            </a:r>
            <a:r>
              <a:rPr lang="en-US" dirty="0"/>
              <a:t> continue this line by </a:t>
            </a:r>
            <a:r>
              <a:rPr lang="en-US" dirty="0">
                <a:highlight>
                  <a:srgbClr val="FFFF00"/>
                </a:highlight>
              </a:rPr>
              <a:t>[state your project’s focus — e.g., improving feature interpretability, using deep embeddings, or analyzing multi-aspect sentiments].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FADF0-C511-2350-EA81-F8BA4CB3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– Why Sentiment Analysis on Yelp?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E2FD-596F-2AF0-68CA-8620F2FF4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Yelp reviews are full of </a:t>
            </a:r>
            <a:r>
              <a:rPr lang="en-US" b="1" dirty="0"/>
              <a:t>opinions</a:t>
            </a:r>
            <a:r>
              <a:rPr lang="en-US" dirty="0"/>
              <a:t>, but </a:t>
            </a:r>
            <a:r>
              <a:rPr lang="en-US" b="1" dirty="0"/>
              <a:t>star ratings</a:t>
            </a:r>
            <a:r>
              <a:rPr lang="en-US" dirty="0"/>
              <a:t> can be inconsistent or biased.</a:t>
            </a:r>
          </a:p>
          <a:p>
            <a:pPr lvl="0"/>
            <a:r>
              <a:rPr lang="en-US" dirty="0"/>
              <a:t>Text analysis helps interpret </a:t>
            </a:r>
            <a:r>
              <a:rPr lang="en-US" b="1" dirty="0"/>
              <a:t>real customer sentiment</a:t>
            </a:r>
            <a:r>
              <a:rPr lang="en-US" dirty="0"/>
              <a:t> beyond stars.</a:t>
            </a:r>
          </a:p>
          <a:p>
            <a:pPr lvl="0"/>
            <a:r>
              <a:rPr lang="en-US" dirty="0"/>
              <a:t>Bridges </a:t>
            </a:r>
            <a:r>
              <a:rPr lang="en-US" b="1" dirty="0"/>
              <a:t>AI → ML → NLP</a:t>
            </a:r>
            <a:r>
              <a:rPr lang="en-US" dirty="0"/>
              <a:t>: understanding language through computation.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5F56-2B2C-0B0C-78CE-004E163C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Directions in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0A06-4399-FFEE-3DB4-E4290E0E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The field spans </a:t>
            </a:r>
            <a:r>
              <a:rPr lang="en-US" sz="2400" b="1" dirty="0"/>
              <a:t>three main research goals</a:t>
            </a:r>
            <a:r>
              <a:rPr lang="en-US" sz="2400" dirty="0"/>
              <a:t>:</a:t>
            </a:r>
          </a:p>
          <a:p>
            <a:pPr lvl="1"/>
            <a:r>
              <a:rPr lang="en-US" sz="2400" b="1" dirty="0"/>
              <a:t>Binary Sentiment Classification</a:t>
            </a:r>
            <a:r>
              <a:rPr lang="en-US" sz="2400" dirty="0"/>
              <a:t> – positive vs. negative reviews.</a:t>
            </a:r>
          </a:p>
          <a:p>
            <a:pPr lvl="1"/>
            <a:r>
              <a:rPr lang="en-US" sz="2400" b="1" dirty="0"/>
              <a:t>Star Rating Prediction</a:t>
            </a:r>
            <a:r>
              <a:rPr lang="en-US" sz="2400" dirty="0"/>
              <a:t> – predict 1–5 stars from text.</a:t>
            </a:r>
          </a:p>
          <a:p>
            <a:pPr lvl="1"/>
            <a:r>
              <a:rPr lang="en-US" sz="2400" b="1" dirty="0"/>
              <a:t>Bias Analysis</a:t>
            </a:r>
            <a:r>
              <a:rPr lang="en-US" sz="2400" dirty="0"/>
              <a:t> – explore inconsistencies between text and rating.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21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D66-9F8A-5820-1CFA-33342EBB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Preprocessing (Common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D1C04-78FC-1272-6251-90CEACD5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Data: Mostly Yelp reviews, sometimes compared with Amazon, Twitter, IMDB.</a:t>
            </a:r>
          </a:p>
          <a:p>
            <a:pPr lvl="0"/>
            <a:r>
              <a:rPr lang="en-US" sz="2400" dirty="0"/>
              <a:t>Common preprocessing steps:</a:t>
            </a:r>
          </a:p>
          <a:p>
            <a:pPr lvl="1"/>
            <a:r>
              <a:rPr lang="en-US" sz="2400" dirty="0"/>
              <a:t>Lowercasing, removing punctuation, </a:t>
            </a:r>
            <a:r>
              <a:rPr lang="en-US" sz="2400" dirty="0" err="1"/>
              <a:t>stopwords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Tokenization → focus on </a:t>
            </a:r>
            <a:r>
              <a:rPr lang="en-US" sz="2400" b="1" dirty="0"/>
              <a:t>adjectives</a:t>
            </a:r>
            <a:r>
              <a:rPr lang="en-US" sz="2400" dirty="0"/>
              <a:t> (key sentiment words).</a:t>
            </a:r>
          </a:p>
          <a:p>
            <a:pPr lvl="1"/>
            <a:r>
              <a:rPr lang="en-US" sz="2400" b="1" dirty="0"/>
              <a:t>Negation handling:</a:t>
            </a:r>
            <a:r>
              <a:rPr lang="en-US" sz="2400" dirty="0"/>
              <a:t> “not good” → “</a:t>
            </a:r>
            <a:r>
              <a:rPr lang="en-US" sz="2400" dirty="0" err="1"/>
              <a:t>not_good</a:t>
            </a:r>
            <a:r>
              <a:rPr lang="en-US" sz="2400" dirty="0"/>
              <a:t>” (mixed results).</a:t>
            </a:r>
          </a:p>
          <a:p>
            <a:pPr lvl="1"/>
            <a:r>
              <a:rPr lang="en-US" sz="2400" b="1" dirty="0"/>
              <a:t>Stemming:</a:t>
            </a:r>
            <a:r>
              <a:rPr lang="en-US" sz="2400" dirty="0"/>
              <a:t> Porter stemmer via NLTK.</a:t>
            </a:r>
          </a:p>
          <a:p>
            <a:pPr lvl="0"/>
            <a:r>
              <a:rPr lang="en-US" sz="2400" dirty="0"/>
              <a:t>Split data: usually 70–30 or 80–20 train/test; some use k-fold validation.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9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8991A-02A7-CE4D-6A31-94E935E06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A5984-A871-CC91-857E-343BEAB3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Different papers tested how best to represent text as numbers:</a:t>
            </a:r>
          </a:p>
          <a:p>
            <a:pPr lvl="1"/>
            <a:r>
              <a:rPr lang="en-US" sz="2400" b="1" dirty="0"/>
              <a:t>Bag of Words (</a:t>
            </a:r>
            <a:r>
              <a:rPr lang="en-US" sz="2400" b="1" dirty="0" err="1"/>
              <a:t>BoW</a:t>
            </a:r>
            <a:r>
              <a:rPr lang="en-US" sz="2400" b="1" dirty="0"/>
              <a:t>)</a:t>
            </a:r>
            <a:r>
              <a:rPr lang="en-US" sz="2400" dirty="0"/>
              <a:t>: count word frequencies (still effective).</a:t>
            </a:r>
          </a:p>
          <a:p>
            <a:pPr lvl="1"/>
            <a:r>
              <a:rPr lang="en-US" sz="2400" b="1" dirty="0"/>
              <a:t>Part-of-Speech Filtering:</a:t>
            </a:r>
            <a:r>
              <a:rPr lang="en-US" sz="2400" dirty="0"/>
              <a:t> use only adjectives.</a:t>
            </a:r>
          </a:p>
          <a:p>
            <a:pPr lvl="1"/>
            <a:r>
              <a:rPr lang="en-US" sz="2400" b="1" dirty="0"/>
              <a:t>Sentiment Lexicons:</a:t>
            </a:r>
            <a:r>
              <a:rPr lang="en-US" sz="2400" dirty="0"/>
              <a:t> predefined word lists (e.g., Bing Liu).</a:t>
            </a:r>
          </a:p>
          <a:p>
            <a:pPr lvl="0"/>
            <a:r>
              <a:rPr lang="en-US" sz="2400" i="1" dirty="0"/>
              <a:t>Finding:</a:t>
            </a:r>
            <a:r>
              <a:rPr lang="en-US" sz="2400" dirty="0"/>
              <a:t> Raw text features often performed </a:t>
            </a:r>
            <a:r>
              <a:rPr lang="en-US" sz="2400" b="1" dirty="0"/>
              <a:t>as well as engineered ones</a:t>
            </a:r>
            <a:r>
              <a:rPr lang="en-US" sz="2400" dirty="0"/>
              <a:t> — overengineering sometimes adds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8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BD85-3307-0B78-D75D-C2E15938B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74" y="341769"/>
            <a:ext cx="8686426" cy="878966"/>
          </a:xfrm>
        </p:spPr>
        <p:txBody>
          <a:bodyPr anchor="t">
            <a:normAutofit/>
          </a:bodyPr>
          <a:lstStyle/>
          <a:p>
            <a:r>
              <a:rPr lang="en-US" dirty="0"/>
              <a:t>Machine Learning Models Compared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CE270F5-90D8-E651-E9C5-C3B024C0F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136836"/>
          </a:xfrm>
        </p:spPr>
        <p:txBody>
          <a:bodyPr>
            <a:normAutofit fontScale="7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b="0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Classical ML dominates: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Ensemble methods (Bagging, AdaBoost) slightly improve results.</a:t>
            </a:r>
            <a:endParaRPr lang="en-US" altLang="en-US" b="0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b="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Deep learning rarely used — traditional ML still performs well.</a:t>
            </a:r>
            <a:endParaRPr lang="en-US" altLang="en-US" sz="800" b="0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E8E3E6D-382C-083B-FEA6-D465B9F3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519656C-2196-A891-57F6-4D604DF66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AAE1BC-45E6-4548-E3FF-FE486760481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7169922"/>
              </p:ext>
            </p:extLst>
          </p:nvPr>
        </p:nvGraphicFramePr>
        <p:xfrm>
          <a:off x="457200" y="2972866"/>
          <a:ext cx="4040188" cy="2355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3091">
                  <a:extLst>
                    <a:ext uri="{9D8B030D-6E8A-4147-A177-3AD203B41FA5}">
                      <a16:colId xmlns:a16="http://schemas.microsoft.com/office/drawing/2014/main" val="3162704234"/>
                    </a:ext>
                  </a:extLst>
                </a:gridCol>
                <a:gridCol w="1477824">
                  <a:extLst>
                    <a:ext uri="{9D8B030D-6E8A-4147-A177-3AD203B41FA5}">
                      <a16:colId xmlns:a16="http://schemas.microsoft.com/office/drawing/2014/main" val="3587027772"/>
                    </a:ext>
                  </a:extLst>
                </a:gridCol>
                <a:gridCol w="939273">
                  <a:extLst>
                    <a:ext uri="{9D8B030D-6E8A-4147-A177-3AD203B41FA5}">
                      <a16:colId xmlns:a16="http://schemas.microsoft.com/office/drawing/2014/main" val="3763276115"/>
                    </a:ext>
                  </a:extLst>
                </a:gridCol>
              </a:tblGrid>
              <a:tr h="518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Model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Strength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Accuracy / RMSE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extLst>
                  <a:ext uri="{0D108BD9-81ED-4DB2-BD59-A6C34878D82A}">
                    <a16:rowId xmlns:a16="http://schemas.microsoft.com/office/drawing/2014/main" val="2642540026"/>
                  </a:ext>
                </a:extLst>
              </a:tr>
              <a:tr h="2833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Naïve Bayes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Simple, fast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79%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extLst>
                  <a:ext uri="{0D108BD9-81ED-4DB2-BD59-A6C34878D82A}">
                    <a16:rowId xmlns:a16="http://schemas.microsoft.com/office/drawing/2014/main" val="3713413630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Random Forest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Robust, handles noise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76%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extLst>
                  <a:ext uri="{0D108BD9-81ED-4DB2-BD59-A6C34878D82A}">
                    <a16:rowId xmlns:a16="http://schemas.microsoft.com/office/drawing/2014/main" val="1395688280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Logistic Regression / SVM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Solid generalizers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50–55%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extLst>
                  <a:ext uri="{0D108BD9-81ED-4DB2-BD59-A6C34878D82A}">
                    <a16:rowId xmlns:a16="http://schemas.microsoft.com/office/drawing/2014/main" val="568161464"/>
                  </a:ext>
                </a:extLst>
              </a:tr>
              <a:tr h="5180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>
                          <a:effectLst/>
                        </a:rPr>
                        <a:t>Linear Regression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 dirty="0">
                          <a:effectLst/>
                        </a:rPr>
                        <a:t>Predicts stars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29" marR="10629" marT="10629" marB="10629" anchor="ctr"/>
                </a:tc>
                <a:extLst>
                  <a:ext uri="{0D108BD9-81ED-4DB2-BD59-A6C34878D82A}">
                    <a16:rowId xmlns:a16="http://schemas.microsoft.com/office/drawing/2014/main" val="3333214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6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DB23-5D56-68C1-F1FA-29C988ED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D8A5-52F3-CA4D-9AFF-601509AA8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1" dirty="0"/>
              <a:t>Metrics:</a:t>
            </a:r>
            <a:r>
              <a:rPr lang="en-US" sz="2400" dirty="0"/>
              <a:t> Accuracy, F1-Score, Precision/Recall, RMSE (for regression).</a:t>
            </a:r>
          </a:p>
          <a:p>
            <a:pPr lvl="0"/>
            <a:r>
              <a:rPr lang="en-US" sz="2400" b="1" dirty="0"/>
              <a:t>Trends observed:</a:t>
            </a:r>
            <a:endParaRPr lang="en-US" sz="2400" dirty="0"/>
          </a:p>
          <a:p>
            <a:pPr lvl="1"/>
            <a:r>
              <a:rPr lang="en-US" sz="2400" dirty="0"/>
              <a:t>More features ≠ better performance (can cause overfitting).</a:t>
            </a:r>
          </a:p>
          <a:p>
            <a:pPr lvl="1"/>
            <a:r>
              <a:rPr lang="en-US" sz="2400" dirty="0"/>
              <a:t>Random Forest and Naïve Bayes remain top performers.</a:t>
            </a:r>
          </a:p>
          <a:p>
            <a:pPr lvl="1"/>
            <a:r>
              <a:rPr lang="en-US" sz="2400" dirty="0"/>
              <a:t>Regression models can estimate ratings fairly accurately.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2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B0F4-18A0-0A66-12C8-323649E8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C3BA-0CB7-FD27-EC1A-DA7A9DE7D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Context &amp; Sarcasm:</a:t>
            </a:r>
            <a:r>
              <a:rPr lang="en-US" dirty="0"/>
              <a:t> “Great job burning my pizza!” still reads as positive to models.</a:t>
            </a:r>
          </a:p>
          <a:p>
            <a:pPr lvl="0"/>
            <a:r>
              <a:rPr lang="en-US" b="1" dirty="0"/>
              <a:t>Lexicon mismatch:</a:t>
            </a:r>
            <a:r>
              <a:rPr lang="en-US" dirty="0"/>
              <a:t> Yelp slang &amp; typos break standard sentiment dictionaries.</a:t>
            </a:r>
          </a:p>
          <a:p>
            <a:pPr lvl="0"/>
            <a:r>
              <a:rPr lang="en-US" b="1" dirty="0"/>
              <a:t>Imbalanced data:</a:t>
            </a:r>
            <a:r>
              <a:rPr lang="en-US" dirty="0"/>
              <a:t> Some ratings (2★, 3★) underrepresented.</a:t>
            </a:r>
          </a:p>
          <a:p>
            <a:pPr lvl="0"/>
            <a:r>
              <a:rPr lang="en-US" b="1" dirty="0"/>
              <a:t>Domain generalization:</a:t>
            </a:r>
            <a:r>
              <a:rPr lang="en-US" dirty="0"/>
              <a:t> Most models trained on restaurants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4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3908-4223-ABED-9769-7DE55729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FE02-759B-C352-CA2F-F07445C2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Simple ML still strong:</a:t>
            </a:r>
            <a:r>
              <a:rPr lang="en-US" dirty="0"/>
              <a:t> Naïve Bayes and Linear Regression remain competitive.</a:t>
            </a:r>
          </a:p>
          <a:p>
            <a:pPr lvl="0"/>
            <a:r>
              <a:rPr lang="en-US" b="1" dirty="0"/>
              <a:t>Feature design matters:</a:t>
            </a:r>
            <a:r>
              <a:rPr lang="en-US" dirty="0"/>
              <a:t> Focusing on adjectives helps; lexicons not always transferable.</a:t>
            </a:r>
          </a:p>
          <a:p>
            <a:pPr lvl="0"/>
            <a:r>
              <a:rPr lang="en-US" b="1" dirty="0"/>
              <a:t>Bias is real:</a:t>
            </a:r>
            <a:r>
              <a:rPr lang="en-US" dirty="0"/>
              <a:t> “Warm start” and subjective rating behaviors skew stars.</a:t>
            </a:r>
          </a:p>
          <a:p>
            <a:pPr lvl="0"/>
            <a:r>
              <a:rPr lang="en-US" b="1" dirty="0"/>
              <a:t>Future work:</a:t>
            </a:r>
            <a:r>
              <a:rPr lang="en-US" dirty="0"/>
              <a:t> Context-aware models (e.g., BERT) for sarcasm, multi-aspect sentiment, and business category generalization.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rgetown University OA">
      <a:dk1>
        <a:sysClr val="windowText" lastClr="000000"/>
      </a:dk1>
      <a:lt1>
        <a:sysClr val="window" lastClr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552</Words>
  <Application>Microsoft Macintosh PowerPoint</Application>
  <PresentationFormat>On-screen Show (4:3)</PresentationFormat>
  <Paragraphs>68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55 Helvetica Roman</vt:lpstr>
      <vt:lpstr>Adobe Caslon Pro</vt:lpstr>
      <vt:lpstr>Aptos</vt:lpstr>
      <vt:lpstr>Arial</vt:lpstr>
      <vt:lpstr>Calibri</vt:lpstr>
      <vt:lpstr>Helvetica Neue</vt:lpstr>
      <vt:lpstr>Helvetica Neue Medium</vt:lpstr>
      <vt:lpstr>Office Theme</vt:lpstr>
      <vt:lpstr>Yelp Dataset Sentiment Analysis</vt:lpstr>
      <vt:lpstr>Motivation – Why Sentiment Analysis on Yelp?</vt:lpstr>
      <vt:lpstr>Research Directions in Literature</vt:lpstr>
      <vt:lpstr>Data &amp; Preprocessing (Common Steps)</vt:lpstr>
      <vt:lpstr>Feature Engineering Approaches</vt:lpstr>
      <vt:lpstr>Machine Learning Models Compared</vt:lpstr>
      <vt:lpstr>Evaluation and Findings</vt:lpstr>
      <vt:lpstr>Challenges and Gaps</vt:lpstr>
      <vt:lpstr>Interesting Findings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One Title Here</dc:title>
  <dc:creator>Shikha Savdas</dc:creator>
  <cp:lastModifiedBy>Cole Hanrahan</cp:lastModifiedBy>
  <cp:revision>227</cp:revision>
  <cp:lastPrinted>2018-07-26T19:34:42Z</cp:lastPrinted>
  <dcterms:created xsi:type="dcterms:W3CDTF">2012-07-27T14:34:45Z</dcterms:created>
  <dcterms:modified xsi:type="dcterms:W3CDTF">2025-10-12T13:44:10Z</dcterms:modified>
</cp:coreProperties>
</file>