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1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3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9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el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8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9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el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73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839786" y="2057400"/>
            <a:ext cx="3932241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el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83" name="Bildplatzhalt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089820" y="6404293"/>
            <a:ext cx="263981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t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x.thunkable.com/copy/57989626327f283cca1815d081083498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el 1"/>
          <p:cNvSpPr txBox="1">
            <a:spLocks noGrp="1"/>
          </p:cNvSpPr>
          <p:nvPr>
            <p:ph type="ctrTitle"/>
          </p:nvPr>
        </p:nvSpPr>
        <p:spPr>
          <a:xfrm>
            <a:off x="1324698" y="1122362"/>
            <a:ext cx="9343302" cy="2387601"/>
          </a:xfrm>
          <a:prstGeom prst="rect">
            <a:avLst/>
          </a:prstGeom>
        </p:spPr>
        <p:txBody>
          <a:bodyPr/>
          <a:lstStyle>
            <a:lvl1pPr defTabSz="758951">
              <a:defRPr sz="7900" b="1">
                <a:solidFill>
                  <a:srgbClr val="FF0000"/>
                </a:solidFill>
                <a:latin typeface="72 Black"/>
                <a:ea typeface="72 Black"/>
                <a:cs typeface="72 Black"/>
                <a:sym typeface="72 Black"/>
              </a:defRPr>
            </a:lvl1pPr>
          </a:lstStyle>
          <a:p>
            <a:r>
              <a:t>Alert</a:t>
            </a:r>
          </a:p>
        </p:txBody>
      </p:sp>
      <p:sp>
        <p:nvSpPr>
          <p:cNvPr id="95" name="Untertitel 2"/>
          <p:cNvSpPr txBox="1">
            <a:spLocks noGrp="1"/>
          </p:cNvSpPr>
          <p:nvPr>
            <p:ph type="subTitle" sz="half" idx="1"/>
          </p:nvPr>
        </p:nvSpPr>
        <p:spPr>
          <a:xfrm>
            <a:off x="1523999" y="3602037"/>
            <a:ext cx="9144001" cy="2785317"/>
          </a:xfrm>
          <a:prstGeom prst="rect">
            <a:avLst/>
          </a:prstGeom>
        </p:spPr>
        <p:txBody>
          <a:bodyPr/>
          <a:lstStyle/>
          <a:p>
            <a:r>
              <a:t>The warning app </a:t>
            </a:r>
          </a:p>
          <a:p>
            <a:endParaRPr/>
          </a:p>
          <a:p>
            <a:r>
              <a:t>by </a:t>
            </a:r>
          </a:p>
          <a:p>
            <a:r>
              <a:t>Julia</a:t>
            </a:r>
          </a:p>
          <a:p>
            <a:r>
              <a:t>Markus</a:t>
            </a:r>
          </a:p>
          <a:p>
            <a:r>
              <a:t>Peter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Workbench</a:t>
            </a:r>
          </a:p>
        </p:txBody>
      </p:sp>
      <p:sp>
        <p:nvSpPr>
          <p:cNvPr id="127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Day 4:   df['location_clean']</a:t>
            </a:r>
          </a:p>
        </p:txBody>
      </p:sp>
      <p:pic>
        <p:nvPicPr>
          <p:cNvPr id="128" name="Bildschirmfoto 2020-10-08 um 22.12.02.png" descr="Bildschirmfoto 2020-10-08 um 22.12.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246" y="-2"/>
            <a:ext cx="3913586" cy="6858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Bildschirmfoto 2020-10-08 um 22.22.10.png" descr="Bildschirmfoto 2020-10-08 um 22.22.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48" y="2541783"/>
            <a:ext cx="5163679" cy="3693116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No Value"/>
          <p:cNvSpPr txBox="1"/>
          <p:nvPr/>
        </p:nvSpPr>
        <p:spPr>
          <a:xfrm>
            <a:off x="1169082" y="5552042"/>
            <a:ext cx="500071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"/>
            </a:lvl1pPr>
          </a:lstStyle>
          <a:p>
            <a:r>
              <a:t>No Value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Bildschirmfoto 2020-10-08 um 22.25.11.png" descr="Bildschirmfoto 2020-10-08 um 22.25.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7" y="1317318"/>
            <a:ext cx="6633864" cy="4959678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Workbench</a:t>
            </a:r>
          </a:p>
        </p:txBody>
      </p:sp>
      <p:sp>
        <p:nvSpPr>
          <p:cNvPr id="134" name="doc_loc =df['location_clean'].apply( lambda satz: nlp(satz) )"/>
          <p:cNvSpPr txBox="1"/>
          <p:nvPr/>
        </p:nvSpPr>
        <p:spPr>
          <a:xfrm>
            <a:off x="-4953" y="6311900"/>
            <a:ext cx="4418834" cy="476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3500"/>
              </a:lnSpc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doc_loc</a:t>
            </a:r>
            <a:r>
              <a:rPr dirty="0"/>
              <a:t> =df[</a:t>
            </a:r>
            <a:r>
              <a:rPr dirty="0">
                <a:solidFill>
                  <a:srgbClr val="A31515"/>
                </a:solidFill>
              </a:rPr>
              <a:t>'</a:t>
            </a:r>
            <a:r>
              <a:rPr dirty="0" err="1">
                <a:solidFill>
                  <a:srgbClr val="A31515"/>
                </a:solidFill>
              </a:rPr>
              <a:t>location_clean</a:t>
            </a:r>
            <a:r>
              <a:rPr dirty="0">
                <a:solidFill>
                  <a:srgbClr val="A31515"/>
                </a:solidFill>
              </a:rPr>
              <a:t>'</a:t>
            </a:r>
            <a:r>
              <a:rPr dirty="0"/>
              <a:t>].apply( </a:t>
            </a:r>
            <a:r>
              <a:rPr dirty="0">
                <a:solidFill>
                  <a:srgbClr val="0000FF"/>
                </a:solidFill>
              </a:rPr>
              <a:t>lambda</a:t>
            </a:r>
            <a:r>
              <a:rPr dirty="0"/>
              <a:t> </a:t>
            </a:r>
            <a:r>
              <a:rPr dirty="0" err="1"/>
              <a:t>satz</a:t>
            </a:r>
            <a:r>
              <a:rPr dirty="0"/>
              <a:t>: </a:t>
            </a:r>
            <a:r>
              <a:rPr dirty="0" err="1"/>
              <a:t>nlp</a:t>
            </a:r>
            <a:r>
              <a:rPr dirty="0"/>
              <a:t>(</a:t>
            </a:r>
            <a:r>
              <a:rPr dirty="0" err="1"/>
              <a:t>satz</a:t>
            </a:r>
            <a:r>
              <a:rPr dirty="0"/>
              <a:t>) )</a:t>
            </a:r>
          </a:p>
        </p:txBody>
      </p:sp>
      <p:pic>
        <p:nvPicPr>
          <p:cNvPr id="135" name="Bildschirmfoto 2020-10-08 um 22.38.22.png" descr="Bildschirmfoto 2020-10-08 um 22.38.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631" y="609598"/>
            <a:ext cx="6197603" cy="5638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Finde den Fehler</a:t>
            </a:r>
          </a:p>
        </p:txBody>
      </p:sp>
      <p:sp>
        <p:nvSpPr>
          <p:cNvPr id="138" name="displacy.render(doc_loc, style=&quot;ent&quot;, jupyter=True)"/>
          <p:cNvSpPr txBox="1"/>
          <p:nvPr/>
        </p:nvSpPr>
        <p:spPr>
          <a:xfrm>
            <a:off x="-4953" y="6311900"/>
            <a:ext cx="3838547" cy="476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3500"/>
              </a:lnSpc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displacy.render</a:t>
            </a:r>
            <a:r>
              <a:rPr dirty="0"/>
              <a:t>(</a:t>
            </a:r>
            <a:r>
              <a:rPr dirty="0" err="1"/>
              <a:t>doc_loc</a:t>
            </a:r>
            <a:r>
              <a:rPr dirty="0"/>
              <a:t>, style=</a:t>
            </a:r>
            <a:r>
              <a:rPr dirty="0">
                <a:solidFill>
                  <a:srgbClr val="A31515"/>
                </a:solidFill>
              </a:rPr>
              <a:t>"</a:t>
            </a:r>
            <a:r>
              <a:rPr dirty="0" err="1">
                <a:solidFill>
                  <a:srgbClr val="A31515"/>
                </a:solidFill>
              </a:rPr>
              <a:t>ent</a:t>
            </a:r>
            <a:r>
              <a:rPr dirty="0">
                <a:solidFill>
                  <a:srgbClr val="A31515"/>
                </a:solidFill>
              </a:rPr>
              <a:t>"</a:t>
            </a:r>
            <a:r>
              <a:rPr dirty="0"/>
              <a:t>, </a:t>
            </a:r>
            <a:r>
              <a:rPr dirty="0" err="1"/>
              <a:t>jupyter</a:t>
            </a:r>
            <a:r>
              <a:rPr dirty="0"/>
              <a:t>=</a:t>
            </a:r>
            <a:r>
              <a:rPr dirty="0">
                <a:solidFill>
                  <a:srgbClr val="0000FF"/>
                </a:solidFill>
              </a:rPr>
              <a:t>True</a:t>
            </a:r>
            <a:r>
              <a:rPr dirty="0"/>
              <a:t>)</a:t>
            </a:r>
          </a:p>
        </p:txBody>
      </p:sp>
      <p:pic>
        <p:nvPicPr>
          <p:cNvPr id="139" name="Bildschirmfoto 2020-10-08 um 22.38.22.png" descr="Bildschirmfoto 2020-10-08 um 22.38.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631" y="609600"/>
            <a:ext cx="6197603" cy="563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Bildschirmfoto 2020-10-08 um 22.40.22.png" descr="Bildschirmfoto 2020-10-08 um 22.40.22.png"/>
          <p:cNvPicPr>
            <a:picLocks noChangeAspect="1"/>
          </p:cNvPicPr>
          <p:nvPr/>
        </p:nvPicPr>
        <p:blipFill>
          <a:blip r:embed="rId3"/>
          <a:srcRect t="6577" b="8666"/>
          <a:stretch>
            <a:fillRect/>
          </a:stretch>
        </p:blipFill>
        <p:spPr>
          <a:xfrm>
            <a:off x="8329382" y="5953"/>
            <a:ext cx="3879493" cy="6845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Bildschirmfoto 2020-10-08 um 22.56.04.png" descr="Bildschirmfoto 2020-10-08 um 22.56.0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32" y="1517650"/>
            <a:ext cx="3810003" cy="3822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Finde in Stadtliste</a:t>
            </a:r>
          </a:p>
        </p:txBody>
      </p:sp>
      <p:sp>
        <p:nvSpPr>
          <p:cNvPr id="144" name="https://www.mithrilandmages.com/utilities/CityBrowse.php"/>
          <p:cNvSpPr txBox="1"/>
          <p:nvPr/>
        </p:nvSpPr>
        <p:spPr>
          <a:xfrm>
            <a:off x="845526" y="1469370"/>
            <a:ext cx="6362845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https://www.mithrilandmages.com/utilities/CityBrowse.php</a:t>
            </a:r>
          </a:p>
        </p:txBody>
      </p:sp>
      <p:sp>
        <p:nvSpPr>
          <p:cNvPr id="145" name="if string is in cities_list: location_list.append()"/>
          <p:cNvSpPr txBox="1"/>
          <p:nvPr/>
        </p:nvSpPr>
        <p:spPr>
          <a:xfrm>
            <a:off x="22243" y="6300487"/>
            <a:ext cx="5563416" cy="488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3500"/>
              </a:lnSpc>
              <a:defRPr sz="1400">
                <a:solidFill>
                  <a:srgbClr val="AF00D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if</a:t>
            </a:r>
            <a:r>
              <a:rPr>
                <a:solidFill>
                  <a:srgbClr val="000000"/>
                </a:solidFill>
              </a:rPr>
              <a:t> string </a:t>
            </a:r>
            <a:r>
              <a:rPr>
                <a:solidFill>
                  <a:srgbClr val="0000FF"/>
                </a:solidFill>
              </a:rPr>
              <a:t>is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FF"/>
                </a:solidFill>
              </a:rPr>
              <a:t>in</a:t>
            </a:r>
            <a:r>
              <a:rPr>
                <a:solidFill>
                  <a:srgbClr val="000000"/>
                </a:solidFill>
              </a:rPr>
              <a:t> cities_list: location_list.append()</a:t>
            </a:r>
          </a:p>
        </p:txBody>
      </p:sp>
      <p:pic>
        <p:nvPicPr>
          <p:cNvPr id="146" name="Bildschirmfoto 2020-10-08 um 23.14.34.png" descr="Bildschirmfoto 2020-10-08 um 23.14.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314" y="46345"/>
            <a:ext cx="2469413" cy="676531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47" name="Tabelle"/>
          <p:cNvGraphicFramePr/>
          <p:nvPr/>
        </p:nvGraphicFramePr>
        <p:xfrm>
          <a:off x="903393" y="2240265"/>
          <a:ext cx="5231518" cy="3510645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4459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2129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FFFFFF"/>
                          </a:solidFill>
                        </a:rPr>
                        <a:t>Explorative Datenanalyse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12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12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12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212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8" name="Original Data:"/>
          <p:cNvSpPr txBox="1"/>
          <p:nvPr/>
        </p:nvSpPr>
        <p:spPr>
          <a:xfrm>
            <a:off x="2563074" y="3243579"/>
            <a:ext cx="1597903" cy="460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Original Data:</a:t>
            </a:r>
          </a:p>
        </p:txBody>
      </p:sp>
      <p:sp>
        <p:nvSpPr>
          <p:cNvPr id="149" name="5080"/>
          <p:cNvSpPr txBox="1"/>
          <p:nvPr/>
        </p:nvSpPr>
        <p:spPr>
          <a:xfrm>
            <a:off x="5503976" y="3243579"/>
            <a:ext cx="530929" cy="460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5080</a:t>
            </a:r>
          </a:p>
        </p:txBody>
      </p:sp>
      <p:sp>
        <p:nvSpPr>
          <p:cNvPr id="150" name="Number of locations with True Alert (1)"/>
          <p:cNvSpPr txBox="1"/>
          <p:nvPr/>
        </p:nvSpPr>
        <p:spPr>
          <a:xfrm>
            <a:off x="1063025" y="3917305"/>
            <a:ext cx="4265337" cy="46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Number of locations with True Alert (1)</a:t>
            </a:r>
          </a:p>
        </p:txBody>
      </p:sp>
      <p:sp>
        <p:nvSpPr>
          <p:cNvPr id="151" name="Number of locations with False Alert (0)"/>
          <p:cNvSpPr txBox="1"/>
          <p:nvPr/>
        </p:nvSpPr>
        <p:spPr>
          <a:xfrm>
            <a:off x="880307" y="4589779"/>
            <a:ext cx="4372034" cy="46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Number of locations with False Alert (0)</a:t>
            </a:r>
          </a:p>
        </p:txBody>
      </p:sp>
      <p:sp>
        <p:nvSpPr>
          <p:cNvPr id="152" name="1328"/>
          <p:cNvSpPr txBox="1"/>
          <p:nvPr/>
        </p:nvSpPr>
        <p:spPr>
          <a:xfrm>
            <a:off x="5503976" y="3841917"/>
            <a:ext cx="530929" cy="46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1328</a:t>
            </a:r>
          </a:p>
        </p:txBody>
      </p:sp>
      <p:sp>
        <p:nvSpPr>
          <p:cNvPr id="153" name="2895"/>
          <p:cNvSpPr txBox="1"/>
          <p:nvPr/>
        </p:nvSpPr>
        <p:spPr>
          <a:xfrm>
            <a:off x="5503976" y="5337640"/>
            <a:ext cx="530929" cy="460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2895</a:t>
            </a:r>
          </a:p>
        </p:txBody>
      </p:sp>
      <p:sp>
        <p:nvSpPr>
          <p:cNvPr id="154" name="1898"/>
          <p:cNvSpPr txBox="1"/>
          <p:nvPr/>
        </p:nvSpPr>
        <p:spPr>
          <a:xfrm>
            <a:off x="5503976" y="4589779"/>
            <a:ext cx="530929" cy="46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1898</a:t>
            </a:r>
          </a:p>
        </p:txBody>
      </p:sp>
      <p:sp>
        <p:nvSpPr>
          <p:cNvPr id="155" name="All data with a locations"/>
          <p:cNvSpPr txBox="1"/>
          <p:nvPr/>
        </p:nvSpPr>
        <p:spPr>
          <a:xfrm>
            <a:off x="1680537" y="5262252"/>
            <a:ext cx="2771574" cy="460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All data with a locations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Führt zu sauberen Listen - only</a:t>
            </a:r>
          </a:p>
        </p:txBody>
      </p:sp>
      <p:pic>
        <p:nvPicPr>
          <p:cNvPr id="158" name="Bildschirmfoto 2020-10-08 um 23.29.31.png" descr="Bildschirmfoto 2020-10-08 um 23.29.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52" y="1479440"/>
            <a:ext cx="7210982" cy="50103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Bildschirmfoto 2020-10-08 um 23.30.49.png" descr="Bildschirmfoto 2020-10-08 um 23.30.4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082" y="1373342"/>
            <a:ext cx="4103434" cy="5222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Eins - sortier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Eins - sortiert</a:t>
            </a:r>
          </a:p>
        </p:txBody>
      </p:sp>
      <p:pic>
        <p:nvPicPr>
          <p:cNvPr id="162" name="Bildschirmfoto 2020-10-08 um 23.34.05.png" descr="Bildschirmfoto 2020-10-08 um 23.34.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495" y="1984119"/>
            <a:ext cx="3274395" cy="19409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Bildschirmfoto 2020-10-08 um 23.35.22.png" descr="Bildschirmfoto 2020-10-08 um 23.35.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544" y="4287999"/>
            <a:ext cx="3369516" cy="19409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Bildschirmfoto 2020-10-08 um 23.39.41.png" descr="Bildschirmfoto 2020-10-08 um 23.39.4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83" y="1637500"/>
            <a:ext cx="5257282" cy="3537481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0. No Value (79/100)…"/>
          <p:cNvSpPr txBox="1"/>
          <p:nvPr/>
        </p:nvSpPr>
        <p:spPr>
          <a:xfrm>
            <a:off x="849038" y="5097081"/>
            <a:ext cx="5167235" cy="1754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numCol="2" spcCol="258360">
            <a:spAutoFit/>
          </a:bodyPr>
          <a:lstStyle/>
          <a:p>
            <a:r>
              <a:rPr dirty="0"/>
              <a:t>0. No Value (79/100)</a:t>
            </a:r>
          </a:p>
          <a:p>
            <a:pPr marL="240631" indent="-240631">
              <a:buSzPct val="100000"/>
              <a:buAutoNum type="arabicPeriod"/>
            </a:pPr>
            <a:r>
              <a:rPr dirty="0"/>
              <a:t>USA (67/38)</a:t>
            </a:r>
          </a:p>
          <a:p>
            <a:pPr marL="240631" indent="-240631">
              <a:buSzPct val="100000"/>
              <a:buAutoNum type="arabicPeriod"/>
            </a:pPr>
            <a:r>
              <a:rPr dirty="0"/>
              <a:t>Nigeria (28/8)</a:t>
            </a:r>
          </a:p>
          <a:p>
            <a:pPr marL="240631" indent="-240631">
              <a:buSzPct val="100000"/>
              <a:buAutoNum type="arabicPeriod"/>
            </a:pPr>
            <a:r>
              <a:rPr dirty="0"/>
              <a:t>United States (27/23)</a:t>
            </a:r>
          </a:p>
          <a:p>
            <a:pPr marL="240631" indent="-240631">
              <a:buSzPct val="100000"/>
              <a:buAutoNum type="arabicPeriod"/>
            </a:pPr>
            <a:r>
              <a:rPr lang="de-DE" dirty="0"/>
              <a:t>I</a:t>
            </a:r>
            <a:r>
              <a:rPr dirty="0" err="1"/>
              <a:t>ndia</a:t>
            </a:r>
            <a:r>
              <a:rPr dirty="0"/>
              <a:t> (22/6)</a:t>
            </a:r>
          </a:p>
          <a:p>
            <a:pPr marL="240631" indent="-240631">
              <a:buSzPct val="100000"/>
              <a:buAutoNum type="arabicPeriod"/>
            </a:pPr>
            <a:r>
              <a:rPr lang="de-DE" dirty="0"/>
              <a:t>N</a:t>
            </a:r>
            <a:r>
              <a:rPr dirty="0" err="1"/>
              <a:t>ew</a:t>
            </a:r>
            <a:r>
              <a:rPr dirty="0"/>
              <a:t> York (19/60)</a:t>
            </a:r>
          </a:p>
        </p:txBody>
      </p:sp>
      <p:sp>
        <p:nvSpPr>
          <p:cNvPr id="166" name="Daumen hoch"/>
          <p:cNvSpPr/>
          <p:nvPr/>
        </p:nvSpPr>
        <p:spPr>
          <a:xfrm>
            <a:off x="10127876" y="354315"/>
            <a:ext cx="1209131" cy="13255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0" h="21599" extrusionOk="0">
                <a:moveTo>
                  <a:pt x="8533" y="0"/>
                </a:moveTo>
                <a:cubicBezTo>
                  <a:pt x="8363" y="1"/>
                  <a:pt x="8192" y="58"/>
                  <a:pt x="8054" y="179"/>
                </a:cubicBezTo>
                <a:cubicBezTo>
                  <a:pt x="7531" y="638"/>
                  <a:pt x="6970" y="1441"/>
                  <a:pt x="7087" y="2734"/>
                </a:cubicBezTo>
                <a:cubicBezTo>
                  <a:pt x="7292" y="4997"/>
                  <a:pt x="9344" y="5714"/>
                  <a:pt x="7908" y="8149"/>
                </a:cubicBezTo>
                <a:cubicBezTo>
                  <a:pt x="7908" y="8149"/>
                  <a:pt x="6742" y="8020"/>
                  <a:pt x="4459" y="8430"/>
                </a:cubicBezTo>
                <a:cubicBezTo>
                  <a:pt x="2536" y="8776"/>
                  <a:pt x="1728" y="8552"/>
                  <a:pt x="884" y="8969"/>
                </a:cubicBezTo>
                <a:cubicBezTo>
                  <a:pt x="-570" y="9687"/>
                  <a:pt x="-101" y="11442"/>
                  <a:pt x="1349" y="12003"/>
                </a:cubicBezTo>
                <a:cubicBezTo>
                  <a:pt x="110" y="12750"/>
                  <a:pt x="-255" y="14477"/>
                  <a:pt x="1873" y="15239"/>
                </a:cubicBezTo>
                <a:cubicBezTo>
                  <a:pt x="682" y="16392"/>
                  <a:pt x="668" y="17858"/>
                  <a:pt x="2539" y="18352"/>
                </a:cubicBezTo>
                <a:cubicBezTo>
                  <a:pt x="1295" y="19566"/>
                  <a:pt x="2436" y="21027"/>
                  <a:pt x="3759" y="21027"/>
                </a:cubicBezTo>
                <a:cubicBezTo>
                  <a:pt x="13755" y="21027"/>
                  <a:pt x="12101" y="20342"/>
                  <a:pt x="15234" y="20342"/>
                </a:cubicBezTo>
                <a:cubicBezTo>
                  <a:pt x="18665" y="20342"/>
                  <a:pt x="21030" y="21599"/>
                  <a:pt x="21030" y="21599"/>
                </a:cubicBezTo>
                <a:lnTo>
                  <a:pt x="21030" y="11829"/>
                </a:lnTo>
                <a:cubicBezTo>
                  <a:pt x="21030" y="11829"/>
                  <a:pt x="18103" y="11058"/>
                  <a:pt x="16154" y="10113"/>
                </a:cubicBezTo>
                <a:cubicBezTo>
                  <a:pt x="15350" y="9722"/>
                  <a:pt x="14504" y="9210"/>
                  <a:pt x="13676" y="6613"/>
                </a:cubicBezTo>
                <a:cubicBezTo>
                  <a:pt x="12912" y="4218"/>
                  <a:pt x="11139" y="3961"/>
                  <a:pt x="10515" y="2980"/>
                </a:cubicBezTo>
                <a:cubicBezTo>
                  <a:pt x="10128" y="2452"/>
                  <a:pt x="9578" y="1231"/>
                  <a:pt x="9220" y="425"/>
                </a:cubicBezTo>
                <a:cubicBezTo>
                  <a:pt x="9099" y="153"/>
                  <a:pt x="8817" y="-1"/>
                  <a:pt x="8533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redicti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Prediction</a:t>
            </a:r>
          </a:p>
        </p:txBody>
      </p:sp>
      <p:pic>
        <p:nvPicPr>
          <p:cNvPr id="169" name="Bildschirmfoto 2020-10-08 um 23.57.15.png" descr="Bildschirmfoto 2020-10-08 um 23.57.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69" y="1663700"/>
            <a:ext cx="3987802" cy="3530602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Daumen hoch"/>
          <p:cNvSpPr/>
          <p:nvPr/>
        </p:nvSpPr>
        <p:spPr>
          <a:xfrm rot="10800000" flipH="1">
            <a:off x="10127876" y="354316"/>
            <a:ext cx="1209131" cy="1325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0" h="21599" extrusionOk="0">
                <a:moveTo>
                  <a:pt x="8533" y="0"/>
                </a:moveTo>
                <a:cubicBezTo>
                  <a:pt x="8363" y="1"/>
                  <a:pt x="8192" y="58"/>
                  <a:pt x="8054" y="179"/>
                </a:cubicBezTo>
                <a:cubicBezTo>
                  <a:pt x="7531" y="638"/>
                  <a:pt x="6970" y="1441"/>
                  <a:pt x="7087" y="2734"/>
                </a:cubicBezTo>
                <a:cubicBezTo>
                  <a:pt x="7292" y="4997"/>
                  <a:pt x="9344" y="5714"/>
                  <a:pt x="7908" y="8149"/>
                </a:cubicBezTo>
                <a:cubicBezTo>
                  <a:pt x="7908" y="8149"/>
                  <a:pt x="6742" y="8020"/>
                  <a:pt x="4459" y="8430"/>
                </a:cubicBezTo>
                <a:cubicBezTo>
                  <a:pt x="2536" y="8776"/>
                  <a:pt x="1728" y="8552"/>
                  <a:pt x="884" y="8969"/>
                </a:cubicBezTo>
                <a:cubicBezTo>
                  <a:pt x="-570" y="9687"/>
                  <a:pt x="-101" y="11442"/>
                  <a:pt x="1349" y="12003"/>
                </a:cubicBezTo>
                <a:cubicBezTo>
                  <a:pt x="110" y="12750"/>
                  <a:pt x="-255" y="14477"/>
                  <a:pt x="1873" y="15239"/>
                </a:cubicBezTo>
                <a:cubicBezTo>
                  <a:pt x="682" y="16392"/>
                  <a:pt x="668" y="17858"/>
                  <a:pt x="2539" y="18352"/>
                </a:cubicBezTo>
                <a:cubicBezTo>
                  <a:pt x="1295" y="19566"/>
                  <a:pt x="2436" y="21027"/>
                  <a:pt x="3759" y="21027"/>
                </a:cubicBezTo>
                <a:cubicBezTo>
                  <a:pt x="13755" y="21027"/>
                  <a:pt x="12101" y="20342"/>
                  <a:pt x="15234" y="20342"/>
                </a:cubicBezTo>
                <a:cubicBezTo>
                  <a:pt x="18665" y="20342"/>
                  <a:pt x="21030" y="21599"/>
                  <a:pt x="21030" y="21599"/>
                </a:cubicBezTo>
                <a:lnTo>
                  <a:pt x="21030" y="11829"/>
                </a:lnTo>
                <a:cubicBezTo>
                  <a:pt x="21030" y="11829"/>
                  <a:pt x="18103" y="11058"/>
                  <a:pt x="16154" y="10113"/>
                </a:cubicBezTo>
                <a:cubicBezTo>
                  <a:pt x="15350" y="9722"/>
                  <a:pt x="14504" y="9210"/>
                  <a:pt x="13676" y="6613"/>
                </a:cubicBezTo>
                <a:cubicBezTo>
                  <a:pt x="12912" y="4218"/>
                  <a:pt x="11140" y="3961"/>
                  <a:pt x="10515" y="2980"/>
                </a:cubicBezTo>
                <a:cubicBezTo>
                  <a:pt x="10128" y="2452"/>
                  <a:pt x="9578" y="1231"/>
                  <a:pt x="9220" y="425"/>
                </a:cubicBezTo>
                <a:cubicBezTo>
                  <a:pt x="9099" y="153"/>
                  <a:pt x="8817" y="-1"/>
                  <a:pt x="8533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71" name="Cross_val_Score von 0.5898960911623681…"/>
          <p:cNvSpPr txBox="1"/>
          <p:nvPr/>
        </p:nvSpPr>
        <p:spPr>
          <a:xfrm>
            <a:off x="5009727" y="2332781"/>
            <a:ext cx="6205683" cy="2597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Cross_val_Score von 0.5898960911623681</a:t>
            </a:r>
          </a:p>
          <a:p>
            <a: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mit (tfidf_vectorizer_loc,LogisticRegression())</a:t>
            </a:r>
          </a:p>
          <a:p>
            <a: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defTabSz="457200">
              <a:lnSpc>
                <a:spcPts val="3500"/>
              </a:lnSpc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tfidf_vectorizer_loc = TfidfVectorizer(analyzer=</a:t>
            </a:r>
            <a:r>
              <a:rPr>
                <a:solidFill>
                  <a:srgbClr val="A31515"/>
                </a:solidFill>
              </a:rPr>
              <a:t>'word'</a:t>
            </a:r>
            <a:r>
              <a:t>, </a:t>
            </a:r>
          </a:p>
          <a:p>
            <a:pPr defTabSz="457200">
              <a:lnSpc>
                <a:spcPts val="3500"/>
              </a:lnSpc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ngram_range=(</a:t>
            </a:r>
            <a:r>
              <a:rPr>
                <a:solidFill>
                  <a:srgbClr val="09885A"/>
                </a:solidFill>
              </a:rPr>
              <a:t>1</a:t>
            </a:r>
            <a:r>
              <a:t>,</a:t>
            </a:r>
            <a:r>
              <a:rPr>
                <a:solidFill>
                  <a:srgbClr val="09885A"/>
                </a:solidFill>
              </a:rPr>
              <a:t>1</a:t>
            </a:r>
            <a:r>
              <a:t>))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Progress</a:t>
            </a:r>
          </a:p>
        </p:txBody>
      </p:sp>
      <p:sp>
        <p:nvSpPr>
          <p:cNvPr id="174" name="Inhaltsplatzhalter 2"/>
          <p:cNvSpPr txBox="1">
            <a:spLocks noGrp="1"/>
          </p:cNvSpPr>
          <p:nvPr>
            <p:ph type="body" idx="1"/>
          </p:nvPr>
        </p:nvSpPr>
        <p:spPr>
          <a:xfrm>
            <a:off x="1057645" y="1567520"/>
            <a:ext cx="10629354" cy="464891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Day 1:			Day 4:                          Day 5: </a:t>
            </a:r>
          </a:p>
        </p:txBody>
      </p:sp>
      <p:pic>
        <p:nvPicPr>
          <p:cNvPr id="175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52" y="2735244"/>
            <a:ext cx="2943226" cy="2647952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Rechteck 4"/>
          <p:cNvSpPr txBox="1"/>
          <p:nvPr/>
        </p:nvSpPr>
        <p:spPr>
          <a:xfrm>
            <a:off x="1072432" y="5681426"/>
            <a:ext cx="2226056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0.7898193760262726</a:t>
            </a:r>
          </a:p>
        </p:txBody>
      </p:sp>
      <p:sp>
        <p:nvSpPr>
          <p:cNvPr id="177" name="Textfeld 5"/>
          <p:cNvSpPr txBox="1"/>
          <p:nvPr/>
        </p:nvSpPr>
        <p:spPr>
          <a:xfrm rot="16200000">
            <a:off x="-1582599" y="3933933"/>
            <a:ext cx="4127343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Score                     Confusion Matrix</a:t>
            </a:r>
          </a:p>
        </p:txBody>
      </p:sp>
      <p:sp>
        <p:nvSpPr>
          <p:cNvPr id="178" name="Textfeld 6"/>
          <p:cNvSpPr txBox="1"/>
          <p:nvPr/>
        </p:nvSpPr>
        <p:spPr>
          <a:xfrm>
            <a:off x="883919" y="2183032"/>
            <a:ext cx="2631443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Tfidf + LogReg Classifier</a:t>
            </a:r>
          </a:p>
        </p:txBody>
      </p:sp>
      <p:sp>
        <p:nvSpPr>
          <p:cNvPr id="179" name="Textfeld 9"/>
          <p:cNvSpPr txBox="1"/>
          <p:nvPr/>
        </p:nvSpPr>
        <p:spPr>
          <a:xfrm>
            <a:off x="4498241" y="2122780"/>
            <a:ext cx="2992429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stacking approach:</a:t>
            </a:r>
          </a:p>
          <a:p>
            <a:r>
              <a:t>LogReg, KNN, Naive Bayes</a:t>
            </a:r>
          </a:p>
        </p:txBody>
      </p:sp>
      <p:sp>
        <p:nvSpPr>
          <p:cNvPr id="180" name="Rechteck 10"/>
          <p:cNvSpPr txBox="1"/>
          <p:nvPr/>
        </p:nvSpPr>
        <p:spPr>
          <a:xfrm>
            <a:off x="4803738" y="5681426"/>
            <a:ext cx="2226056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0.8260013131976363</a:t>
            </a:r>
          </a:p>
        </p:txBody>
      </p:sp>
      <p:pic>
        <p:nvPicPr>
          <p:cNvPr id="181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683" y="2907363"/>
            <a:ext cx="2943227" cy="24955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Bild" descr="Bil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4733" y="2789027"/>
            <a:ext cx="2943227" cy="2647952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Textfeld 9"/>
          <p:cNvSpPr txBox="1"/>
          <p:nvPr/>
        </p:nvSpPr>
        <p:spPr>
          <a:xfrm>
            <a:off x="8374733" y="2122780"/>
            <a:ext cx="2992429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Naive Bayes including Keywords and Text</a:t>
            </a:r>
          </a:p>
        </p:txBody>
      </p:sp>
      <p:sp>
        <p:nvSpPr>
          <p:cNvPr id="184" name="Rechteck 10"/>
          <p:cNvSpPr txBox="1"/>
          <p:nvPr/>
        </p:nvSpPr>
        <p:spPr>
          <a:xfrm>
            <a:off x="8733319" y="5627970"/>
            <a:ext cx="2226056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0.8128693368351937</a:t>
            </a:r>
          </a:p>
        </p:txBody>
      </p:sp>
      <p:sp>
        <p:nvSpPr>
          <p:cNvPr id="185" name="Textfeld 6"/>
          <p:cNvSpPr txBox="1"/>
          <p:nvPr/>
        </p:nvSpPr>
        <p:spPr>
          <a:xfrm>
            <a:off x="5056601" y="6178539"/>
            <a:ext cx="2631443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t>highest score</a:t>
            </a:r>
          </a:p>
        </p:txBody>
      </p:sp>
      <p:sp>
        <p:nvSpPr>
          <p:cNvPr id="186" name="lean model"/>
          <p:cNvSpPr txBox="1"/>
          <p:nvPr/>
        </p:nvSpPr>
        <p:spPr>
          <a:xfrm>
            <a:off x="9337223" y="6129430"/>
            <a:ext cx="1242005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lean model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Product</a:t>
            </a:r>
          </a:p>
        </p:txBody>
      </p:sp>
      <p:sp>
        <p:nvSpPr>
          <p:cNvPr id="189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Warning App: </a:t>
            </a:r>
            <a:r>
              <a:rPr sz="16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https://x.thunkable.com/copy/57989626327f283cca1815d081083498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Backup</a:t>
            </a:r>
          </a:p>
        </p:txBody>
      </p:sp>
      <p:sp>
        <p:nvSpPr>
          <p:cNvPr id="192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Task</a:t>
            </a:r>
          </a:p>
        </p:txBody>
      </p:sp>
      <p:sp>
        <p:nvSpPr>
          <p:cNvPr id="98" name="Inhaltsplatzhalter 2"/>
          <p:cNvSpPr txBox="1">
            <a:spLocks noGrp="1"/>
          </p:cNvSpPr>
          <p:nvPr>
            <p:ph type="body" sz="half" idx="1"/>
          </p:nvPr>
        </p:nvSpPr>
        <p:spPr>
          <a:xfrm>
            <a:off x="838199" y="1825625"/>
            <a:ext cx="5633392" cy="435133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Build a model which is capable of correctly classify tweets as either disaster tweets or false alerts</a:t>
            </a:r>
          </a:p>
        </p:txBody>
      </p:sp>
      <p:pic>
        <p:nvPicPr>
          <p:cNvPr id="99" name="Bildschirmfoto 2020-10-08 um 20.52.41.png" descr="Bildschirmfoto 2020-10-08 um 20.52.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492" y="926929"/>
            <a:ext cx="3828673" cy="50041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Useful graphs</a:t>
            </a:r>
          </a:p>
        </p:txBody>
      </p:sp>
      <p:pic>
        <p:nvPicPr>
          <p:cNvPr id="195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79887"/>
            <a:ext cx="6370321" cy="25448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73199"/>
            <a:ext cx="3571875" cy="2409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Used techniques</a:t>
            </a:r>
          </a:p>
        </p:txBody>
      </p:sp>
      <p:sp>
        <p:nvSpPr>
          <p:cNvPr id="199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221741" indent="-221741" defTabSz="886967">
              <a:lnSpc>
                <a:spcPct val="81000"/>
              </a:lnSpc>
              <a:spcBef>
                <a:spcPts val="900"/>
              </a:spcBef>
              <a:defRPr sz="2400"/>
            </a:pPr>
            <a:r>
              <a:t>Data wrangling</a:t>
            </a:r>
          </a:p>
          <a:p>
            <a:pPr marL="665226" lvl="1" indent="-221741" defTabSz="886967">
              <a:lnSpc>
                <a:spcPct val="81000"/>
              </a:lnSpc>
              <a:spcBef>
                <a:spcPts val="400"/>
              </a:spcBef>
              <a:defRPr sz="2100"/>
            </a:pPr>
            <a:r>
              <a:t>regex</a:t>
            </a:r>
          </a:p>
          <a:p>
            <a:pPr marL="665226" lvl="1" indent="-221741" defTabSz="886967">
              <a:lnSpc>
                <a:spcPct val="81000"/>
              </a:lnSpc>
              <a:spcBef>
                <a:spcPts val="400"/>
              </a:spcBef>
              <a:defRPr sz="2100"/>
            </a:pPr>
            <a:r>
              <a:t>replace by dict</a:t>
            </a:r>
          </a:p>
          <a:p>
            <a:pPr marL="665226" lvl="1" indent="-221741" defTabSz="886967">
              <a:lnSpc>
                <a:spcPct val="81000"/>
              </a:lnSpc>
              <a:spcBef>
                <a:spcPts val="400"/>
              </a:spcBef>
              <a:defRPr sz="2100"/>
            </a:pPr>
            <a:r>
              <a:t>POS / NER</a:t>
            </a:r>
          </a:p>
          <a:p>
            <a:pPr marL="221741" indent="-221741" defTabSz="886967">
              <a:lnSpc>
                <a:spcPct val="81000"/>
              </a:lnSpc>
              <a:spcBef>
                <a:spcPts val="900"/>
              </a:spcBef>
              <a:defRPr sz="2400"/>
            </a:pPr>
            <a:r>
              <a:t>ML</a:t>
            </a:r>
          </a:p>
          <a:p>
            <a:pPr marL="665226" lvl="1" indent="-221741" defTabSz="886967">
              <a:lnSpc>
                <a:spcPct val="81000"/>
              </a:lnSpc>
              <a:spcBef>
                <a:spcPts val="400"/>
              </a:spcBef>
              <a:defRPr sz="2100"/>
            </a:pPr>
            <a:r>
              <a:t>pipeline</a:t>
            </a:r>
          </a:p>
          <a:p>
            <a:pPr marL="665226" lvl="1" indent="-221741" defTabSz="886967">
              <a:lnSpc>
                <a:spcPct val="81000"/>
              </a:lnSpc>
              <a:spcBef>
                <a:spcPts val="400"/>
              </a:spcBef>
              <a:defRPr sz="2100"/>
            </a:pPr>
            <a:r>
              <a:t>Tfidf</a:t>
            </a:r>
          </a:p>
          <a:p>
            <a:pPr marL="665226" lvl="1" indent="-221741" defTabSz="886967">
              <a:lnSpc>
                <a:spcPct val="81000"/>
              </a:lnSpc>
              <a:spcBef>
                <a:spcPts val="400"/>
              </a:spcBef>
              <a:defRPr sz="2100"/>
            </a:pPr>
            <a:r>
              <a:t>CountVectorizer</a:t>
            </a:r>
          </a:p>
          <a:p>
            <a:pPr marL="665226" lvl="1" indent="-221741" defTabSz="886967">
              <a:lnSpc>
                <a:spcPct val="81000"/>
              </a:lnSpc>
              <a:spcBef>
                <a:spcPts val="400"/>
              </a:spcBef>
              <a:defRPr sz="2100"/>
            </a:pPr>
            <a:r>
              <a:t>XGBClassifier</a:t>
            </a:r>
          </a:p>
          <a:p>
            <a:pPr marL="665226" lvl="1" indent="-221741" defTabSz="886967">
              <a:lnSpc>
                <a:spcPct val="81000"/>
              </a:lnSpc>
              <a:spcBef>
                <a:spcPts val="400"/>
              </a:spcBef>
              <a:defRPr sz="2100"/>
            </a:pPr>
            <a:r>
              <a:t>stacking</a:t>
            </a:r>
          </a:p>
          <a:p>
            <a:pPr marL="221741" indent="-221741" defTabSz="886967">
              <a:lnSpc>
                <a:spcPct val="81000"/>
              </a:lnSpc>
              <a:spcBef>
                <a:spcPts val="900"/>
              </a:spcBef>
              <a:defRPr sz="2400"/>
            </a:pPr>
            <a:r>
              <a:t>App</a:t>
            </a:r>
          </a:p>
          <a:p>
            <a:pPr marL="665226" lvl="1" indent="-221741" defTabSz="886967">
              <a:lnSpc>
                <a:spcPct val="81000"/>
              </a:lnSpc>
              <a:spcBef>
                <a:spcPts val="400"/>
              </a:spcBef>
              <a:defRPr sz="2100"/>
            </a:pPr>
            <a:r>
              <a:t>thunkable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Workbench</a:t>
            </a:r>
          </a:p>
        </p:txBody>
      </p:sp>
      <p:sp>
        <p:nvSpPr>
          <p:cNvPr id="202" name="# cleaning: df.replace(&quot;[^a-zA-Z' ]“).split().lower().re.findall().stopwords."/>
          <p:cNvSpPr txBox="1"/>
          <p:nvPr/>
        </p:nvSpPr>
        <p:spPr>
          <a:xfrm>
            <a:off x="-4953" y="6311900"/>
            <a:ext cx="8453620" cy="3155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cleaning: df.replace("[^a-zA-Z' ]“).split().lower().re.findall().stopwords.</a:t>
            </a: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defTabSz="457200">
              <a:lnSpc>
                <a:spcPts val="3500"/>
              </a:lnSpc>
              <a:defRPr sz="14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defTabSz="457200">
              <a:lnSpc>
                <a:spcPts val="3500"/>
              </a:lnSpc>
              <a:defRPr sz="14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pic>
        <p:nvPicPr>
          <p:cNvPr id="203" name="Bildschirmfoto 2020-10-08 um 22.25.11.png" descr="Bildschirmfoto 2020-10-08 um 22.25.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16" y="1317318"/>
            <a:ext cx="10515601" cy="4959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Strategy</a:t>
            </a:r>
          </a:p>
        </p:txBody>
      </p:sp>
      <p:sp>
        <p:nvSpPr>
          <p:cNvPr id="102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data exploration</a:t>
            </a:r>
          </a:p>
          <a:p>
            <a:r>
              <a:t>clean keywords</a:t>
            </a:r>
          </a:p>
          <a:p>
            <a:r>
              <a:t>transform text via NLP techniques</a:t>
            </a:r>
          </a:p>
          <a:p>
            <a:r>
              <a:t>perform different ML approaches to find best differentiator model</a:t>
            </a:r>
          </a:p>
          <a:p>
            <a:r>
              <a:t>build app using a ML pipeline to predict alert situations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Workbench</a:t>
            </a:r>
          </a:p>
        </p:txBody>
      </p:sp>
      <p:sp>
        <p:nvSpPr>
          <p:cNvPr id="105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Day 1: 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Setup strategy, git project (group)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data wrangling ( group)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NLP basics (group)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first prediction (group)</a:t>
            </a:r>
          </a:p>
        </p:txBody>
      </p:sp>
      <p:pic>
        <p:nvPicPr>
          <p:cNvPr id="106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780" y="2893511"/>
            <a:ext cx="4633750" cy="27882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Workbench</a:t>
            </a:r>
          </a:p>
        </p:txBody>
      </p:sp>
      <p:sp>
        <p:nvSpPr>
          <p:cNvPr id="109" name="Inhaltsplatzhalter 2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4998929" cy="4351338"/>
          </a:xfrm>
          <a:prstGeom prst="rect">
            <a:avLst/>
          </a:prstGeom>
        </p:spPr>
        <p:txBody>
          <a:bodyPr/>
          <a:lstStyle/>
          <a:p>
            <a:r>
              <a:t>Day 2: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find best pipe to predict real and false alerts (individual)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visualize keyword distribution depending on alert state (individual)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programming warning app for users (individual) </a:t>
            </a:r>
          </a:p>
        </p:txBody>
      </p:sp>
      <p:pic>
        <p:nvPicPr>
          <p:cNvPr id="110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314587" cy="35855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Workbench</a:t>
            </a:r>
          </a:p>
        </p:txBody>
      </p:sp>
      <p:sp>
        <p:nvSpPr>
          <p:cNvPr id="113" name="Inhaltsplatzhalt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Day 3: 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Git (group)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different NLP and ML techniques ( group)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many different models tested</a:t>
            </a:r>
          </a:p>
          <a:p>
            <a:pPr marL="685800" lvl="1" indent="-228600">
              <a:spcBef>
                <a:spcPts val="500"/>
              </a:spcBef>
              <a:defRPr sz="2400"/>
            </a:pPr>
            <a:endParaRPr/>
          </a:p>
          <a:p>
            <a:pPr marL="195942" indent="-195942"/>
            <a:r>
              <a:rPr sz="2400"/>
              <a:t>NLP: </a:t>
            </a:r>
          </a:p>
          <a:p>
            <a:pPr marL="653142" lvl="1" indent="-195942"/>
            <a:r>
              <a:rPr sz="2400"/>
              <a:t>Cleaning, lemmatising and vectorizing (TFVdif and CountVectorizer)</a:t>
            </a:r>
          </a:p>
          <a:p>
            <a:pPr marL="653142" lvl="1" indent="-195942"/>
            <a:r>
              <a:rPr sz="2400"/>
              <a:t>Tweets text, Keywords and Tweet text + Keywords</a:t>
            </a:r>
          </a:p>
          <a:p>
            <a:pPr marL="195942" indent="-195942"/>
            <a:r>
              <a:rPr sz="2400"/>
              <a:t>ML Models:</a:t>
            </a:r>
          </a:p>
          <a:p>
            <a:pPr marL="653142" lvl="1" indent="-195942"/>
            <a:r>
              <a:rPr sz="2400"/>
              <a:t>all Classifiers we heard about in this course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Models, Scores and huge Matrices</a:t>
            </a:r>
          </a:p>
        </p:txBody>
      </p:sp>
      <p:sp>
        <p:nvSpPr>
          <p:cNvPr id="116" name="Inhaltsplatzhalter 2"/>
          <p:cNvSpPr txBox="1">
            <a:spLocks noGrp="1"/>
          </p:cNvSpPr>
          <p:nvPr>
            <p:ph type="body" idx="1"/>
          </p:nvPr>
        </p:nvSpPr>
        <p:spPr>
          <a:xfrm>
            <a:off x="392701" y="1752315"/>
            <a:ext cx="10515601" cy="4351339"/>
          </a:xfrm>
          <a:prstGeom prst="rect">
            <a:avLst/>
          </a:prstGeom>
        </p:spPr>
        <p:txBody>
          <a:bodyPr/>
          <a:lstStyle/>
          <a:p>
            <a:pPr marL="685800" lvl="1" indent="-228600">
              <a:spcBef>
                <a:spcPts val="500"/>
              </a:spcBef>
              <a:defRPr sz="2200"/>
            </a:pPr>
            <a:r>
              <a:rPr dirty="0"/>
              <a:t>Logistic Regression /</a:t>
            </a:r>
            <a:r>
              <a:rPr dirty="0" err="1"/>
              <a:t>TFIDF</a:t>
            </a:r>
            <a:r>
              <a:rPr dirty="0"/>
              <a:t> Vectorizer</a:t>
            </a:r>
            <a:r>
              <a:rPr lang="de-DE" dirty="0"/>
              <a:t>				</a:t>
            </a:r>
            <a:r>
              <a:rPr dirty="0"/>
              <a:t>0.81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rPr dirty="0" err="1"/>
              <a:t>XGBOOST</a:t>
            </a:r>
            <a:r>
              <a:rPr dirty="0"/>
              <a:t> Classifier /</a:t>
            </a:r>
            <a:r>
              <a:rPr dirty="0" err="1"/>
              <a:t>TFIDF</a:t>
            </a:r>
            <a:r>
              <a:rPr dirty="0"/>
              <a:t> Vectorizer                              </a:t>
            </a:r>
            <a:r>
              <a:rPr lang="de-DE" dirty="0"/>
              <a:t>		</a:t>
            </a:r>
            <a:r>
              <a:rPr dirty="0"/>
              <a:t>0.73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rPr dirty="0" err="1"/>
              <a:t>Gridsearch</a:t>
            </a:r>
            <a:r>
              <a:rPr dirty="0"/>
              <a:t> + </a:t>
            </a:r>
            <a:r>
              <a:rPr dirty="0" err="1"/>
              <a:t>XGB</a:t>
            </a:r>
            <a:r>
              <a:rPr dirty="0"/>
              <a:t> /</a:t>
            </a:r>
            <a:r>
              <a:rPr dirty="0" err="1"/>
              <a:t>TFIDF</a:t>
            </a:r>
            <a:r>
              <a:rPr dirty="0"/>
              <a:t> Vectorizer                                              </a:t>
            </a:r>
            <a:r>
              <a:rPr lang="de-DE" dirty="0"/>
              <a:t>	</a:t>
            </a:r>
            <a:r>
              <a:rPr dirty="0"/>
              <a:t>0.75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rPr dirty="0" err="1"/>
              <a:t>Decistion</a:t>
            </a:r>
            <a:r>
              <a:rPr dirty="0"/>
              <a:t> Tree /</a:t>
            </a:r>
            <a:r>
              <a:rPr dirty="0" err="1"/>
              <a:t>TFIDF</a:t>
            </a:r>
            <a:r>
              <a:rPr dirty="0"/>
              <a:t> Vectorizer                                                      </a:t>
            </a:r>
            <a:r>
              <a:rPr lang="de-DE" dirty="0"/>
              <a:t>	</a:t>
            </a:r>
            <a:r>
              <a:rPr dirty="0"/>
              <a:t>0.75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rPr dirty="0" err="1"/>
              <a:t>KNN</a:t>
            </a:r>
            <a:r>
              <a:rPr dirty="0"/>
              <a:t> /</a:t>
            </a:r>
            <a:r>
              <a:rPr dirty="0" err="1"/>
              <a:t>TFIDF</a:t>
            </a:r>
            <a:r>
              <a:rPr dirty="0"/>
              <a:t> Vectorizer                                                                     </a:t>
            </a:r>
            <a:r>
              <a:rPr lang="de-DE" dirty="0"/>
              <a:t>	</a:t>
            </a:r>
            <a:r>
              <a:rPr dirty="0"/>
              <a:t>0.68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rPr dirty="0"/>
              <a:t>Naive Bayes /</a:t>
            </a:r>
            <a:r>
              <a:rPr dirty="0" err="1"/>
              <a:t>TFIDF</a:t>
            </a:r>
            <a:r>
              <a:rPr dirty="0"/>
              <a:t> Vectorizer                                                          </a:t>
            </a:r>
            <a:r>
              <a:rPr lang="de-DE" dirty="0"/>
              <a:t>	</a:t>
            </a:r>
            <a:r>
              <a:rPr dirty="0"/>
              <a:t>0.82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rPr dirty="0"/>
              <a:t>Voting (Logistic </a:t>
            </a:r>
            <a:r>
              <a:rPr dirty="0" err="1"/>
              <a:t>Regresiion</a:t>
            </a:r>
            <a:r>
              <a:rPr dirty="0"/>
              <a:t> and NAIVE BAYES)                          </a:t>
            </a:r>
            <a:r>
              <a:rPr lang="de-DE" dirty="0"/>
              <a:t>	</a:t>
            </a:r>
            <a:r>
              <a:rPr dirty="0"/>
              <a:t>0.81</a:t>
            </a:r>
            <a:endParaRPr lang="de-DE" dirty="0"/>
          </a:p>
          <a:p>
            <a:pPr marL="685800" lvl="1" indent="-228600">
              <a:spcBef>
                <a:spcPts val="500"/>
              </a:spcBef>
              <a:defRPr sz="2200"/>
            </a:pPr>
            <a:r>
              <a:rPr dirty="0"/>
              <a:t>Stacking (</a:t>
            </a:r>
            <a:r>
              <a:rPr dirty="0" err="1"/>
              <a:t>LogReg</a:t>
            </a:r>
            <a:r>
              <a:rPr dirty="0"/>
              <a:t>, </a:t>
            </a:r>
            <a:r>
              <a:rPr dirty="0" err="1"/>
              <a:t>KNN</a:t>
            </a:r>
            <a:r>
              <a:rPr dirty="0"/>
              <a:t>, Naive Bayes     </a:t>
            </a:r>
            <a:r>
              <a:rPr lang="de-DE" dirty="0"/>
              <a:t>				</a:t>
            </a:r>
            <a:r>
              <a:rPr dirty="0"/>
              <a:t>0.82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rPr dirty="0"/>
              <a:t>Naive Bayes   (HE Keywords + Text in Sparse Matrix)        </a:t>
            </a:r>
            <a:r>
              <a:rPr lang="de-DE" dirty="0"/>
              <a:t>		</a:t>
            </a:r>
            <a:r>
              <a:rPr dirty="0"/>
              <a:t>0.81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el 1"/>
          <p:cNvSpPr txBox="1">
            <a:spLocks noGrp="1"/>
          </p:cNvSpPr>
          <p:nvPr>
            <p:ph type="title"/>
          </p:nvPr>
        </p:nvSpPr>
        <p:spPr>
          <a:xfrm>
            <a:off x="528042" y="263618"/>
            <a:ext cx="10515601" cy="1325564"/>
          </a:xfrm>
          <a:prstGeom prst="rect">
            <a:avLst/>
          </a:prstGeom>
        </p:spPr>
        <p:txBody>
          <a:bodyPr/>
          <a:lstStyle/>
          <a:p>
            <a:r>
              <a:t>Models, Scores and huge Matrices</a:t>
            </a:r>
          </a:p>
        </p:txBody>
      </p:sp>
      <p:sp>
        <p:nvSpPr>
          <p:cNvPr id="119" name="Inhaltsplatzhalter 2"/>
          <p:cNvSpPr txBox="1">
            <a:spLocks noGrp="1"/>
          </p:cNvSpPr>
          <p:nvPr>
            <p:ph type="body" idx="1"/>
          </p:nvPr>
        </p:nvSpPr>
        <p:spPr>
          <a:xfrm>
            <a:off x="432175" y="1673366"/>
            <a:ext cx="10515601" cy="4351338"/>
          </a:xfrm>
          <a:prstGeom prst="rect">
            <a:avLst/>
          </a:prstGeom>
        </p:spPr>
        <p:txBody>
          <a:bodyPr/>
          <a:lstStyle/>
          <a:p>
            <a:pPr marL="685800" lvl="1" indent="-228600">
              <a:spcBef>
                <a:spcPts val="500"/>
              </a:spcBef>
              <a:defRPr sz="2200"/>
            </a:pPr>
            <a:endParaRPr/>
          </a:p>
        </p:txBody>
      </p:sp>
      <p:pic>
        <p:nvPicPr>
          <p:cNvPr id="120" name="Bildschirmfoto 2020-10-09 um 09.47.20.png" descr="Bildschirmfoto 2020-10-09 um 09.47.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1" y="2273726"/>
            <a:ext cx="10816843" cy="27246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el 1"/>
          <p:cNvSpPr txBox="1">
            <a:spLocks noGrp="1"/>
          </p:cNvSpPr>
          <p:nvPr>
            <p:ph type="title"/>
          </p:nvPr>
        </p:nvSpPr>
        <p:spPr>
          <a:xfrm>
            <a:off x="680301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Predict/Classify new Tweets</a:t>
            </a:r>
          </a:p>
        </p:txBody>
      </p:sp>
      <p:pic>
        <p:nvPicPr>
          <p:cNvPr id="124" name="Bildschirmfoto 2020-10-09 um 09.40.34.png" descr="Bildschirmfoto 2020-10-09 um 09.40.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02" y="1514769"/>
            <a:ext cx="7122787" cy="471023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Flussdiagramm: Alternativer Prozess 1">
            <a:extLst>
              <a:ext uri="{FF2B5EF4-FFF2-40B4-BE49-F238E27FC236}">
                <a16:creationId xmlns:a16="http://schemas.microsoft.com/office/drawing/2014/main" id="{FCD3BB7E-5A9A-4028-8DEE-91F7D518B64C}"/>
              </a:ext>
            </a:extLst>
          </p:cNvPr>
          <p:cNvSpPr/>
          <p:nvPr/>
        </p:nvSpPr>
        <p:spPr>
          <a:xfrm>
            <a:off x="8501449" y="5154403"/>
            <a:ext cx="3097427" cy="886473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864000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Life Demo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DE33932D0F24E842C157F715B2E5B" ma:contentTypeVersion="11" ma:contentTypeDescription="Ein neues Dokument erstellen." ma:contentTypeScope="" ma:versionID="0ea148e3290cae58b3d07c829d945fc7">
  <xsd:schema xmlns:xsd="http://www.w3.org/2001/XMLSchema" xmlns:xs="http://www.w3.org/2001/XMLSchema" xmlns:p="http://schemas.microsoft.com/office/2006/metadata/properties" xmlns:ns3="1d38b0a5-d74c-4591-80fb-34595252c191" xmlns:ns4="6675a1e4-0069-481f-b17b-d0695efb8776" targetNamespace="http://schemas.microsoft.com/office/2006/metadata/properties" ma:root="true" ma:fieldsID="d6e3cbd67c96037582d40ca955ae4e20" ns3:_="" ns4:_="">
    <xsd:import namespace="1d38b0a5-d74c-4591-80fb-34595252c191"/>
    <xsd:import namespace="6675a1e4-0069-481f-b17b-d0695efb87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38b0a5-d74c-4591-80fb-34595252c1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75a1e4-0069-481f-b17b-d0695efb877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Freigabehinweis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3441F2-0C4F-4D30-9220-AB5C2059D6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38b0a5-d74c-4591-80fb-34595252c191"/>
    <ds:schemaRef ds:uri="6675a1e4-0069-481f-b17b-d0695efb87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7125DD-C209-47D2-9997-DC1117F753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203E35-29A3-4C37-A27B-52B02859527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</Words>
  <Application>Microsoft Office PowerPoint</Application>
  <PresentationFormat>Breitbild</PresentationFormat>
  <Paragraphs>117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8" baseType="lpstr">
      <vt:lpstr>72 Black</vt:lpstr>
      <vt:lpstr>Arial</vt:lpstr>
      <vt:lpstr>Calibri</vt:lpstr>
      <vt:lpstr>Courier</vt:lpstr>
      <vt:lpstr>Menlo</vt:lpstr>
      <vt:lpstr>Office</vt:lpstr>
      <vt:lpstr>Alert</vt:lpstr>
      <vt:lpstr>Task</vt:lpstr>
      <vt:lpstr>Strategy</vt:lpstr>
      <vt:lpstr>Workbench</vt:lpstr>
      <vt:lpstr>Workbench</vt:lpstr>
      <vt:lpstr>Workbench</vt:lpstr>
      <vt:lpstr>Models, Scores and huge Matrices</vt:lpstr>
      <vt:lpstr>Models, Scores and huge Matrices</vt:lpstr>
      <vt:lpstr>Predict/Classify new Tweets</vt:lpstr>
      <vt:lpstr>Workbench</vt:lpstr>
      <vt:lpstr>Workbench</vt:lpstr>
      <vt:lpstr>Finde den Fehler</vt:lpstr>
      <vt:lpstr>Finde in Stadtliste</vt:lpstr>
      <vt:lpstr>Führt zu sauberen Listen - only</vt:lpstr>
      <vt:lpstr>Eins - sortiert</vt:lpstr>
      <vt:lpstr>Prediction</vt:lpstr>
      <vt:lpstr>Progress</vt:lpstr>
      <vt:lpstr>Product</vt:lpstr>
      <vt:lpstr>Backup</vt:lpstr>
      <vt:lpstr>Useful graphs</vt:lpstr>
      <vt:lpstr>Used techniques</vt:lpstr>
      <vt:lpstr>Workbench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Alert</dc:title>
  <dc:creator>Eckert, Peter</dc:creator>
  <cp:lastModifiedBy>Eckert, Peter</cp:lastModifiedBy>
  <cp:revision>2</cp:revision>
  <dcterms:modified xsi:type="dcterms:W3CDTF">2020-10-09T09:03:54Z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0x010100836DE33932D0F24E842C157F715B2E5B</vt:lpwstr>
  </property>
</Properties>
</file>