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custDataLst>
    <p:tags r:id="rId28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60D38-EBA3-4A8F-91BE-712CB13B699A}" v="55" dt="2020-10-09T09:41:02.01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kert, Peter" userId="04e50364-1ac6-468d-8340-c574f3737480" providerId="ADAL" clId="{9B660D38-EBA3-4A8F-91BE-712CB13B699A}"/>
    <pc:docChg chg="undo custSel modSld modMainMaster">
      <pc:chgData name="Eckert, Peter" userId="04e50364-1ac6-468d-8340-c574f3737480" providerId="ADAL" clId="{9B660D38-EBA3-4A8F-91BE-712CB13B699A}" dt="2020-10-09T09:42:37.785" v="164" actId="1038"/>
      <pc:docMkLst>
        <pc:docMk/>
      </pc:docMkLst>
      <pc:sldChg chg="addSp modSp">
        <pc:chgData name="Eckert, Peter" userId="04e50364-1ac6-468d-8340-c574f3737480" providerId="ADAL" clId="{9B660D38-EBA3-4A8F-91BE-712CB13B699A}" dt="2020-10-09T09:42:37.785" v="164" actId="1038"/>
        <pc:sldMkLst>
          <pc:docMk/>
          <pc:sldMk cId="0" sldId="272"/>
        </pc:sldMkLst>
        <pc:spChg chg="mod">
          <ac:chgData name="Eckert, Peter" userId="04e50364-1ac6-468d-8340-c574f3737480" providerId="ADAL" clId="{9B660D38-EBA3-4A8F-91BE-712CB13B699A}" dt="2020-10-09T09:39:56.425" v="132" actId="14100"/>
          <ac:spMkLst>
            <pc:docMk/>
            <pc:sldMk cId="0" sldId="272"/>
            <ac:spMk id="173" creationId="{00000000-0000-0000-0000-000000000000}"/>
          </ac:spMkLst>
        </pc:spChg>
        <pc:spChg chg="mod">
          <ac:chgData name="Eckert, Peter" userId="04e50364-1ac6-468d-8340-c574f3737480" providerId="ADAL" clId="{9B660D38-EBA3-4A8F-91BE-712CB13B699A}" dt="2020-10-09T09:42:30.017" v="145" actId="20577"/>
          <ac:spMkLst>
            <pc:docMk/>
            <pc:sldMk cId="0" sldId="272"/>
            <ac:spMk id="174" creationId="{00000000-0000-0000-0000-000000000000}"/>
          </ac:spMkLst>
        </pc:spChg>
        <pc:spChg chg="mod">
          <ac:chgData name="Eckert, Peter" userId="04e50364-1ac6-468d-8340-c574f3737480" providerId="ADAL" clId="{9B660D38-EBA3-4A8F-91BE-712CB13B699A}" dt="2020-10-09T09:42:14.520" v="143" actId="1076"/>
          <ac:spMkLst>
            <pc:docMk/>
            <pc:sldMk cId="0" sldId="272"/>
            <ac:spMk id="179" creationId="{00000000-0000-0000-0000-000000000000}"/>
          </ac:spMkLst>
        </pc:spChg>
        <pc:spChg chg="mod">
          <ac:chgData name="Eckert, Peter" userId="04e50364-1ac6-468d-8340-c574f3737480" providerId="ADAL" clId="{9B660D38-EBA3-4A8F-91BE-712CB13B699A}" dt="2020-10-09T09:42:14.520" v="143" actId="1076"/>
          <ac:spMkLst>
            <pc:docMk/>
            <pc:sldMk cId="0" sldId="272"/>
            <ac:spMk id="180" creationId="{00000000-0000-0000-0000-000000000000}"/>
          </ac:spMkLst>
        </pc:spChg>
        <pc:spChg chg="mod">
          <ac:chgData name="Eckert, Peter" userId="04e50364-1ac6-468d-8340-c574f3737480" providerId="ADAL" clId="{9B660D38-EBA3-4A8F-91BE-712CB13B699A}" dt="2020-10-09T09:42:37.785" v="164" actId="1038"/>
          <ac:spMkLst>
            <pc:docMk/>
            <pc:sldMk cId="0" sldId="272"/>
            <ac:spMk id="183" creationId="{00000000-0000-0000-0000-000000000000}"/>
          </ac:spMkLst>
        </pc:spChg>
        <pc:spChg chg="mod">
          <ac:chgData name="Eckert, Peter" userId="04e50364-1ac6-468d-8340-c574f3737480" providerId="ADAL" clId="{9B660D38-EBA3-4A8F-91BE-712CB13B699A}" dt="2020-10-09T09:42:06.957" v="142" actId="1076"/>
          <ac:spMkLst>
            <pc:docMk/>
            <pc:sldMk cId="0" sldId="272"/>
            <ac:spMk id="184" creationId="{00000000-0000-0000-0000-000000000000}"/>
          </ac:spMkLst>
        </pc:spChg>
        <pc:spChg chg="mod">
          <ac:chgData name="Eckert, Peter" userId="04e50364-1ac6-468d-8340-c574f3737480" providerId="ADAL" clId="{9B660D38-EBA3-4A8F-91BE-712CB13B699A}" dt="2020-10-09T09:42:23.240" v="144" actId="1076"/>
          <ac:spMkLst>
            <pc:docMk/>
            <pc:sldMk cId="0" sldId="272"/>
            <ac:spMk id="185" creationId="{00000000-0000-0000-0000-000000000000}"/>
          </ac:spMkLst>
        </pc:spChg>
        <pc:spChg chg="mod">
          <ac:chgData name="Eckert, Peter" userId="04e50364-1ac6-468d-8340-c574f3737480" providerId="ADAL" clId="{9B660D38-EBA3-4A8F-91BE-712CB13B699A}" dt="2020-10-09T09:42:06.957" v="142" actId="1076"/>
          <ac:spMkLst>
            <pc:docMk/>
            <pc:sldMk cId="0" sldId="272"/>
            <ac:spMk id="186" creationId="{00000000-0000-0000-0000-000000000000}"/>
          </ac:spMkLst>
        </pc:spChg>
        <pc:graphicFrameChg chg="add mod ord modVis">
          <ac:chgData name="Eckert, Peter" userId="04e50364-1ac6-468d-8340-c574f3737480" providerId="ADAL" clId="{9B660D38-EBA3-4A8F-91BE-712CB13B699A}" dt="2020-10-09T09:41:02.017" v="134"/>
          <ac:graphicFrameMkLst>
            <pc:docMk/>
            <pc:sldMk cId="0" sldId="272"/>
            <ac:graphicFrameMk id="2" creationId="{F5A6E135-D1E4-4E5C-B4C7-7DA587B18A2F}"/>
          </ac:graphicFrameMkLst>
        </pc:graphicFrameChg>
        <pc:picChg chg="mod">
          <ac:chgData name="Eckert, Peter" userId="04e50364-1ac6-468d-8340-c574f3737480" providerId="ADAL" clId="{9B660D38-EBA3-4A8F-91BE-712CB13B699A}" dt="2020-10-09T09:42:14.520" v="143" actId="1076"/>
          <ac:picMkLst>
            <pc:docMk/>
            <pc:sldMk cId="0" sldId="272"/>
            <ac:picMk id="181" creationId="{00000000-0000-0000-0000-000000000000}"/>
          </ac:picMkLst>
        </pc:picChg>
        <pc:picChg chg="mod">
          <ac:chgData name="Eckert, Peter" userId="04e50364-1ac6-468d-8340-c574f3737480" providerId="ADAL" clId="{9B660D38-EBA3-4A8F-91BE-712CB13B699A}" dt="2020-10-09T09:42:06.957" v="142" actId="1076"/>
          <ac:picMkLst>
            <pc:docMk/>
            <pc:sldMk cId="0" sldId="272"/>
            <ac:picMk id="182" creationId="{00000000-0000-0000-0000-000000000000}"/>
          </ac:picMkLst>
        </pc:picChg>
      </pc:sldChg>
      <pc:sldMasterChg chg="addSp modSp">
        <pc:chgData name="Eckert, Peter" userId="04e50364-1ac6-468d-8340-c574f3737480" providerId="ADAL" clId="{9B660D38-EBA3-4A8F-91BE-712CB13B699A}" dt="2020-10-09T09:38:45.225" v="15"/>
        <pc:sldMasterMkLst>
          <pc:docMk/>
          <pc:sldMasterMk cId="0" sldId="2147483648"/>
        </pc:sldMasterMkLst>
        <pc:graphicFrameChg chg="add mod ord modVis">
          <ac:chgData name="Eckert, Peter" userId="04e50364-1ac6-468d-8340-c574f3737480" providerId="ADAL" clId="{9B660D38-EBA3-4A8F-91BE-712CB13B699A}" dt="2020-10-09T09:38:45.225" v="15"/>
          <ac:graphicFrameMkLst>
            <pc:docMk/>
            <pc:sldMasterMk cId="0" sldId="2147483648"/>
            <ac:graphicFrameMk id="5" creationId="{1CFE1136-BEA7-4680-8283-76C36E306DEF}"/>
          </ac:graphicFrameMkLst>
        </pc:graphicFrame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73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3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CFE1136-BEA7-4680-8283-76C36E306DE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8246304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13" imgW="499" imgH="499" progId="TCLayout.ActiveDocument.1">
                  <p:embed/>
                </p:oleObj>
              </mc:Choice>
              <mc:Fallback>
                <p:oleObj name="think-cell Folie" r:id="rId13" imgW="499" imgH="499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1CFE1136-BEA7-4680-8283-76C36E306D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089820" y="6404293"/>
            <a:ext cx="263981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i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x.thunkable.com/copy/57989626327f283cca1815d08108349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 1"/>
          <p:cNvSpPr txBox="1">
            <a:spLocks noGrp="1"/>
          </p:cNvSpPr>
          <p:nvPr>
            <p:ph type="ctrTitle"/>
          </p:nvPr>
        </p:nvSpPr>
        <p:spPr>
          <a:xfrm>
            <a:off x="1324698" y="1122362"/>
            <a:ext cx="9343302" cy="2387601"/>
          </a:xfrm>
          <a:prstGeom prst="rect">
            <a:avLst/>
          </a:prstGeom>
        </p:spPr>
        <p:txBody>
          <a:bodyPr/>
          <a:lstStyle>
            <a:lvl1pPr defTabSz="758951">
              <a:defRPr sz="7900" b="1">
                <a:solidFill>
                  <a:srgbClr val="FF0000"/>
                </a:solidFill>
                <a:latin typeface="72 Black"/>
                <a:ea typeface="72 Black"/>
                <a:cs typeface="72 Black"/>
                <a:sym typeface="72 Black"/>
              </a:defRPr>
            </a:lvl1pPr>
          </a:lstStyle>
          <a:p>
            <a:r>
              <a:t>Alert</a:t>
            </a:r>
          </a:p>
        </p:txBody>
      </p:sp>
      <p:sp>
        <p:nvSpPr>
          <p:cNvPr id="95" name="Untertitel 2"/>
          <p:cNvSpPr txBox="1">
            <a:spLocks noGrp="1"/>
          </p:cNvSpPr>
          <p:nvPr>
            <p:ph type="subTitle" sz="half" idx="1"/>
          </p:nvPr>
        </p:nvSpPr>
        <p:spPr>
          <a:xfrm>
            <a:off x="1523999" y="3602037"/>
            <a:ext cx="9144001" cy="2785317"/>
          </a:xfrm>
          <a:prstGeom prst="rect">
            <a:avLst/>
          </a:prstGeom>
        </p:spPr>
        <p:txBody>
          <a:bodyPr/>
          <a:lstStyle/>
          <a:p>
            <a:r>
              <a:t>The warning app </a:t>
            </a:r>
          </a:p>
          <a:p>
            <a:endParaRPr/>
          </a:p>
          <a:p>
            <a:r>
              <a:t>by </a:t>
            </a:r>
          </a:p>
          <a:p>
            <a:r>
              <a:t>Julia</a:t>
            </a:r>
          </a:p>
          <a:p>
            <a:r>
              <a:t>Markus</a:t>
            </a:r>
          </a:p>
          <a:p>
            <a:r>
              <a:t>Peter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27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Day 4:   df['location_clean']</a:t>
            </a:r>
          </a:p>
        </p:txBody>
      </p:sp>
      <p:pic>
        <p:nvPicPr>
          <p:cNvPr id="128" name="Bildschirmfoto 2020-10-08 um 22.12.02.png" descr="Bildschirmfoto 2020-10-08 um 22.12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246" y="-2"/>
            <a:ext cx="3913586" cy="685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Bildschirmfoto 2020-10-08 um 22.22.10.png" descr="Bildschirmfoto 2020-10-08 um 22.22.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48" y="2541783"/>
            <a:ext cx="5163679" cy="3693116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No Value"/>
          <p:cNvSpPr txBox="1"/>
          <p:nvPr/>
        </p:nvSpPr>
        <p:spPr>
          <a:xfrm>
            <a:off x="1169082" y="5552042"/>
            <a:ext cx="500071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/>
            </a:lvl1pPr>
          </a:lstStyle>
          <a:p>
            <a:r>
              <a:t>No Value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Bildschirmfoto 2020-10-08 um 22.25.11.png" descr="Bildschirmfoto 2020-10-08 um 22.25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7" y="1317318"/>
            <a:ext cx="6633864" cy="49596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34" name="doc_loc =df['location_clean'].apply( lambda satz: nlp(satz) )"/>
          <p:cNvSpPr txBox="1"/>
          <p:nvPr/>
        </p:nvSpPr>
        <p:spPr>
          <a:xfrm>
            <a:off x="-4953" y="6311900"/>
            <a:ext cx="4418834" cy="476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doc_loc</a:t>
            </a:r>
            <a:r>
              <a:rPr dirty="0"/>
              <a:t> =df[</a:t>
            </a:r>
            <a:r>
              <a:rPr dirty="0">
                <a:solidFill>
                  <a:srgbClr val="A31515"/>
                </a:solidFill>
              </a:rPr>
              <a:t>'</a:t>
            </a:r>
            <a:r>
              <a:rPr dirty="0" err="1">
                <a:solidFill>
                  <a:srgbClr val="A31515"/>
                </a:solidFill>
              </a:rPr>
              <a:t>location_clean</a:t>
            </a:r>
            <a:r>
              <a:rPr dirty="0">
                <a:solidFill>
                  <a:srgbClr val="A31515"/>
                </a:solidFill>
              </a:rPr>
              <a:t>'</a:t>
            </a:r>
            <a:r>
              <a:rPr dirty="0"/>
              <a:t>].apply( </a:t>
            </a:r>
            <a:r>
              <a:rPr dirty="0">
                <a:solidFill>
                  <a:srgbClr val="0000FF"/>
                </a:solidFill>
              </a:rPr>
              <a:t>lambda</a:t>
            </a:r>
            <a:r>
              <a:rPr dirty="0"/>
              <a:t> </a:t>
            </a:r>
            <a:r>
              <a:rPr dirty="0" err="1"/>
              <a:t>satz</a:t>
            </a:r>
            <a:r>
              <a:rPr dirty="0"/>
              <a:t>: </a:t>
            </a:r>
            <a:r>
              <a:rPr dirty="0" err="1"/>
              <a:t>nlp</a:t>
            </a:r>
            <a:r>
              <a:rPr dirty="0"/>
              <a:t>(</a:t>
            </a:r>
            <a:r>
              <a:rPr dirty="0" err="1"/>
              <a:t>satz</a:t>
            </a:r>
            <a:r>
              <a:rPr dirty="0"/>
              <a:t>) )</a:t>
            </a:r>
          </a:p>
        </p:txBody>
      </p:sp>
      <p:pic>
        <p:nvPicPr>
          <p:cNvPr id="135" name="Bildschirmfoto 2020-10-08 um 22.38.22.png" descr="Bildschirmfoto 2020-10-08 um 22.38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31" y="609598"/>
            <a:ext cx="6197603" cy="5638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Finde den Fehler</a:t>
            </a:r>
          </a:p>
        </p:txBody>
      </p:sp>
      <p:sp>
        <p:nvSpPr>
          <p:cNvPr id="138" name="displacy.render(doc_loc, style=&quot;ent&quot;, jupyter=True)"/>
          <p:cNvSpPr txBox="1"/>
          <p:nvPr/>
        </p:nvSpPr>
        <p:spPr>
          <a:xfrm>
            <a:off x="-4953" y="6311900"/>
            <a:ext cx="3838547" cy="476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displacy.render</a:t>
            </a:r>
            <a:r>
              <a:rPr dirty="0"/>
              <a:t>(</a:t>
            </a:r>
            <a:r>
              <a:rPr dirty="0" err="1"/>
              <a:t>doc_loc</a:t>
            </a:r>
            <a:r>
              <a:rPr dirty="0"/>
              <a:t>, style=</a:t>
            </a:r>
            <a:r>
              <a:rPr dirty="0">
                <a:solidFill>
                  <a:srgbClr val="A31515"/>
                </a:solidFill>
              </a:rPr>
              <a:t>"</a:t>
            </a:r>
            <a:r>
              <a:rPr dirty="0" err="1">
                <a:solidFill>
                  <a:srgbClr val="A31515"/>
                </a:solidFill>
              </a:rPr>
              <a:t>ent</a:t>
            </a:r>
            <a:r>
              <a:rPr dirty="0">
                <a:solidFill>
                  <a:srgbClr val="A31515"/>
                </a:solidFill>
              </a:rPr>
              <a:t>"</a:t>
            </a:r>
            <a:r>
              <a:rPr dirty="0"/>
              <a:t>, </a:t>
            </a:r>
            <a:r>
              <a:rPr dirty="0" err="1"/>
              <a:t>jupyter</a:t>
            </a:r>
            <a:r>
              <a:rPr dirty="0"/>
              <a:t>=</a:t>
            </a:r>
            <a:r>
              <a:rPr dirty="0">
                <a:solidFill>
                  <a:srgbClr val="0000FF"/>
                </a:solidFill>
              </a:rPr>
              <a:t>True</a:t>
            </a:r>
            <a:r>
              <a:rPr dirty="0"/>
              <a:t>)</a:t>
            </a:r>
          </a:p>
        </p:txBody>
      </p:sp>
      <p:pic>
        <p:nvPicPr>
          <p:cNvPr id="139" name="Bildschirmfoto 2020-10-08 um 22.38.22.png" descr="Bildschirmfoto 2020-10-08 um 22.38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631" y="609600"/>
            <a:ext cx="6197603" cy="563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Bildschirmfoto 2020-10-08 um 22.40.22.png" descr="Bildschirmfoto 2020-10-08 um 22.40.22.png"/>
          <p:cNvPicPr>
            <a:picLocks noChangeAspect="1"/>
          </p:cNvPicPr>
          <p:nvPr/>
        </p:nvPicPr>
        <p:blipFill>
          <a:blip r:embed="rId3"/>
          <a:srcRect t="6577" b="8666"/>
          <a:stretch>
            <a:fillRect/>
          </a:stretch>
        </p:blipFill>
        <p:spPr>
          <a:xfrm>
            <a:off x="8329382" y="5953"/>
            <a:ext cx="3879493" cy="684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Bildschirmfoto 2020-10-08 um 22.56.04.png" descr="Bildschirmfoto 2020-10-08 um 22.56.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32" y="1517650"/>
            <a:ext cx="3810003" cy="3822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Finde in Stadtliste</a:t>
            </a:r>
          </a:p>
        </p:txBody>
      </p:sp>
      <p:sp>
        <p:nvSpPr>
          <p:cNvPr id="144" name="https://www.mithrilandmages.com/utilities/CityBrowse.php"/>
          <p:cNvSpPr txBox="1"/>
          <p:nvPr/>
        </p:nvSpPr>
        <p:spPr>
          <a:xfrm>
            <a:off x="845526" y="1469370"/>
            <a:ext cx="636284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https://www.mithrilandmages.com/utilities/CityBrowse.php</a:t>
            </a:r>
          </a:p>
        </p:txBody>
      </p:sp>
      <p:sp>
        <p:nvSpPr>
          <p:cNvPr id="145" name="if string is in cities_list: location_list.append()"/>
          <p:cNvSpPr txBox="1"/>
          <p:nvPr/>
        </p:nvSpPr>
        <p:spPr>
          <a:xfrm>
            <a:off x="22243" y="6300487"/>
            <a:ext cx="5563416" cy="488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500"/>
              </a:lnSpc>
              <a:defRPr sz="1400">
                <a:solidFill>
                  <a:srgbClr val="AF00D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if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rPr>
                <a:solidFill>
                  <a:srgbClr val="0000FF"/>
                </a:solidFill>
              </a:rPr>
              <a:t>is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in</a:t>
            </a:r>
            <a:r>
              <a:rPr>
                <a:solidFill>
                  <a:srgbClr val="000000"/>
                </a:solidFill>
              </a:rPr>
              <a:t> cities_list: location_list.append()</a:t>
            </a:r>
          </a:p>
        </p:txBody>
      </p:sp>
      <p:pic>
        <p:nvPicPr>
          <p:cNvPr id="146" name="Bildschirmfoto 2020-10-08 um 23.14.34.png" descr="Bildschirmfoto 2020-10-08 um 23.14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14" y="46345"/>
            <a:ext cx="2469413" cy="676531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7" name="Tabelle"/>
          <p:cNvGraphicFramePr/>
          <p:nvPr/>
        </p:nvGraphicFramePr>
        <p:xfrm>
          <a:off x="903393" y="2240265"/>
          <a:ext cx="5231518" cy="3510645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459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12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Explorative Datenanalyse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8" name="Original Data:"/>
          <p:cNvSpPr txBox="1"/>
          <p:nvPr/>
        </p:nvSpPr>
        <p:spPr>
          <a:xfrm>
            <a:off x="2563074" y="3243579"/>
            <a:ext cx="1597903" cy="460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Original Data:</a:t>
            </a:r>
          </a:p>
        </p:txBody>
      </p:sp>
      <p:sp>
        <p:nvSpPr>
          <p:cNvPr id="149" name="5080"/>
          <p:cNvSpPr txBox="1"/>
          <p:nvPr/>
        </p:nvSpPr>
        <p:spPr>
          <a:xfrm>
            <a:off x="5503976" y="3243579"/>
            <a:ext cx="530929" cy="460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5080</a:t>
            </a:r>
          </a:p>
        </p:txBody>
      </p:sp>
      <p:sp>
        <p:nvSpPr>
          <p:cNvPr id="150" name="Number of locations with True Alert (1)"/>
          <p:cNvSpPr txBox="1"/>
          <p:nvPr/>
        </p:nvSpPr>
        <p:spPr>
          <a:xfrm>
            <a:off x="1063025" y="3917305"/>
            <a:ext cx="4265337" cy="46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Number of locations with True Alert (1)</a:t>
            </a:r>
          </a:p>
        </p:txBody>
      </p:sp>
      <p:sp>
        <p:nvSpPr>
          <p:cNvPr id="151" name="Number of locations with False Alert (0)"/>
          <p:cNvSpPr txBox="1"/>
          <p:nvPr/>
        </p:nvSpPr>
        <p:spPr>
          <a:xfrm>
            <a:off x="880307" y="4589779"/>
            <a:ext cx="4372034" cy="46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Number of locations with False Alert (0)</a:t>
            </a:r>
          </a:p>
        </p:txBody>
      </p:sp>
      <p:sp>
        <p:nvSpPr>
          <p:cNvPr id="152" name="1328"/>
          <p:cNvSpPr txBox="1"/>
          <p:nvPr/>
        </p:nvSpPr>
        <p:spPr>
          <a:xfrm>
            <a:off x="5503976" y="3841917"/>
            <a:ext cx="530929" cy="46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1328</a:t>
            </a:r>
          </a:p>
        </p:txBody>
      </p:sp>
      <p:sp>
        <p:nvSpPr>
          <p:cNvPr id="153" name="2895"/>
          <p:cNvSpPr txBox="1"/>
          <p:nvPr/>
        </p:nvSpPr>
        <p:spPr>
          <a:xfrm>
            <a:off x="5503976" y="5337640"/>
            <a:ext cx="530929" cy="460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2895</a:t>
            </a:r>
          </a:p>
        </p:txBody>
      </p:sp>
      <p:sp>
        <p:nvSpPr>
          <p:cNvPr id="154" name="1898"/>
          <p:cNvSpPr txBox="1"/>
          <p:nvPr/>
        </p:nvSpPr>
        <p:spPr>
          <a:xfrm>
            <a:off x="5503976" y="4589779"/>
            <a:ext cx="530929" cy="46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1898</a:t>
            </a:r>
          </a:p>
        </p:txBody>
      </p:sp>
      <p:sp>
        <p:nvSpPr>
          <p:cNvPr id="155" name="All data with a locations"/>
          <p:cNvSpPr txBox="1"/>
          <p:nvPr/>
        </p:nvSpPr>
        <p:spPr>
          <a:xfrm>
            <a:off x="1680537" y="5262252"/>
            <a:ext cx="2771574" cy="460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All data with a locations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Führt zu sauberen Listen - only</a:t>
            </a:r>
          </a:p>
        </p:txBody>
      </p:sp>
      <p:pic>
        <p:nvPicPr>
          <p:cNvPr id="158" name="Bildschirmfoto 2020-10-08 um 23.29.31.png" descr="Bildschirmfoto 2020-10-08 um 23.29.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52" y="1479440"/>
            <a:ext cx="7210982" cy="5010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Bildschirmfoto 2020-10-08 um 23.30.49.png" descr="Bildschirmfoto 2020-10-08 um 23.30.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082" y="1373342"/>
            <a:ext cx="4103434" cy="522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ins - sortie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Eins - sortiert</a:t>
            </a:r>
          </a:p>
        </p:txBody>
      </p:sp>
      <p:pic>
        <p:nvPicPr>
          <p:cNvPr id="162" name="Bildschirmfoto 2020-10-08 um 23.34.05.png" descr="Bildschirmfoto 2020-10-08 um 23.34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495" y="1984119"/>
            <a:ext cx="3274395" cy="1940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Bildschirmfoto 2020-10-08 um 23.35.22.png" descr="Bildschirmfoto 2020-10-08 um 23.35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544" y="4287999"/>
            <a:ext cx="3369516" cy="1940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Bildschirmfoto 2020-10-08 um 23.39.41.png" descr="Bildschirmfoto 2020-10-08 um 23.39.4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83" y="1637500"/>
            <a:ext cx="5257282" cy="353748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0. No Value (79/100)…"/>
          <p:cNvSpPr txBox="1"/>
          <p:nvPr/>
        </p:nvSpPr>
        <p:spPr>
          <a:xfrm>
            <a:off x="849038" y="5097081"/>
            <a:ext cx="5167235" cy="175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numCol="2" spcCol="258360">
            <a:spAutoFit/>
          </a:bodyPr>
          <a:lstStyle/>
          <a:p>
            <a:r>
              <a:rPr dirty="0"/>
              <a:t>0. No Value (79/100)</a:t>
            </a:r>
          </a:p>
          <a:p>
            <a:pPr marL="240631" indent="-240631">
              <a:buSzPct val="100000"/>
              <a:buAutoNum type="arabicPeriod"/>
            </a:pPr>
            <a:r>
              <a:rPr dirty="0"/>
              <a:t>USA (67/38)</a:t>
            </a:r>
          </a:p>
          <a:p>
            <a:pPr marL="240631" indent="-240631">
              <a:buSzPct val="100000"/>
              <a:buAutoNum type="arabicPeriod"/>
            </a:pPr>
            <a:r>
              <a:rPr dirty="0"/>
              <a:t>Nigeria (28/8)</a:t>
            </a:r>
          </a:p>
          <a:p>
            <a:pPr marL="240631" indent="-240631">
              <a:buSzPct val="100000"/>
              <a:buAutoNum type="arabicPeriod"/>
            </a:pPr>
            <a:r>
              <a:rPr dirty="0"/>
              <a:t>United States (27/23)</a:t>
            </a:r>
          </a:p>
          <a:p>
            <a:pPr marL="240631" indent="-240631">
              <a:buSzPct val="100000"/>
              <a:buAutoNum type="arabicPeriod"/>
            </a:pPr>
            <a:r>
              <a:rPr lang="de-DE" dirty="0"/>
              <a:t>I</a:t>
            </a:r>
            <a:r>
              <a:rPr dirty="0" err="1"/>
              <a:t>ndia</a:t>
            </a:r>
            <a:r>
              <a:rPr dirty="0"/>
              <a:t> (22/6)</a:t>
            </a:r>
          </a:p>
          <a:p>
            <a:pPr marL="240631" indent="-240631">
              <a:buSzPct val="100000"/>
              <a:buAutoNum type="arabicPeriod"/>
            </a:pPr>
            <a:r>
              <a:rPr lang="de-DE" dirty="0"/>
              <a:t>N</a:t>
            </a:r>
            <a:r>
              <a:rPr dirty="0" err="1"/>
              <a:t>ew</a:t>
            </a:r>
            <a:r>
              <a:rPr dirty="0"/>
              <a:t> York (19/60)</a:t>
            </a:r>
          </a:p>
        </p:txBody>
      </p:sp>
      <p:sp>
        <p:nvSpPr>
          <p:cNvPr id="166" name="Daumen hoch"/>
          <p:cNvSpPr/>
          <p:nvPr/>
        </p:nvSpPr>
        <p:spPr>
          <a:xfrm>
            <a:off x="10127876" y="354315"/>
            <a:ext cx="1209131" cy="1325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39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redic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Prediction</a:t>
            </a:r>
          </a:p>
        </p:txBody>
      </p:sp>
      <p:pic>
        <p:nvPicPr>
          <p:cNvPr id="169" name="Bildschirmfoto 2020-10-08 um 23.57.15.png" descr="Bildschirmfoto 2020-10-08 um 23.57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69" y="1663700"/>
            <a:ext cx="3987802" cy="353060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Daumen hoch"/>
          <p:cNvSpPr/>
          <p:nvPr/>
        </p:nvSpPr>
        <p:spPr>
          <a:xfrm rot="10800000" flipH="1">
            <a:off x="10127876" y="354316"/>
            <a:ext cx="1209131" cy="1325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71" name="Cross_val_Score von 0.5898960911623681…"/>
          <p:cNvSpPr txBox="1"/>
          <p:nvPr/>
        </p:nvSpPr>
        <p:spPr>
          <a:xfrm>
            <a:off x="5009727" y="2332781"/>
            <a:ext cx="6205683" cy="2597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Cross_val_Score von 0.5898960911623681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mit (tfidf_vectorizer_loc,LogisticRegression())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tfidf_vectorizer_loc = TfidfVectorizer(analyzer=</a:t>
            </a:r>
            <a:r>
              <a:rPr>
                <a:solidFill>
                  <a:srgbClr val="A31515"/>
                </a:solidFill>
              </a:rPr>
              <a:t>'word'</a:t>
            </a:r>
            <a:r>
              <a:t>, </a:t>
            </a:r>
          </a:p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ngram_range=(</a:t>
            </a:r>
            <a:r>
              <a:rPr>
                <a:solidFill>
                  <a:srgbClr val="09885A"/>
                </a:solidFill>
              </a:rPr>
              <a:t>1</a:t>
            </a:r>
            <a:r>
              <a:t>,</a:t>
            </a:r>
            <a:r>
              <a:rPr>
                <a:solidFill>
                  <a:srgbClr val="09885A"/>
                </a:solidFill>
              </a:rPr>
              <a:t>1</a:t>
            </a:r>
            <a:r>
              <a:t>))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5A6E135-D1E4-4E5C-B4C7-7DA587B18A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37803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4" imgW="499" imgH="499" progId="TCLayout.ActiveDocument.1">
                  <p:embed/>
                </p:oleObj>
              </mc:Choice>
              <mc:Fallback>
                <p:oleObj name="think-cell Folie" r:id="rId4" imgW="499" imgH="499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F5A6E135-D1E4-4E5C-B4C7-7DA587B18A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23847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Progress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tweet </a:t>
            </a:r>
            <a:r>
              <a:rPr lang="de-DE" dirty="0" err="1"/>
              <a:t>classification</a:t>
            </a:r>
            <a:r>
              <a:rPr lang="de-DE" dirty="0"/>
              <a:t> (score </a:t>
            </a:r>
            <a:r>
              <a:rPr lang="de-DE" dirty="0" err="1"/>
              <a:t>increase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174" name="Inhaltsplatzhalter 2"/>
          <p:cNvSpPr txBox="1">
            <a:spLocks noGrp="1"/>
          </p:cNvSpPr>
          <p:nvPr>
            <p:ph type="body" idx="1"/>
          </p:nvPr>
        </p:nvSpPr>
        <p:spPr>
          <a:xfrm>
            <a:off x="1057645" y="1567520"/>
            <a:ext cx="10629354" cy="464891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dirty="0"/>
              <a:t>Day 1:			</a:t>
            </a:r>
            <a:r>
              <a:rPr lang="de-DE" dirty="0"/>
              <a:t>	</a:t>
            </a:r>
            <a:r>
              <a:rPr dirty="0"/>
              <a:t>Day </a:t>
            </a:r>
            <a:r>
              <a:rPr lang="de-DE" dirty="0"/>
              <a:t>3</a:t>
            </a:r>
            <a:r>
              <a:rPr dirty="0"/>
              <a:t>:                          Day </a:t>
            </a:r>
            <a:r>
              <a:rPr lang="de-DE" dirty="0"/>
              <a:t>4</a:t>
            </a:r>
            <a:r>
              <a:rPr dirty="0"/>
              <a:t>: </a:t>
            </a:r>
          </a:p>
        </p:txBody>
      </p:sp>
      <p:pic>
        <p:nvPicPr>
          <p:cNvPr id="175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52" y="2735244"/>
            <a:ext cx="2943226" cy="264795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Rechteck 4"/>
          <p:cNvSpPr txBox="1"/>
          <p:nvPr/>
        </p:nvSpPr>
        <p:spPr>
          <a:xfrm>
            <a:off x="1072432" y="5681426"/>
            <a:ext cx="222605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0.7898193760262726</a:t>
            </a:r>
          </a:p>
        </p:txBody>
      </p:sp>
      <p:sp>
        <p:nvSpPr>
          <p:cNvPr id="177" name="Textfeld 5"/>
          <p:cNvSpPr txBox="1"/>
          <p:nvPr/>
        </p:nvSpPr>
        <p:spPr>
          <a:xfrm rot="16200000">
            <a:off x="-1582599" y="3933933"/>
            <a:ext cx="412734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Score                     Confusion Matrix</a:t>
            </a:r>
          </a:p>
        </p:txBody>
      </p:sp>
      <p:sp>
        <p:nvSpPr>
          <p:cNvPr id="178" name="Textfeld 6"/>
          <p:cNvSpPr txBox="1"/>
          <p:nvPr/>
        </p:nvSpPr>
        <p:spPr>
          <a:xfrm>
            <a:off x="883919" y="2183032"/>
            <a:ext cx="263144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Tfidf + LogReg Classifier</a:t>
            </a:r>
          </a:p>
        </p:txBody>
      </p:sp>
      <p:sp>
        <p:nvSpPr>
          <p:cNvPr id="179" name="Textfeld 9"/>
          <p:cNvSpPr txBox="1"/>
          <p:nvPr/>
        </p:nvSpPr>
        <p:spPr>
          <a:xfrm>
            <a:off x="7589907" y="2153094"/>
            <a:ext cx="299242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stacking approach:</a:t>
            </a:r>
          </a:p>
          <a:p>
            <a:r>
              <a:t>LogReg, KNN, Naive Bayes</a:t>
            </a:r>
          </a:p>
        </p:txBody>
      </p:sp>
      <p:sp>
        <p:nvSpPr>
          <p:cNvPr id="180" name="Rechteck 10"/>
          <p:cNvSpPr txBox="1"/>
          <p:nvPr/>
        </p:nvSpPr>
        <p:spPr>
          <a:xfrm>
            <a:off x="7895404" y="5711740"/>
            <a:ext cx="222605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0.8260013131976363</a:t>
            </a:r>
          </a:p>
        </p:txBody>
      </p:sp>
      <p:pic>
        <p:nvPicPr>
          <p:cNvPr id="181" name="Picture 6" descr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4349" y="2937677"/>
            <a:ext cx="2943227" cy="2495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ild" descr="Bil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8641" y="2730040"/>
            <a:ext cx="2943227" cy="2647952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extfeld 9"/>
          <p:cNvSpPr txBox="1"/>
          <p:nvPr/>
        </p:nvSpPr>
        <p:spPr>
          <a:xfrm>
            <a:off x="4175163" y="2063793"/>
            <a:ext cx="299242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/>
              <a:t>Naive Bayes including Keywords and Text</a:t>
            </a:r>
          </a:p>
        </p:txBody>
      </p:sp>
      <p:sp>
        <p:nvSpPr>
          <p:cNvPr id="184" name="Rechteck 10"/>
          <p:cNvSpPr txBox="1"/>
          <p:nvPr/>
        </p:nvSpPr>
        <p:spPr>
          <a:xfrm>
            <a:off x="4377227" y="5568983"/>
            <a:ext cx="222605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0.8128693368351937</a:t>
            </a:r>
          </a:p>
        </p:txBody>
      </p:sp>
      <p:sp>
        <p:nvSpPr>
          <p:cNvPr id="185" name="Textfeld 6"/>
          <p:cNvSpPr txBox="1"/>
          <p:nvPr/>
        </p:nvSpPr>
        <p:spPr>
          <a:xfrm>
            <a:off x="8141071" y="6069879"/>
            <a:ext cx="263144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dirty="0"/>
              <a:t>highest score</a:t>
            </a:r>
          </a:p>
        </p:txBody>
      </p:sp>
      <p:sp>
        <p:nvSpPr>
          <p:cNvPr id="186" name="lean model"/>
          <p:cNvSpPr txBox="1"/>
          <p:nvPr/>
        </p:nvSpPr>
        <p:spPr>
          <a:xfrm>
            <a:off x="4981131" y="6070443"/>
            <a:ext cx="124200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lean model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Product</a:t>
            </a:r>
          </a:p>
        </p:txBody>
      </p:sp>
      <p:sp>
        <p:nvSpPr>
          <p:cNvPr id="189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Warning App: </a:t>
            </a:r>
            <a:r>
              <a: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https://x.thunkable.com/copy/57989626327f283cca1815d081083498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Backup</a:t>
            </a:r>
          </a:p>
        </p:txBody>
      </p:sp>
      <p:sp>
        <p:nvSpPr>
          <p:cNvPr id="19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Task</a:t>
            </a:r>
          </a:p>
        </p:txBody>
      </p:sp>
      <p:sp>
        <p:nvSpPr>
          <p:cNvPr id="98" name="Inhaltsplatzhalter 2"/>
          <p:cNvSpPr txBox="1">
            <a:spLocks noGrp="1"/>
          </p:cNvSpPr>
          <p:nvPr>
            <p:ph type="body" sz="half" idx="1"/>
          </p:nvPr>
        </p:nvSpPr>
        <p:spPr>
          <a:xfrm>
            <a:off x="838199" y="1825625"/>
            <a:ext cx="5633392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Build a model which is capable of correctly classify tweets as either disaster tweets or false alerts</a:t>
            </a:r>
          </a:p>
        </p:txBody>
      </p:sp>
      <p:pic>
        <p:nvPicPr>
          <p:cNvPr id="99" name="Bildschirmfoto 2020-10-08 um 20.52.41.png" descr="Bildschirmfoto 2020-10-08 um 20.52.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92" y="926929"/>
            <a:ext cx="3828673" cy="5004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Useful graphs</a:t>
            </a:r>
          </a:p>
        </p:txBody>
      </p:sp>
      <p:pic>
        <p:nvPicPr>
          <p:cNvPr id="19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9887"/>
            <a:ext cx="6370321" cy="2544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3199"/>
            <a:ext cx="3571875" cy="2409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Used techniques</a:t>
            </a:r>
          </a:p>
        </p:txBody>
      </p:sp>
      <p:sp>
        <p:nvSpPr>
          <p:cNvPr id="199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1741" indent="-221741" defTabSz="886967">
              <a:lnSpc>
                <a:spcPct val="81000"/>
              </a:lnSpc>
              <a:spcBef>
                <a:spcPts val="900"/>
              </a:spcBef>
              <a:defRPr sz="2400"/>
            </a:pPr>
            <a:r>
              <a:t>Data wrangling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regex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replace by dict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POS / NER</a:t>
            </a:r>
          </a:p>
          <a:p>
            <a:pPr marL="221741" indent="-221741" defTabSz="886967">
              <a:lnSpc>
                <a:spcPct val="81000"/>
              </a:lnSpc>
              <a:spcBef>
                <a:spcPts val="900"/>
              </a:spcBef>
              <a:defRPr sz="2400"/>
            </a:pPr>
            <a:r>
              <a:t>ML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pipeline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Tfidf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CountVectorizer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XGBClassifier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stacking</a:t>
            </a:r>
          </a:p>
          <a:p>
            <a:pPr marL="221741" indent="-221741" defTabSz="886967">
              <a:lnSpc>
                <a:spcPct val="81000"/>
              </a:lnSpc>
              <a:spcBef>
                <a:spcPts val="900"/>
              </a:spcBef>
              <a:defRPr sz="2400"/>
            </a:pPr>
            <a:r>
              <a:t>App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thunkable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202" name="# cleaning: df.replace(&quot;[^a-zA-Z' ]“).split().lower().re.findall().stopwords."/>
          <p:cNvSpPr txBox="1"/>
          <p:nvPr/>
        </p:nvSpPr>
        <p:spPr>
          <a:xfrm>
            <a:off x="-4953" y="6311900"/>
            <a:ext cx="8453620" cy="315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cleaning: df.replace("[^a-zA-Z' ]“).split().lower().re.findall().stopwords.</a:t>
            </a: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pic>
        <p:nvPicPr>
          <p:cNvPr id="203" name="Bildschirmfoto 2020-10-08 um 22.25.11.png" descr="Bildschirmfoto 2020-10-08 um 22.25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1317318"/>
            <a:ext cx="10515601" cy="495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Strategy</a:t>
            </a:r>
          </a:p>
        </p:txBody>
      </p:sp>
      <p:sp>
        <p:nvSpPr>
          <p:cNvPr id="10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data exploration</a:t>
            </a:r>
          </a:p>
          <a:p>
            <a:r>
              <a:t>clean keywords</a:t>
            </a:r>
          </a:p>
          <a:p>
            <a:r>
              <a:t>transform text via NLP techniques</a:t>
            </a:r>
          </a:p>
          <a:p>
            <a:r>
              <a:t>perform different ML approaches to find best differentiator model</a:t>
            </a:r>
          </a:p>
          <a:p>
            <a:r>
              <a:t>build app using a ML pipeline to predict alert situations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05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Day 1: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Setup strategy, git project (group)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data wrangling ( 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NLP basics (group)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first prediction (group)</a:t>
            </a:r>
          </a:p>
        </p:txBody>
      </p:sp>
      <p:pic>
        <p:nvPicPr>
          <p:cNvPr id="10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80" y="2893511"/>
            <a:ext cx="4633750" cy="2788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09" name="Inhaltsplatzhalt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4998929" cy="4351338"/>
          </a:xfrm>
          <a:prstGeom prst="rect">
            <a:avLst/>
          </a:prstGeom>
        </p:spPr>
        <p:txBody>
          <a:bodyPr/>
          <a:lstStyle/>
          <a:p>
            <a:r>
              <a:t>Day 2: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find best pipe to predict real and false alerts (individual)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visualize keyword distribution depending on alert state (individual)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programming warning app for users (individual) </a:t>
            </a:r>
          </a:p>
        </p:txBody>
      </p:sp>
      <p:pic>
        <p:nvPicPr>
          <p:cNvPr id="11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314587" cy="3585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13" name="Inhaltsplatzhalt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Day 3: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Git (group)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different NLP and ML techniques ( 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many different models tested</a:t>
            </a:r>
          </a:p>
          <a:p>
            <a:pPr marL="685800" lvl="1" indent="-228600">
              <a:spcBef>
                <a:spcPts val="500"/>
              </a:spcBef>
              <a:defRPr sz="2400"/>
            </a:pPr>
            <a:endParaRPr/>
          </a:p>
          <a:p>
            <a:pPr marL="195942" indent="-195942"/>
            <a:r>
              <a:rPr sz="2400"/>
              <a:t>NLP: </a:t>
            </a:r>
          </a:p>
          <a:p>
            <a:pPr marL="653142" lvl="1" indent="-195942"/>
            <a:r>
              <a:rPr sz="2400"/>
              <a:t>Cleaning, lemmatising and vectorizing (TFVdif and CountVectorizer)</a:t>
            </a:r>
          </a:p>
          <a:p>
            <a:pPr marL="653142" lvl="1" indent="-195942"/>
            <a:r>
              <a:rPr sz="2400"/>
              <a:t>Tweets text, Keywords and Tweet text + Keywords</a:t>
            </a:r>
          </a:p>
          <a:p>
            <a:pPr marL="195942" indent="-195942"/>
            <a:r>
              <a:rPr sz="2400"/>
              <a:t>ML Models:</a:t>
            </a:r>
          </a:p>
          <a:p>
            <a:pPr marL="653142" lvl="1" indent="-195942"/>
            <a:r>
              <a:rPr sz="2400"/>
              <a:t>all Classifiers we heard about in this course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Models, Scores and huge Matrices</a:t>
            </a:r>
          </a:p>
        </p:txBody>
      </p:sp>
      <p:sp>
        <p:nvSpPr>
          <p:cNvPr id="116" name="Inhaltsplatzhalter 2"/>
          <p:cNvSpPr txBox="1">
            <a:spLocks noGrp="1"/>
          </p:cNvSpPr>
          <p:nvPr>
            <p:ph type="body" idx="1"/>
          </p:nvPr>
        </p:nvSpPr>
        <p:spPr>
          <a:xfrm>
            <a:off x="392701" y="1752315"/>
            <a:ext cx="10515601" cy="4351339"/>
          </a:xfrm>
          <a:prstGeom prst="rect">
            <a:avLst/>
          </a:prstGeom>
        </p:spPr>
        <p:txBody>
          <a:bodyPr/>
          <a:lstStyle/>
          <a:p>
            <a:pPr marL="685800" lvl="1" indent="-228600">
              <a:spcBef>
                <a:spcPts val="500"/>
              </a:spcBef>
              <a:defRPr sz="2200"/>
            </a:pPr>
            <a:r>
              <a:rPr dirty="0"/>
              <a:t>Logistic Regression /</a:t>
            </a:r>
            <a:r>
              <a:rPr dirty="0" err="1"/>
              <a:t>TFIDF</a:t>
            </a:r>
            <a:r>
              <a:rPr dirty="0"/>
              <a:t> Vectorizer</a:t>
            </a:r>
            <a:r>
              <a:rPr lang="de-DE" dirty="0"/>
              <a:t>				</a:t>
            </a:r>
            <a:r>
              <a:rPr dirty="0"/>
              <a:t>0.81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rPr dirty="0" err="1"/>
              <a:t>XGBOOST</a:t>
            </a:r>
            <a:r>
              <a:rPr dirty="0"/>
              <a:t> Classifier /</a:t>
            </a:r>
            <a:r>
              <a:rPr dirty="0" err="1"/>
              <a:t>TFIDF</a:t>
            </a:r>
            <a:r>
              <a:rPr dirty="0"/>
              <a:t> Vectorizer                              </a:t>
            </a:r>
            <a:r>
              <a:rPr lang="de-DE" dirty="0"/>
              <a:t>		</a:t>
            </a:r>
            <a:r>
              <a:rPr dirty="0"/>
              <a:t>0.73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rPr dirty="0" err="1"/>
              <a:t>Gridsearch</a:t>
            </a:r>
            <a:r>
              <a:rPr dirty="0"/>
              <a:t> + </a:t>
            </a:r>
            <a:r>
              <a:rPr dirty="0" err="1"/>
              <a:t>XGB</a:t>
            </a:r>
            <a:r>
              <a:rPr dirty="0"/>
              <a:t> /</a:t>
            </a:r>
            <a:r>
              <a:rPr dirty="0" err="1"/>
              <a:t>TFIDF</a:t>
            </a:r>
            <a:r>
              <a:rPr dirty="0"/>
              <a:t> Vectorizer                                              </a:t>
            </a:r>
            <a:r>
              <a:rPr lang="de-DE" dirty="0"/>
              <a:t>	</a:t>
            </a:r>
            <a:r>
              <a:rPr dirty="0"/>
              <a:t>0.75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rPr dirty="0" err="1"/>
              <a:t>Decistion</a:t>
            </a:r>
            <a:r>
              <a:rPr dirty="0"/>
              <a:t> Tree /</a:t>
            </a:r>
            <a:r>
              <a:rPr dirty="0" err="1"/>
              <a:t>TFIDF</a:t>
            </a:r>
            <a:r>
              <a:rPr dirty="0"/>
              <a:t> Vectorizer                                                      </a:t>
            </a:r>
            <a:r>
              <a:rPr lang="de-DE" dirty="0"/>
              <a:t>	</a:t>
            </a:r>
            <a:r>
              <a:rPr dirty="0"/>
              <a:t>0.75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rPr dirty="0" err="1"/>
              <a:t>KNN</a:t>
            </a:r>
            <a:r>
              <a:rPr dirty="0"/>
              <a:t> /</a:t>
            </a:r>
            <a:r>
              <a:rPr dirty="0" err="1"/>
              <a:t>TFIDF</a:t>
            </a:r>
            <a:r>
              <a:rPr dirty="0"/>
              <a:t> Vectorizer                                                                     </a:t>
            </a:r>
            <a:r>
              <a:rPr lang="de-DE" dirty="0"/>
              <a:t>	</a:t>
            </a:r>
            <a:r>
              <a:rPr dirty="0"/>
              <a:t>0.68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rPr dirty="0"/>
              <a:t>Naive Bayes /</a:t>
            </a:r>
            <a:r>
              <a:rPr dirty="0" err="1"/>
              <a:t>TFIDF</a:t>
            </a:r>
            <a:r>
              <a:rPr dirty="0"/>
              <a:t> Vectorizer                                                          </a:t>
            </a:r>
            <a:r>
              <a:rPr lang="de-DE" dirty="0"/>
              <a:t>	</a:t>
            </a:r>
            <a:r>
              <a:rPr dirty="0"/>
              <a:t>0.82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rPr dirty="0"/>
              <a:t>Voting (Logistic </a:t>
            </a:r>
            <a:r>
              <a:rPr dirty="0" err="1"/>
              <a:t>Regresiion</a:t>
            </a:r>
            <a:r>
              <a:rPr dirty="0"/>
              <a:t> and NAIVE BAYES)                          </a:t>
            </a:r>
            <a:r>
              <a:rPr lang="de-DE" dirty="0"/>
              <a:t>	</a:t>
            </a:r>
            <a:r>
              <a:rPr dirty="0"/>
              <a:t>0.81</a:t>
            </a:r>
            <a:endParaRPr lang="de-DE" dirty="0"/>
          </a:p>
          <a:p>
            <a:pPr marL="685800" lvl="1" indent="-228600">
              <a:spcBef>
                <a:spcPts val="500"/>
              </a:spcBef>
              <a:defRPr sz="2200"/>
            </a:pPr>
            <a:r>
              <a:rPr dirty="0"/>
              <a:t>Stacking (</a:t>
            </a:r>
            <a:r>
              <a:rPr dirty="0" err="1"/>
              <a:t>LogReg</a:t>
            </a:r>
            <a:r>
              <a:rPr dirty="0"/>
              <a:t>, </a:t>
            </a:r>
            <a:r>
              <a:rPr dirty="0" err="1"/>
              <a:t>KNN</a:t>
            </a:r>
            <a:r>
              <a:rPr dirty="0"/>
              <a:t>, Naive Bayes     </a:t>
            </a:r>
            <a:r>
              <a:rPr lang="de-DE" dirty="0"/>
              <a:t>				</a:t>
            </a:r>
            <a:r>
              <a:rPr dirty="0"/>
              <a:t>0.82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rPr dirty="0"/>
              <a:t>Naive Bayes   (HE Keywords + Text in Sparse Matrix)        </a:t>
            </a:r>
            <a:r>
              <a:rPr lang="de-DE" dirty="0"/>
              <a:t>		</a:t>
            </a:r>
            <a:r>
              <a:rPr dirty="0"/>
              <a:t>0.81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"/>
          <p:cNvSpPr txBox="1">
            <a:spLocks noGrp="1"/>
          </p:cNvSpPr>
          <p:nvPr>
            <p:ph type="title"/>
          </p:nvPr>
        </p:nvSpPr>
        <p:spPr>
          <a:xfrm>
            <a:off x="528042" y="263618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Models, Scores and huge Matrices</a:t>
            </a:r>
          </a:p>
        </p:txBody>
      </p:sp>
      <p:sp>
        <p:nvSpPr>
          <p:cNvPr id="119" name="Inhaltsplatzhalter 2"/>
          <p:cNvSpPr txBox="1">
            <a:spLocks noGrp="1"/>
          </p:cNvSpPr>
          <p:nvPr>
            <p:ph type="body" idx="1"/>
          </p:nvPr>
        </p:nvSpPr>
        <p:spPr>
          <a:xfrm>
            <a:off x="432175" y="1673366"/>
            <a:ext cx="10515601" cy="4351338"/>
          </a:xfrm>
          <a:prstGeom prst="rect">
            <a:avLst/>
          </a:prstGeom>
        </p:spPr>
        <p:txBody>
          <a:bodyPr/>
          <a:lstStyle/>
          <a:p>
            <a:pPr marL="685800" lvl="1" indent="-228600">
              <a:spcBef>
                <a:spcPts val="500"/>
              </a:spcBef>
              <a:defRPr sz="2200"/>
            </a:pPr>
            <a:endParaRPr/>
          </a:p>
        </p:txBody>
      </p:sp>
      <p:pic>
        <p:nvPicPr>
          <p:cNvPr id="120" name="Bildschirmfoto 2020-10-09 um 09.47.20.png" descr="Bildschirmfoto 2020-10-09 um 09.47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1" y="2273726"/>
            <a:ext cx="10816843" cy="2724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el 1"/>
          <p:cNvSpPr txBox="1">
            <a:spLocks noGrp="1"/>
          </p:cNvSpPr>
          <p:nvPr>
            <p:ph type="title"/>
          </p:nvPr>
        </p:nvSpPr>
        <p:spPr>
          <a:xfrm>
            <a:off x="680301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Predict/Classify new Tweets</a:t>
            </a:r>
          </a:p>
        </p:txBody>
      </p:sp>
      <p:pic>
        <p:nvPicPr>
          <p:cNvPr id="124" name="Bildschirmfoto 2020-10-09 um 09.40.34.png" descr="Bildschirmfoto 2020-10-09 um 09.40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02" y="1514769"/>
            <a:ext cx="7122787" cy="471023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Flussdiagramm: Alternativer Prozess 1">
            <a:extLst>
              <a:ext uri="{FF2B5EF4-FFF2-40B4-BE49-F238E27FC236}">
                <a16:creationId xmlns:a16="http://schemas.microsoft.com/office/drawing/2014/main" id="{FCD3BB7E-5A9A-4028-8DEE-91F7D518B64C}"/>
              </a:ext>
            </a:extLst>
          </p:cNvPr>
          <p:cNvSpPr/>
          <p:nvPr/>
        </p:nvSpPr>
        <p:spPr>
          <a:xfrm>
            <a:off x="8501449" y="5154403"/>
            <a:ext cx="3097427" cy="886473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864000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Life Demo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DE33932D0F24E842C157F715B2E5B" ma:contentTypeVersion="11" ma:contentTypeDescription="Ein neues Dokument erstellen." ma:contentTypeScope="" ma:versionID="0ea148e3290cae58b3d07c829d945fc7">
  <xsd:schema xmlns:xsd="http://www.w3.org/2001/XMLSchema" xmlns:xs="http://www.w3.org/2001/XMLSchema" xmlns:p="http://schemas.microsoft.com/office/2006/metadata/properties" xmlns:ns3="1d38b0a5-d74c-4591-80fb-34595252c191" xmlns:ns4="6675a1e4-0069-481f-b17b-d0695efb8776" targetNamespace="http://schemas.microsoft.com/office/2006/metadata/properties" ma:root="true" ma:fieldsID="d6e3cbd67c96037582d40ca955ae4e20" ns3:_="" ns4:_="">
    <xsd:import namespace="1d38b0a5-d74c-4591-80fb-34595252c191"/>
    <xsd:import namespace="6675a1e4-0069-481f-b17b-d0695efb87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38b0a5-d74c-4591-80fb-34595252c1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75a1e4-0069-481f-b17b-d0695efb877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03E35-29A3-4C37-A27B-52B02859527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7125DD-C209-47D2-9997-DC1117F753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3441F2-0C4F-4D30-9220-AB5C2059D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38b0a5-d74c-4591-80fb-34595252c191"/>
    <ds:schemaRef ds:uri="6675a1e4-0069-481f-b17b-d0695efb87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Breitbild</PresentationFormat>
  <Paragraphs>117</Paragraphs>
  <Slides>22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72 Black</vt:lpstr>
      <vt:lpstr>Arial</vt:lpstr>
      <vt:lpstr>Calibri</vt:lpstr>
      <vt:lpstr>Courier</vt:lpstr>
      <vt:lpstr>Menlo</vt:lpstr>
      <vt:lpstr>Office</vt:lpstr>
      <vt:lpstr>think-cell Folie</vt:lpstr>
      <vt:lpstr>Alert</vt:lpstr>
      <vt:lpstr>Task</vt:lpstr>
      <vt:lpstr>Strategy</vt:lpstr>
      <vt:lpstr>Workbench</vt:lpstr>
      <vt:lpstr>Workbench</vt:lpstr>
      <vt:lpstr>Workbench</vt:lpstr>
      <vt:lpstr>Models, Scores and huge Matrices</vt:lpstr>
      <vt:lpstr>Models, Scores and huge Matrices</vt:lpstr>
      <vt:lpstr>Predict/Classify new Tweets</vt:lpstr>
      <vt:lpstr>Workbench</vt:lpstr>
      <vt:lpstr>Workbench</vt:lpstr>
      <vt:lpstr>Finde den Fehler</vt:lpstr>
      <vt:lpstr>Finde in Stadtliste</vt:lpstr>
      <vt:lpstr>Führt zu sauberen Listen - only</vt:lpstr>
      <vt:lpstr>Eins - sortiert</vt:lpstr>
      <vt:lpstr>Prediction</vt:lpstr>
      <vt:lpstr>Progress of tweet classification (score increase)</vt:lpstr>
      <vt:lpstr>Product</vt:lpstr>
      <vt:lpstr>Backup</vt:lpstr>
      <vt:lpstr>Useful graphs</vt:lpstr>
      <vt:lpstr>Used techniques</vt:lpstr>
      <vt:lpstr>Workbench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</dc:title>
  <dc:creator>Eckert, Peter</dc:creator>
  <cp:lastModifiedBy>Eckert, Peter</cp:lastModifiedBy>
  <cp:revision>2</cp:revision>
  <dcterms:modified xsi:type="dcterms:W3CDTF">2020-10-09T09:42:45Z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0x010100836DE33932D0F24E842C157F715B2E5B</vt:lpwstr>
  </property>
</Properties>
</file>