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089820" y="6404293"/>
            <a:ext cx="263981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.thunkable.com/copy/57989626327f283cca1815d081083498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>
            <p:ph type="ctrTitle"/>
          </p:nvPr>
        </p:nvSpPr>
        <p:spPr>
          <a:xfrm>
            <a:off x="1324698" y="1122362"/>
            <a:ext cx="9343302" cy="2387601"/>
          </a:xfrm>
          <a:prstGeom prst="rect">
            <a:avLst/>
          </a:prstGeom>
        </p:spPr>
        <p:txBody>
          <a:bodyPr/>
          <a:lstStyle>
            <a:lvl1pPr defTabSz="758951">
              <a:defRPr b="1" sz="7900">
                <a:solidFill>
                  <a:srgbClr val="FF0000"/>
                </a:solidFill>
                <a:latin typeface="72 Black"/>
                <a:ea typeface="72 Black"/>
                <a:cs typeface="72 Black"/>
                <a:sym typeface="72 Black"/>
              </a:defRPr>
            </a:lvl1pPr>
          </a:lstStyle>
          <a:p>
            <a:pPr/>
            <a:r>
              <a:t>Alert</a:t>
            </a:r>
          </a:p>
        </p:txBody>
      </p:sp>
      <p:sp>
        <p:nvSpPr>
          <p:cNvPr id="95" name="Untertitel 2"/>
          <p:cNvSpPr txBox="1"/>
          <p:nvPr>
            <p:ph type="subTitle" sz="half" idx="1"/>
          </p:nvPr>
        </p:nvSpPr>
        <p:spPr>
          <a:xfrm>
            <a:off x="1523999" y="3602037"/>
            <a:ext cx="9144001" cy="2785317"/>
          </a:xfrm>
          <a:prstGeom prst="rect">
            <a:avLst/>
          </a:prstGeom>
        </p:spPr>
        <p:txBody>
          <a:bodyPr/>
          <a:lstStyle/>
          <a:p>
            <a:pPr/>
            <a:r>
              <a:t>The warning app </a:t>
            </a:r>
          </a:p>
          <a:p>
            <a:pPr/>
          </a:p>
          <a:p>
            <a:pPr/>
            <a:r>
              <a:t>by </a:t>
            </a:r>
          </a:p>
          <a:p>
            <a:pPr/>
            <a:r>
              <a:t>Julia</a:t>
            </a:r>
          </a:p>
          <a:p>
            <a:pPr/>
            <a:r>
              <a:t>Markus</a:t>
            </a:r>
          </a:p>
          <a:p>
            <a:pPr/>
            <a:r>
              <a:t>Peter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27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4:   df['location_clean']</a:t>
            </a:r>
          </a:p>
        </p:txBody>
      </p:sp>
      <p:pic>
        <p:nvPicPr>
          <p:cNvPr id="128" name="Bildschirmfoto 2020-10-08 um 22.12.02.png" descr="Bildschirmfoto 2020-10-08 um 22.12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4246" y="-2"/>
            <a:ext cx="3913586" cy="685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Bildschirmfoto 2020-10-08 um 22.22.10.png" descr="Bildschirmfoto 2020-10-08 um 22.22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148" y="2541783"/>
            <a:ext cx="5163679" cy="369311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No Value"/>
          <p:cNvSpPr txBox="1"/>
          <p:nvPr/>
        </p:nvSpPr>
        <p:spPr>
          <a:xfrm>
            <a:off x="1169082" y="5552042"/>
            <a:ext cx="500071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/>
            </a:lvl1pPr>
          </a:lstStyle>
          <a:p>
            <a:pPr/>
            <a:r>
              <a:t>No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57" y="1317318"/>
            <a:ext cx="6633864" cy="49596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34" name="doc_loc =df['location_clean'].apply( lambda satz: nlp(satz) )"/>
          <p:cNvSpPr txBox="1"/>
          <p:nvPr/>
        </p:nvSpPr>
        <p:spPr>
          <a:xfrm>
            <a:off x="-4953" y="6311900"/>
            <a:ext cx="6740906" cy="315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doc_loc =df[</a:t>
            </a:r>
            <a:r>
              <a:rPr>
                <a:solidFill>
                  <a:srgbClr val="A31515"/>
                </a:solidFill>
              </a:rPr>
              <a:t>'location_clean'</a:t>
            </a:r>
            <a:r>
              <a:t>].apply( </a:t>
            </a:r>
            <a:r>
              <a:rPr>
                <a:solidFill>
                  <a:srgbClr val="0000FF"/>
                </a:solidFill>
              </a:rPr>
              <a:t>lambda</a:t>
            </a:r>
            <a:r>
              <a:t> satz: nlp(satz) 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35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4631" y="609598"/>
            <a:ext cx="6197603" cy="5638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Finde den Fehler</a:t>
            </a:r>
          </a:p>
        </p:txBody>
      </p:sp>
      <p:sp>
        <p:nvSpPr>
          <p:cNvPr id="138" name="displacy.render(doc_loc, style=&quot;ent&quot;, jupyter=True)"/>
          <p:cNvSpPr txBox="1"/>
          <p:nvPr/>
        </p:nvSpPr>
        <p:spPr>
          <a:xfrm>
            <a:off x="-4953" y="6311900"/>
            <a:ext cx="5670460" cy="315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displacy.render(doc_loc, style=</a:t>
            </a:r>
            <a:r>
              <a:rPr>
                <a:solidFill>
                  <a:srgbClr val="A31515"/>
                </a:solidFill>
              </a:rPr>
              <a:t>"ent"</a:t>
            </a:r>
            <a:r>
              <a:t>, jupyter=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139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4631" y="609600"/>
            <a:ext cx="6197603" cy="56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ildschirmfoto 2020-10-08 um 22.40.22.png" descr="Bildschirmfoto 2020-10-08 um 22.40.22.png"/>
          <p:cNvPicPr>
            <a:picLocks noChangeAspect="1"/>
          </p:cNvPicPr>
          <p:nvPr/>
        </p:nvPicPr>
        <p:blipFill>
          <a:blip r:embed="rId3">
            <a:extLst/>
          </a:blip>
          <a:srcRect l="0" t="6577" r="0" b="8666"/>
          <a:stretch>
            <a:fillRect/>
          </a:stretch>
        </p:blipFill>
        <p:spPr>
          <a:xfrm>
            <a:off x="8329382" y="5953"/>
            <a:ext cx="3879493" cy="684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ildschirmfoto 2020-10-08 um 22.56.04.png" descr="Bildschirmfoto 2020-10-08 um 22.56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332" y="1517650"/>
            <a:ext cx="3810003" cy="3822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Finde in Stadtliste</a:t>
            </a:r>
          </a:p>
        </p:txBody>
      </p:sp>
      <p:sp>
        <p:nvSpPr>
          <p:cNvPr id="144" name="https://www.mithrilandmages.com/utilities/CityBrowse.php"/>
          <p:cNvSpPr txBox="1"/>
          <p:nvPr/>
        </p:nvSpPr>
        <p:spPr>
          <a:xfrm>
            <a:off x="845526" y="1469370"/>
            <a:ext cx="63628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https://www.mithrilandmages.com/utilities/CityBrowse.php</a:t>
            </a:r>
          </a:p>
        </p:txBody>
      </p:sp>
      <p:sp>
        <p:nvSpPr>
          <p:cNvPr id="145" name="if string is in cities_list: location_list.append()"/>
          <p:cNvSpPr txBox="1"/>
          <p:nvPr/>
        </p:nvSpPr>
        <p:spPr>
          <a:xfrm>
            <a:off x="22243" y="6300487"/>
            <a:ext cx="5563416" cy="488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AF00D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if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rPr>
                <a:solidFill>
                  <a:srgbClr val="0000FF"/>
                </a:solidFill>
              </a:rPr>
              <a:t>is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rPr>
                <a:solidFill>
                  <a:srgbClr val="000000"/>
                </a:solidFill>
              </a:rPr>
              <a:t> cities_list: location_list.append()</a:t>
            </a:r>
          </a:p>
        </p:txBody>
      </p:sp>
      <p:pic>
        <p:nvPicPr>
          <p:cNvPr id="146" name="Bildschirmfoto 2020-10-08 um 23.14.34.png" descr="Bildschirmfoto 2020-10-08 um 23.1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3314" y="46345"/>
            <a:ext cx="2469413" cy="676531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7" name="Tabelle"/>
          <p:cNvGraphicFramePr/>
          <p:nvPr/>
        </p:nvGraphicFramePr>
        <p:xfrm>
          <a:off x="903393" y="2240265"/>
          <a:ext cx="5231518" cy="351064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459309"/>
                <a:gridCol w="772209"/>
              </a:tblGrid>
              <a:tr h="7021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Explorative Datenanalyse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48" name="Original Data:"/>
          <p:cNvSpPr txBox="1"/>
          <p:nvPr/>
        </p:nvSpPr>
        <p:spPr>
          <a:xfrm>
            <a:off x="2563074" y="3243579"/>
            <a:ext cx="1597903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Original Data:</a:t>
            </a:r>
          </a:p>
        </p:txBody>
      </p:sp>
      <p:sp>
        <p:nvSpPr>
          <p:cNvPr id="149" name="5080"/>
          <p:cNvSpPr txBox="1"/>
          <p:nvPr/>
        </p:nvSpPr>
        <p:spPr>
          <a:xfrm>
            <a:off x="5503976" y="3243579"/>
            <a:ext cx="530929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5080</a:t>
            </a:r>
          </a:p>
        </p:txBody>
      </p:sp>
      <p:sp>
        <p:nvSpPr>
          <p:cNvPr id="150" name="Number of locations with True Alert (1)"/>
          <p:cNvSpPr txBox="1"/>
          <p:nvPr/>
        </p:nvSpPr>
        <p:spPr>
          <a:xfrm>
            <a:off x="1063025" y="3917305"/>
            <a:ext cx="4265337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Number of locations with True Alert (1)</a:t>
            </a:r>
          </a:p>
        </p:txBody>
      </p:sp>
      <p:sp>
        <p:nvSpPr>
          <p:cNvPr id="151" name="Number of locations with False Alert (0)"/>
          <p:cNvSpPr txBox="1"/>
          <p:nvPr/>
        </p:nvSpPr>
        <p:spPr>
          <a:xfrm>
            <a:off x="880307" y="4589779"/>
            <a:ext cx="4372034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Number of locations with False Alert (0)</a:t>
            </a:r>
          </a:p>
        </p:txBody>
      </p:sp>
      <p:sp>
        <p:nvSpPr>
          <p:cNvPr id="152" name="1328"/>
          <p:cNvSpPr txBox="1"/>
          <p:nvPr/>
        </p:nvSpPr>
        <p:spPr>
          <a:xfrm>
            <a:off x="5503976" y="3841917"/>
            <a:ext cx="530929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1328</a:t>
            </a:r>
          </a:p>
        </p:txBody>
      </p:sp>
      <p:sp>
        <p:nvSpPr>
          <p:cNvPr id="153" name="2895"/>
          <p:cNvSpPr txBox="1"/>
          <p:nvPr/>
        </p:nvSpPr>
        <p:spPr>
          <a:xfrm>
            <a:off x="5503976" y="5337640"/>
            <a:ext cx="530929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2895</a:t>
            </a:r>
          </a:p>
        </p:txBody>
      </p:sp>
      <p:sp>
        <p:nvSpPr>
          <p:cNvPr id="154" name="1898"/>
          <p:cNvSpPr txBox="1"/>
          <p:nvPr/>
        </p:nvSpPr>
        <p:spPr>
          <a:xfrm>
            <a:off x="5503976" y="4589779"/>
            <a:ext cx="530929" cy="46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1898</a:t>
            </a:r>
          </a:p>
        </p:txBody>
      </p:sp>
      <p:sp>
        <p:nvSpPr>
          <p:cNvPr id="155" name="All data with a locations"/>
          <p:cNvSpPr txBox="1"/>
          <p:nvPr/>
        </p:nvSpPr>
        <p:spPr>
          <a:xfrm>
            <a:off x="1680537" y="5262252"/>
            <a:ext cx="2771574" cy="46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All data with a locations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Führt zu sauberen Listen - only</a:t>
            </a:r>
          </a:p>
        </p:txBody>
      </p:sp>
      <p:pic>
        <p:nvPicPr>
          <p:cNvPr id="158" name="Bildschirmfoto 2020-10-08 um 23.29.31.png" descr="Bildschirmfoto 2020-10-08 um 23.29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252" y="1479440"/>
            <a:ext cx="7210982" cy="5010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Bildschirmfoto 2020-10-08 um 23.30.49.png" descr="Bildschirmfoto 2020-10-08 um 23.30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6082" y="1373342"/>
            <a:ext cx="4103434" cy="522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ins - sortier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Eins - sortiert</a:t>
            </a:r>
          </a:p>
        </p:txBody>
      </p:sp>
      <p:pic>
        <p:nvPicPr>
          <p:cNvPr id="162" name="Bildschirmfoto 2020-10-08 um 23.34.05.png" descr="Bildschirmfoto 2020-10-08 um 23.34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8495" y="1984119"/>
            <a:ext cx="3274395" cy="1940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Bildschirmfoto 2020-10-08 um 23.35.22.png" descr="Bildschirmfoto 2020-10-08 um 23.35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9544" y="4287999"/>
            <a:ext cx="3369516" cy="1940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Bildschirmfoto 2020-10-08 um 23.39.41.png" descr="Bildschirmfoto 2020-10-08 um 23.39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683" y="1761070"/>
            <a:ext cx="5257282" cy="35374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0. No Value (79/100)…"/>
          <p:cNvSpPr txBox="1"/>
          <p:nvPr/>
        </p:nvSpPr>
        <p:spPr>
          <a:xfrm>
            <a:off x="849038" y="5368933"/>
            <a:ext cx="5167235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numCol="2" spcCol="258360">
            <a:spAutoFit/>
          </a:bodyPr>
          <a:lstStyle/>
          <a:p>
            <a:pPr/>
            <a:r>
              <a:t>0. No Value (79/100)</a:t>
            </a:r>
          </a:p>
          <a:p>
            <a:pPr marL="240631" indent="-240631">
              <a:buSzPct val="100000"/>
              <a:buAutoNum type="arabicPeriod" startAt="1"/>
            </a:pPr>
            <a:r>
              <a:t>USA (67/38)</a:t>
            </a:r>
          </a:p>
          <a:p>
            <a:pPr marL="240631" indent="-240631">
              <a:buSzPct val="100000"/>
              <a:buAutoNum type="arabicPeriod" startAt="1"/>
            </a:pPr>
            <a:r>
              <a:t>Nigeria (28/8)</a:t>
            </a:r>
          </a:p>
          <a:p>
            <a:pPr marL="240631" indent="-240631">
              <a:buSzPct val="100000"/>
              <a:buAutoNum type="arabicPeriod" startAt="1"/>
            </a:pPr>
            <a:r>
              <a:t>United States (27/23)</a:t>
            </a:r>
          </a:p>
          <a:p>
            <a:pPr marL="240631" indent="-240631">
              <a:buSzPct val="100000"/>
              <a:buAutoNum type="arabicPeriod" startAt="1"/>
            </a:pPr>
            <a:r>
              <a:t>india (22/6)</a:t>
            </a:r>
          </a:p>
          <a:p>
            <a:pPr marL="240631" indent="-240631">
              <a:buSzPct val="100000"/>
              <a:buAutoNum type="arabicPeriod" startAt="1"/>
            </a:pPr>
            <a:r>
              <a:t>new York (19/60)</a:t>
            </a:r>
          </a:p>
        </p:txBody>
      </p:sp>
      <p:sp>
        <p:nvSpPr>
          <p:cNvPr id="166" name="Daumen hoch"/>
          <p:cNvSpPr/>
          <p:nvPr/>
        </p:nvSpPr>
        <p:spPr>
          <a:xfrm>
            <a:off x="10127876" y="354315"/>
            <a:ext cx="1209131" cy="1325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39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ediction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Prediction</a:t>
            </a:r>
          </a:p>
        </p:txBody>
      </p:sp>
      <p:pic>
        <p:nvPicPr>
          <p:cNvPr id="169" name="Bildschirmfoto 2020-10-08 um 23.57.15.png" descr="Bildschirmfoto 2020-10-08 um 23.57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169" y="1663700"/>
            <a:ext cx="3987802" cy="353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umen hoch"/>
          <p:cNvSpPr/>
          <p:nvPr/>
        </p:nvSpPr>
        <p:spPr>
          <a:xfrm flipH="1" rot="10800000">
            <a:off x="10127876" y="354316"/>
            <a:ext cx="1209131" cy="1325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fill="norm" stroke="1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1" name="Cross_val_Score von 0.5898960911623681…"/>
          <p:cNvSpPr txBox="1"/>
          <p:nvPr/>
        </p:nvSpPr>
        <p:spPr>
          <a:xfrm>
            <a:off x="5009727" y="2332781"/>
            <a:ext cx="6205683" cy="259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Cross_val_Score von 0.5898960911623681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mit (tfidf_vectorizer_loc,LogisticRegression())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tfidf_vectorizer_loc = TfidfVectorizer(analyzer=</a:t>
            </a:r>
            <a:r>
              <a:rPr>
                <a:solidFill>
                  <a:srgbClr val="A31515"/>
                </a:solidFill>
              </a:rPr>
              <a:t>'word'</a:t>
            </a:r>
            <a:r>
              <a:t>, </a:t>
            </a: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ngram_range=(</a:t>
            </a:r>
            <a:r>
              <a:rPr>
                <a:solidFill>
                  <a:srgbClr val="09885A"/>
                </a:solidFill>
              </a:rPr>
              <a:t>1</a:t>
            </a:r>
            <a:r>
              <a:t>,</a:t>
            </a:r>
            <a:r>
              <a:rPr>
                <a:solidFill>
                  <a:srgbClr val="09885A"/>
                </a:solidFill>
              </a:rPr>
              <a:t>1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</a:t>
            </a:r>
          </a:p>
        </p:txBody>
      </p:sp>
      <p:sp>
        <p:nvSpPr>
          <p:cNvPr id="174" name="Inhaltsplatzhalter 2"/>
          <p:cNvSpPr txBox="1"/>
          <p:nvPr>
            <p:ph type="body" idx="1"/>
          </p:nvPr>
        </p:nvSpPr>
        <p:spPr>
          <a:xfrm>
            <a:off x="1057645" y="1567520"/>
            <a:ext cx="10629354" cy="46489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Day 1:			Day 4:                          Day 5: </a:t>
            </a: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952" y="2735244"/>
            <a:ext cx="2943226" cy="264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hteck 4"/>
          <p:cNvSpPr txBox="1"/>
          <p:nvPr/>
        </p:nvSpPr>
        <p:spPr>
          <a:xfrm>
            <a:off x="1072432" y="5681426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0.7898193760262726</a:t>
            </a:r>
          </a:p>
        </p:txBody>
      </p:sp>
      <p:sp>
        <p:nvSpPr>
          <p:cNvPr id="177" name="Textfeld 5"/>
          <p:cNvSpPr txBox="1"/>
          <p:nvPr/>
        </p:nvSpPr>
        <p:spPr>
          <a:xfrm rot="16200000">
            <a:off x="-1582599" y="3933933"/>
            <a:ext cx="41273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Score                     Confusion Matrix</a:t>
            </a:r>
          </a:p>
        </p:txBody>
      </p:sp>
      <p:sp>
        <p:nvSpPr>
          <p:cNvPr id="178" name="Textfeld 6"/>
          <p:cNvSpPr txBox="1"/>
          <p:nvPr/>
        </p:nvSpPr>
        <p:spPr>
          <a:xfrm>
            <a:off x="883919" y="2183032"/>
            <a:ext cx="26314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Tfidf + LogReg Classifier</a:t>
            </a:r>
          </a:p>
        </p:txBody>
      </p:sp>
      <p:sp>
        <p:nvSpPr>
          <p:cNvPr id="179" name="Textfeld 9"/>
          <p:cNvSpPr txBox="1"/>
          <p:nvPr/>
        </p:nvSpPr>
        <p:spPr>
          <a:xfrm>
            <a:off x="4498241" y="2122780"/>
            <a:ext cx="299242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stacking approach:</a:t>
            </a:r>
          </a:p>
          <a:p>
            <a:pPr/>
            <a:r>
              <a:t>LogReg, KNN, Naive Bayes</a:t>
            </a:r>
          </a:p>
        </p:txBody>
      </p:sp>
      <p:sp>
        <p:nvSpPr>
          <p:cNvPr id="180" name="Rechteck 10"/>
          <p:cNvSpPr txBox="1"/>
          <p:nvPr/>
        </p:nvSpPr>
        <p:spPr>
          <a:xfrm>
            <a:off x="4803738" y="5681426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0.8260013131976363</a:t>
            </a:r>
          </a:p>
        </p:txBody>
      </p:sp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2683" y="2907363"/>
            <a:ext cx="2943227" cy="2495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4733" y="2789027"/>
            <a:ext cx="2943227" cy="264795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feld 9"/>
          <p:cNvSpPr txBox="1"/>
          <p:nvPr/>
        </p:nvSpPr>
        <p:spPr>
          <a:xfrm>
            <a:off x="8374733" y="2122780"/>
            <a:ext cx="299242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Naive Bayes including Keywords and Text</a:t>
            </a:r>
          </a:p>
        </p:txBody>
      </p:sp>
      <p:sp>
        <p:nvSpPr>
          <p:cNvPr id="184" name="Rechteck 10"/>
          <p:cNvSpPr txBox="1"/>
          <p:nvPr/>
        </p:nvSpPr>
        <p:spPr>
          <a:xfrm>
            <a:off x="8733319" y="5627970"/>
            <a:ext cx="22260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0.8128693368351937</a:t>
            </a:r>
          </a:p>
        </p:txBody>
      </p:sp>
      <p:sp>
        <p:nvSpPr>
          <p:cNvPr id="185" name="Textfeld 6"/>
          <p:cNvSpPr txBox="1"/>
          <p:nvPr/>
        </p:nvSpPr>
        <p:spPr>
          <a:xfrm>
            <a:off x="5056601" y="6178539"/>
            <a:ext cx="263144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highest score</a:t>
            </a:r>
          </a:p>
        </p:txBody>
      </p:sp>
      <p:sp>
        <p:nvSpPr>
          <p:cNvPr id="186" name="lean model"/>
          <p:cNvSpPr txBox="1"/>
          <p:nvPr/>
        </p:nvSpPr>
        <p:spPr>
          <a:xfrm>
            <a:off x="9337223" y="6129430"/>
            <a:ext cx="124200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lean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Product</a:t>
            </a:r>
          </a:p>
        </p:txBody>
      </p:sp>
      <p:sp>
        <p:nvSpPr>
          <p:cNvPr id="189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Warning App: </a:t>
            </a:r>
            <a:r>
              <a: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https://x.thunkable.com/copy/57989626327f283cca1815d081083498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Backup</a:t>
            </a:r>
          </a:p>
        </p:txBody>
      </p:sp>
      <p:sp>
        <p:nvSpPr>
          <p:cNvPr id="192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</a:t>
            </a:r>
          </a:p>
        </p:txBody>
      </p:sp>
      <p:sp>
        <p:nvSpPr>
          <p:cNvPr id="98" name="Inhaltsplatzhalter 2"/>
          <p:cNvSpPr txBox="1"/>
          <p:nvPr>
            <p:ph type="body" sz="half" idx="1"/>
          </p:nvPr>
        </p:nvSpPr>
        <p:spPr>
          <a:xfrm>
            <a:off x="838199" y="1825625"/>
            <a:ext cx="5633392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Build a model which is capable of correctly classify tweets as either disaster tweets or false alerts</a:t>
            </a:r>
          </a:p>
        </p:txBody>
      </p:sp>
      <p:pic>
        <p:nvPicPr>
          <p:cNvPr id="99" name="Bildschirmfoto 2020-10-08 um 20.52.41.png" descr="Bildschirmfoto 2020-10-08 um 20.5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0492" y="926929"/>
            <a:ext cx="3828673" cy="5004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Useful graphs</a:t>
            </a:r>
          </a:p>
        </p:txBody>
      </p:sp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4179887"/>
            <a:ext cx="6370321" cy="2544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473199"/>
            <a:ext cx="3571875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Used techniques</a:t>
            </a:r>
          </a:p>
        </p:txBody>
      </p:sp>
      <p:sp>
        <p:nvSpPr>
          <p:cNvPr id="199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Data wrangling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regex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replace by dict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POS / NER</a:t>
            </a:r>
          </a:p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ML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pipeline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Tfidf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CountVectorizer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XGBClassifier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stacking</a:t>
            </a:r>
          </a:p>
          <a:p>
            <a:pPr marL="221741" indent="-221741" defTabSz="886967">
              <a:lnSpc>
                <a:spcPct val="81000"/>
              </a:lnSpc>
              <a:spcBef>
                <a:spcPts val="900"/>
              </a:spcBef>
              <a:defRPr sz="2400"/>
            </a:pPr>
            <a:r>
              <a:t>App</a:t>
            </a:r>
          </a:p>
          <a:p>
            <a:pPr lvl="1" marL="665226" indent="-221741" defTabSz="886967">
              <a:lnSpc>
                <a:spcPct val="81000"/>
              </a:lnSpc>
              <a:spcBef>
                <a:spcPts val="400"/>
              </a:spcBef>
              <a:defRPr sz="2100"/>
            </a:pPr>
            <a:r>
              <a:t>thunkable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202" name="# cleaning: df.replace(&quot;[^a-zA-Z' ]“).split().lower().re.findall().stopwords."/>
          <p:cNvSpPr txBox="1"/>
          <p:nvPr/>
        </p:nvSpPr>
        <p:spPr>
          <a:xfrm>
            <a:off x="-4953" y="6311900"/>
            <a:ext cx="8453620" cy="315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3500"/>
              </a:lnSpc>
              <a:defRPr sz="14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pic>
        <p:nvPicPr>
          <p:cNvPr id="203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016" y="1317318"/>
            <a:ext cx="10515601" cy="4959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Strategy</a:t>
            </a:r>
          </a:p>
        </p:txBody>
      </p:sp>
      <p:sp>
        <p:nvSpPr>
          <p:cNvPr id="102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data exploration</a:t>
            </a:r>
          </a:p>
          <a:p>
            <a:pPr/>
            <a:r>
              <a:t>clean keywords</a:t>
            </a:r>
          </a:p>
          <a:p>
            <a:pPr/>
            <a:r>
              <a:t>transform text via NLP techniques</a:t>
            </a:r>
          </a:p>
          <a:p>
            <a:pPr/>
            <a:r>
              <a:t>perform different ML approaches to find best differentiator model</a:t>
            </a:r>
          </a:p>
          <a:p>
            <a:pPr/>
            <a:r>
              <a:t>build app using a ML pipeline to predict alert situations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05" name="Inhaltsplatzhalt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1: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Setup strategy, git project (group)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data wrangling ( 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NLP basics (group)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first prediction (group)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8780" y="2893511"/>
            <a:ext cx="4633750" cy="2788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09" name="Inhaltsplatzhalter 2"/>
          <p:cNvSpPr txBox="1"/>
          <p:nvPr>
            <p:ph type="body" sz="half" idx="1"/>
          </p:nvPr>
        </p:nvSpPr>
        <p:spPr>
          <a:xfrm>
            <a:off x="838200" y="1825625"/>
            <a:ext cx="4998929" cy="4351338"/>
          </a:xfrm>
          <a:prstGeom prst="rect">
            <a:avLst/>
          </a:prstGeom>
        </p:spPr>
        <p:txBody>
          <a:bodyPr/>
          <a:lstStyle/>
          <a:p>
            <a:pPr/>
            <a:r>
              <a:t>Day 2: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find best pipe to predict real and false alerts (individual)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visualize keyword distribution depending on alert state (individual)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programming warning app for users (individual) </a:t>
            </a:r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1825625"/>
            <a:ext cx="5314587" cy="358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Workbench</a:t>
            </a:r>
          </a:p>
        </p:txBody>
      </p:sp>
      <p:sp>
        <p:nvSpPr>
          <p:cNvPr id="113" name="Inhaltsplatzhalt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3: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Git (group)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different NLP and ML techniques ( group)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many different models tested</a:t>
            </a:r>
          </a:p>
          <a:p>
            <a:pPr lvl="1" marL="685800" indent="-228600">
              <a:spcBef>
                <a:spcPts val="500"/>
              </a:spcBef>
              <a:defRPr sz="2400"/>
            </a:pPr>
          </a:p>
          <a:p>
            <a:pPr marL="195942" indent="-195942"/>
            <a:r>
              <a:rPr sz="2400"/>
              <a:t>NLP: </a:t>
            </a:r>
            <a:endParaRPr sz="2400"/>
          </a:p>
          <a:p>
            <a:pPr lvl="1" marL="653142" indent="-195942"/>
            <a:r>
              <a:rPr sz="2400"/>
              <a:t>Cleaning, lemmatising and vectorizing (TFVdif and CountVectorizer)</a:t>
            </a:r>
            <a:endParaRPr sz="2400"/>
          </a:p>
          <a:p>
            <a:pPr lvl="1" marL="653142" indent="-195942"/>
            <a:r>
              <a:rPr sz="2400"/>
              <a:t>Tweets text, Keywords and Tweet text + Keywords</a:t>
            </a:r>
            <a:endParaRPr sz="2400"/>
          </a:p>
          <a:p>
            <a:pPr marL="195942" indent="-195942"/>
            <a:r>
              <a:rPr sz="2400"/>
              <a:t>ML Models:</a:t>
            </a:r>
            <a:endParaRPr sz="2400"/>
          </a:p>
          <a:p>
            <a:pPr lvl="1" marL="653142" indent="-195942"/>
            <a:r>
              <a:rPr sz="2400"/>
              <a:t>all Classifiers we heard about in this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Models, Scores and huge Matrices</a:t>
            </a:r>
          </a:p>
        </p:txBody>
      </p:sp>
      <p:sp>
        <p:nvSpPr>
          <p:cNvPr id="116" name="Inhaltsplatzhalter 2"/>
          <p:cNvSpPr txBox="1"/>
          <p:nvPr>
            <p:ph type="body" idx="1"/>
          </p:nvPr>
        </p:nvSpPr>
        <p:spPr>
          <a:xfrm>
            <a:off x="392701" y="1752315"/>
            <a:ext cx="10515601" cy="4351339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spcBef>
                <a:spcPts val="500"/>
              </a:spcBef>
              <a:defRPr sz="2200"/>
            </a:pPr>
            <a:r>
              <a:t>Logistic Regression /TFIDF Vectorizer                                                      0.81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XGBOOST Classifier /TFIDF Vectorizer                                                     0.73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Gridsearch + XGB /TFIDF Vectorizer                                                        0.75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Decistion Tree /TFIDF Vectorizer                                                            0.75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KNN /TFIDF Vectorizer                                                                           0.68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Naive Bayes /TFIDF Vectorizer                                                                0.82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Voting (Logistic Regresiion and NAIVE BAYES)                                           0.81</a:t>
            </a:r>
          </a:p>
          <a:p>
            <a:pPr lvl="1" marL="685800" indent="-228600" algn="ctr">
              <a:spcBef>
                <a:spcPts val="500"/>
              </a:spcBef>
              <a:defRPr sz="2200"/>
            </a:pPr>
            <a:r>
              <a:t>Stacking (LogReg, KNN, Naive Bayes                                                       0.82</a:t>
            </a:r>
          </a:p>
          <a:p>
            <a:pPr lvl="1" marL="685800" indent="-228600">
              <a:spcBef>
                <a:spcPts val="500"/>
              </a:spcBef>
              <a:defRPr sz="2200"/>
            </a:pPr>
            <a:r>
              <a:t>Naive Bayes   (HE Keywords + Text in Sparse Matrix)                                0.81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/>
          <p:nvPr>
            <p:ph type="title"/>
          </p:nvPr>
        </p:nvSpPr>
        <p:spPr>
          <a:xfrm>
            <a:off x="528042" y="263618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Models, Scores and huge Matrices</a:t>
            </a:r>
          </a:p>
        </p:txBody>
      </p:sp>
      <p:sp>
        <p:nvSpPr>
          <p:cNvPr id="119" name="Inhaltsplatzhalter 2"/>
          <p:cNvSpPr txBox="1"/>
          <p:nvPr>
            <p:ph type="body" idx="1"/>
          </p:nvPr>
        </p:nvSpPr>
        <p:spPr>
          <a:xfrm>
            <a:off x="432175" y="1673366"/>
            <a:ext cx="10515601" cy="4351338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spcBef>
                <a:spcPts val="500"/>
              </a:spcBef>
              <a:defRPr sz="2200"/>
            </a:pPr>
          </a:p>
        </p:txBody>
      </p:sp>
      <p:pic>
        <p:nvPicPr>
          <p:cNvPr id="120" name="Bildschirmfoto 2020-10-09 um 09.47.20.png" descr="Bildschirmfoto 2020-10-09 um 09.47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51" y="2273726"/>
            <a:ext cx="10816843" cy="2724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el 1"/>
          <p:cNvSpPr txBox="1"/>
          <p:nvPr>
            <p:ph type="title"/>
          </p:nvPr>
        </p:nvSpPr>
        <p:spPr>
          <a:xfrm>
            <a:off x="680301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Predict/Classify new Tweets</a:t>
            </a:r>
          </a:p>
        </p:txBody>
      </p:sp>
      <p:sp>
        <p:nvSpPr>
          <p:cNvPr id="123" name="Inhaltsplatzhalter 2"/>
          <p:cNvSpPr txBox="1"/>
          <p:nvPr>
            <p:ph type="body" idx="1"/>
          </p:nvPr>
        </p:nvSpPr>
        <p:spPr>
          <a:xfrm>
            <a:off x="680301" y="1791789"/>
            <a:ext cx="10515601" cy="4351339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spcBef>
                <a:spcPts val="500"/>
              </a:spcBef>
              <a:defRPr sz="2200"/>
            </a:pPr>
          </a:p>
        </p:txBody>
      </p:sp>
      <p:pic>
        <p:nvPicPr>
          <p:cNvPr id="124" name="Bildschirmfoto 2020-10-09 um 09.40.34.png" descr="Bildschirmfoto 2020-10-09 um 09.4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164" y="1514769"/>
            <a:ext cx="7122787" cy="4710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