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Textebene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Textebene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Textebene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73" name="Textebene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3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bene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.thunkable.com/copy/57989626327f283cca1815d081083498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/>
          <p:nvPr>
            <p:ph type="ctrTitle"/>
          </p:nvPr>
        </p:nvSpPr>
        <p:spPr>
          <a:xfrm>
            <a:off x="1324698" y="1122362"/>
            <a:ext cx="9343302" cy="2387601"/>
          </a:xfrm>
          <a:prstGeom prst="rect">
            <a:avLst/>
          </a:prstGeom>
        </p:spPr>
        <p:txBody>
          <a:bodyPr/>
          <a:lstStyle>
            <a:lvl1pPr defTabSz="758951">
              <a:defRPr b="1" sz="7968">
                <a:solidFill>
                  <a:srgbClr val="FF0000"/>
                </a:solidFill>
                <a:latin typeface="72 Black"/>
                <a:ea typeface="72 Black"/>
                <a:cs typeface="72 Black"/>
                <a:sym typeface="72 Black"/>
              </a:defRPr>
            </a:lvl1pPr>
          </a:lstStyle>
          <a:p>
            <a:pPr/>
            <a:r>
              <a:t>Twitter Disaster Detection</a:t>
            </a:r>
          </a:p>
        </p:txBody>
      </p:sp>
      <p:sp>
        <p:nvSpPr>
          <p:cNvPr id="95" name="Untertitel 2"/>
          <p:cNvSpPr txBox="1"/>
          <p:nvPr>
            <p:ph type="subTitle" sz="half" idx="1"/>
          </p:nvPr>
        </p:nvSpPr>
        <p:spPr>
          <a:xfrm>
            <a:off x="1523999" y="3602037"/>
            <a:ext cx="9144001" cy="2785316"/>
          </a:xfrm>
          <a:prstGeom prst="rect">
            <a:avLst/>
          </a:prstGeom>
        </p:spPr>
        <p:txBody>
          <a:bodyPr/>
          <a:lstStyle/>
          <a:p>
            <a:pPr/>
            <a:r>
              <a:t>The warning app </a:t>
            </a:r>
          </a:p>
          <a:p>
            <a:pPr/>
          </a:p>
          <a:p>
            <a:pPr/>
            <a:r>
              <a:t>by </a:t>
            </a:r>
          </a:p>
          <a:p>
            <a:pPr/>
            <a:r>
              <a:t>Julia</a:t>
            </a:r>
          </a:p>
          <a:p>
            <a:pPr/>
            <a:r>
              <a:t>Markus</a:t>
            </a:r>
          </a:p>
          <a:p>
            <a:pPr/>
            <a:r>
              <a:t>Peter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31" name="doc_loc =df['location_clean'].apply( lambda satz: nlp(satz) )"/>
          <p:cNvSpPr txBox="1"/>
          <p:nvPr/>
        </p:nvSpPr>
        <p:spPr>
          <a:xfrm>
            <a:off x="-4952" y="6311900"/>
            <a:ext cx="6633863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doc_loc =df[</a:t>
            </a:r>
            <a:r>
              <a:rPr>
                <a:solidFill>
                  <a:srgbClr val="A31515"/>
                </a:solidFill>
              </a:rPr>
              <a:t>'location_clean'</a:t>
            </a:r>
            <a:r>
              <a:t>].apply( </a:t>
            </a:r>
            <a:r>
              <a:rPr>
                <a:solidFill>
                  <a:srgbClr val="0000FF"/>
                </a:solidFill>
              </a:rPr>
              <a:t>lambda</a:t>
            </a:r>
            <a:r>
              <a:t> satz: nlp(satz) )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2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4632" y="609599"/>
            <a:ext cx="6197601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Finde den Fehler</a:t>
            </a:r>
          </a:p>
        </p:txBody>
      </p:sp>
      <p:sp>
        <p:nvSpPr>
          <p:cNvPr id="135" name="displacy.render(doc_loc, style=&quot;ent&quot;, jupyter=True)"/>
          <p:cNvSpPr txBox="1"/>
          <p:nvPr/>
        </p:nvSpPr>
        <p:spPr>
          <a:xfrm>
            <a:off x="-4952" y="6311900"/>
            <a:ext cx="5563417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displacy.render(doc_loc, style=</a:t>
            </a:r>
            <a:r>
              <a:rPr>
                <a:solidFill>
                  <a:srgbClr val="A31515"/>
                </a:solidFill>
              </a:rPr>
              <a:t>"ent"</a:t>
            </a:r>
            <a:r>
              <a:t>, jupyter=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)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6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4632" y="609600"/>
            <a:ext cx="6197601" cy="56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Bildschirmfoto 2020-10-08 um 22.40.22.png" descr="Bildschirmfoto 2020-10-08 um 22.40.22.png"/>
          <p:cNvPicPr>
            <a:picLocks noChangeAspect="1"/>
          </p:cNvPicPr>
          <p:nvPr/>
        </p:nvPicPr>
        <p:blipFill>
          <a:blip r:embed="rId3">
            <a:extLst/>
          </a:blip>
          <a:srcRect l="0" t="6577" r="0" b="8666"/>
          <a:stretch>
            <a:fillRect/>
          </a:stretch>
        </p:blipFill>
        <p:spPr>
          <a:xfrm>
            <a:off x="8329382" y="5953"/>
            <a:ext cx="3879492" cy="684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Bildschirmfoto 2020-10-08 um 22.56.04.png" descr="Bildschirmfoto 2020-10-08 um 22.56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4333" y="1517650"/>
            <a:ext cx="38100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Finde in Stadtliste</a:t>
            </a:r>
          </a:p>
        </p:txBody>
      </p:sp>
      <p:sp>
        <p:nvSpPr>
          <p:cNvPr id="141" name="https://www.mithrilandmages.com/utilities/CityBrowse.php"/>
          <p:cNvSpPr txBox="1"/>
          <p:nvPr/>
        </p:nvSpPr>
        <p:spPr>
          <a:xfrm>
            <a:off x="845526" y="1469371"/>
            <a:ext cx="56958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https://www.mithrilandmages.com/utilities/CityBrowse.php</a:t>
            </a:r>
          </a:p>
        </p:txBody>
      </p:sp>
      <p:sp>
        <p:nvSpPr>
          <p:cNvPr id="142" name="if string is in cities_list: location_list.append()"/>
          <p:cNvSpPr txBox="1"/>
          <p:nvPr/>
        </p:nvSpPr>
        <p:spPr>
          <a:xfrm>
            <a:off x="22244" y="6300487"/>
            <a:ext cx="556341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F00DB"/>
                </a:solidFill>
              </a:rPr>
              <a:t>if</a:t>
            </a:r>
            <a:r>
              <a:t> string </a:t>
            </a:r>
            <a:r>
              <a:rPr>
                <a:solidFill>
                  <a:srgbClr val="0000FF"/>
                </a:solidFill>
              </a:rPr>
              <a:t>is</a:t>
            </a:r>
            <a:r>
              <a:t> </a:t>
            </a:r>
            <a:r>
              <a:rPr>
                <a:solidFill>
                  <a:srgbClr val="0000FF"/>
                </a:solidFill>
              </a:rPr>
              <a:t>in</a:t>
            </a:r>
            <a:r>
              <a:t> cities_list: location_list.append()</a:t>
            </a:r>
          </a:p>
        </p:txBody>
      </p:sp>
      <p:pic>
        <p:nvPicPr>
          <p:cNvPr id="143" name="Bildschirmfoto 2020-10-08 um 23.14.34.png" descr="Bildschirmfoto 2020-10-08 um 23.1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3794" y="46345"/>
            <a:ext cx="2469412" cy="67653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4" name="Tabelle"/>
          <p:cNvGraphicFramePr/>
          <p:nvPr/>
        </p:nvGraphicFramePr>
        <p:xfrm>
          <a:off x="903393" y="2240265"/>
          <a:ext cx="5075289" cy="352334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459309"/>
                <a:gridCol w="772209"/>
              </a:tblGrid>
              <a:tr h="70212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Explorative Datenanalyse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45" name="Original Data:"/>
          <p:cNvSpPr txBox="1"/>
          <p:nvPr/>
        </p:nvSpPr>
        <p:spPr>
          <a:xfrm>
            <a:off x="2563075" y="3243580"/>
            <a:ext cx="159790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Original Data:</a:t>
            </a:r>
          </a:p>
        </p:txBody>
      </p:sp>
      <p:sp>
        <p:nvSpPr>
          <p:cNvPr id="146" name="5080"/>
          <p:cNvSpPr txBox="1"/>
          <p:nvPr/>
        </p:nvSpPr>
        <p:spPr>
          <a:xfrm>
            <a:off x="5503977" y="3243580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5080</a:t>
            </a:r>
          </a:p>
        </p:txBody>
      </p:sp>
      <p:sp>
        <p:nvSpPr>
          <p:cNvPr id="147" name="Number of locations with True Alert (1)"/>
          <p:cNvSpPr txBox="1"/>
          <p:nvPr/>
        </p:nvSpPr>
        <p:spPr>
          <a:xfrm>
            <a:off x="1063026" y="3917305"/>
            <a:ext cx="42653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Number of locations with True Alert (1)</a:t>
            </a:r>
          </a:p>
        </p:txBody>
      </p:sp>
      <p:sp>
        <p:nvSpPr>
          <p:cNvPr id="148" name="Number of locations with False Alert (0)"/>
          <p:cNvSpPr txBox="1"/>
          <p:nvPr/>
        </p:nvSpPr>
        <p:spPr>
          <a:xfrm>
            <a:off x="880308" y="4589779"/>
            <a:ext cx="437203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Number of locations with False Alert (0)</a:t>
            </a:r>
          </a:p>
        </p:txBody>
      </p:sp>
      <p:sp>
        <p:nvSpPr>
          <p:cNvPr id="149" name="1328"/>
          <p:cNvSpPr txBox="1"/>
          <p:nvPr/>
        </p:nvSpPr>
        <p:spPr>
          <a:xfrm>
            <a:off x="5503977" y="3841917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1328</a:t>
            </a:r>
          </a:p>
        </p:txBody>
      </p:sp>
      <p:sp>
        <p:nvSpPr>
          <p:cNvPr id="150" name="2895"/>
          <p:cNvSpPr txBox="1"/>
          <p:nvPr/>
        </p:nvSpPr>
        <p:spPr>
          <a:xfrm>
            <a:off x="5503977" y="5337641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2895</a:t>
            </a:r>
          </a:p>
        </p:txBody>
      </p:sp>
      <p:sp>
        <p:nvSpPr>
          <p:cNvPr id="151" name="1898"/>
          <p:cNvSpPr txBox="1"/>
          <p:nvPr/>
        </p:nvSpPr>
        <p:spPr>
          <a:xfrm>
            <a:off x="5503977" y="4589779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1898</a:t>
            </a:r>
          </a:p>
        </p:txBody>
      </p:sp>
      <p:sp>
        <p:nvSpPr>
          <p:cNvPr id="152" name="All data with a locations"/>
          <p:cNvSpPr txBox="1"/>
          <p:nvPr/>
        </p:nvSpPr>
        <p:spPr>
          <a:xfrm>
            <a:off x="1680538" y="5262253"/>
            <a:ext cx="27715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All data with a locations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Führt zu sauberen Listen - only</a:t>
            </a:r>
          </a:p>
        </p:txBody>
      </p:sp>
      <p:pic>
        <p:nvPicPr>
          <p:cNvPr id="155" name="Bildschirmfoto 2020-10-08 um 23.29.31.png" descr="Bildschirmfoto 2020-10-08 um 23.29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253" y="1479440"/>
            <a:ext cx="7210981" cy="5010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Bildschirmfoto 2020-10-08 um 23.30.49.png" descr="Bildschirmfoto 2020-10-08 um 23.30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6083" y="1373342"/>
            <a:ext cx="4103432" cy="522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ins - sortie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Eins - sortiert</a:t>
            </a:r>
          </a:p>
        </p:txBody>
      </p:sp>
      <p:pic>
        <p:nvPicPr>
          <p:cNvPr id="159" name="Bildschirmfoto 2020-10-08 um 23.34.05.png" descr="Bildschirmfoto 2020-10-08 um 23.34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8496" y="1984119"/>
            <a:ext cx="3274393" cy="1940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Bildschirmfoto 2020-10-08 um 23.35.22.png" descr="Bildschirmfoto 2020-10-08 um 23.35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9545" y="4287999"/>
            <a:ext cx="3369515" cy="1940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Bildschirmfoto 2020-10-08 um 23.39.41.png" descr="Bildschirmfoto 2020-10-08 um 23.39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683" y="1761071"/>
            <a:ext cx="5257281" cy="35374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0. No Value (79/100)…"/>
          <p:cNvSpPr txBox="1"/>
          <p:nvPr/>
        </p:nvSpPr>
        <p:spPr>
          <a:xfrm>
            <a:off x="849038" y="5368933"/>
            <a:ext cx="5167235" cy="1090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numCol="2" spcCol="258361"/>
          <a:lstStyle/>
          <a:p>
            <a:pPr/>
            <a:r>
              <a:t>0. No Value (79/100)</a:t>
            </a:r>
          </a:p>
          <a:p>
            <a:pPr marL="240631" indent="-240631">
              <a:buSzPct val="100000"/>
              <a:buAutoNum type="arabicPeriod" startAt="1"/>
            </a:pPr>
            <a:r>
              <a:t>USA (67/38)</a:t>
            </a:r>
          </a:p>
          <a:p>
            <a:pPr marL="240631" indent="-240631">
              <a:buSzPct val="100000"/>
              <a:buAutoNum type="arabicPeriod" startAt="1"/>
            </a:pPr>
            <a:r>
              <a:t>Nigeria (28/8)</a:t>
            </a:r>
          </a:p>
          <a:p>
            <a:pPr marL="240631" indent="-240631">
              <a:buSzPct val="100000"/>
              <a:buAutoNum type="arabicPeriod" startAt="1"/>
            </a:pPr>
            <a:r>
              <a:t>United States (27/23)</a:t>
            </a:r>
          </a:p>
          <a:p>
            <a:pPr marL="240631" indent="-240631">
              <a:buSzPct val="100000"/>
              <a:buAutoNum type="arabicPeriod" startAt="1"/>
            </a:pPr>
            <a:r>
              <a:t>india (22/6)</a:t>
            </a:r>
          </a:p>
          <a:p>
            <a:pPr marL="240631" indent="-240631">
              <a:buSzPct val="100000"/>
              <a:buAutoNum type="arabicPeriod" startAt="1"/>
            </a:pPr>
            <a:r>
              <a:t>new York (19/60)</a:t>
            </a:r>
          </a:p>
        </p:txBody>
      </p:sp>
      <p:sp>
        <p:nvSpPr>
          <p:cNvPr id="163" name="Daumen hoch"/>
          <p:cNvSpPr/>
          <p:nvPr/>
        </p:nvSpPr>
        <p:spPr>
          <a:xfrm>
            <a:off x="10127887" y="354316"/>
            <a:ext cx="1209119" cy="132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39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Prediction</a:t>
            </a:r>
          </a:p>
        </p:txBody>
      </p:sp>
      <p:pic>
        <p:nvPicPr>
          <p:cNvPr id="166" name="Bildschirmfoto 2020-10-08 um 23.57.15.png" descr="Bildschirmfoto 2020-10-08 um 23.57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169" y="1663700"/>
            <a:ext cx="3987801" cy="353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Daumen hoch"/>
          <p:cNvSpPr/>
          <p:nvPr/>
        </p:nvSpPr>
        <p:spPr>
          <a:xfrm flipH="1" rot="10800000">
            <a:off x="10127887" y="354316"/>
            <a:ext cx="1209119" cy="132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" name="Cross_val_Score von 0.5898960911623681…"/>
          <p:cNvSpPr txBox="1"/>
          <p:nvPr/>
        </p:nvSpPr>
        <p:spPr>
          <a:xfrm>
            <a:off x="5009728" y="2332781"/>
            <a:ext cx="6098640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Cross_val_Score von 0.5898960911623681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mit (tfidf_vectorizer_loc,LogisticRegression())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tfidf_vectorizer_loc = TfidfVectorizer(analyzer=</a:t>
            </a:r>
            <a:r>
              <a:rPr>
                <a:solidFill>
                  <a:srgbClr val="A31515"/>
                </a:solidFill>
              </a:rPr>
              <a:t>'word'</a:t>
            </a:r>
            <a:r>
              <a:t>, </a:t>
            </a:r>
          </a:p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ngram_range=(</a:t>
            </a:r>
            <a:r>
              <a:rPr>
                <a:solidFill>
                  <a:srgbClr val="09885A"/>
                </a:solidFill>
              </a:rPr>
              <a:t>1</a:t>
            </a:r>
            <a:r>
              <a:t>,</a:t>
            </a:r>
            <a:r>
              <a:rPr>
                <a:solidFill>
                  <a:srgbClr val="09885A"/>
                </a:solidFill>
              </a:rPr>
              <a:t>1</a:t>
            </a:r>
            <a:r>
              <a:t>))</a:t>
            </a:r>
          </a:p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Progress</a:t>
            </a:r>
          </a:p>
        </p:txBody>
      </p:sp>
      <p:sp>
        <p:nvSpPr>
          <p:cNvPr id="171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Day 1:				Day 4:</a:t>
            </a:r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952" y="2735244"/>
            <a:ext cx="2943226" cy="264795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hteck 4"/>
          <p:cNvSpPr txBox="1"/>
          <p:nvPr/>
        </p:nvSpPr>
        <p:spPr>
          <a:xfrm>
            <a:off x="1072433" y="5681426"/>
            <a:ext cx="21315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0.7898193760262726</a:t>
            </a:r>
          </a:p>
        </p:txBody>
      </p:sp>
      <p:sp>
        <p:nvSpPr>
          <p:cNvPr id="174" name="Textfeld 5"/>
          <p:cNvSpPr txBox="1"/>
          <p:nvPr/>
        </p:nvSpPr>
        <p:spPr>
          <a:xfrm rot="16200000">
            <a:off x="-1576247" y="3927582"/>
            <a:ext cx="41273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Score                     Confusion Matrix</a:t>
            </a:r>
          </a:p>
        </p:txBody>
      </p:sp>
      <p:sp>
        <p:nvSpPr>
          <p:cNvPr id="175" name="Textfeld 6"/>
          <p:cNvSpPr txBox="1"/>
          <p:nvPr/>
        </p:nvSpPr>
        <p:spPr>
          <a:xfrm>
            <a:off x="883919" y="2183032"/>
            <a:ext cx="26314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Tfidf + LogReg Classifier</a:t>
            </a:r>
          </a:p>
        </p:txBody>
      </p:sp>
      <p:sp>
        <p:nvSpPr>
          <p:cNvPr id="176" name="Textfeld 9"/>
          <p:cNvSpPr txBox="1"/>
          <p:nvPr/>
        </p:nvSpPr>
        <p:spPr>
          <a:xfrm>
            <a:off x="4599786" y="2187514"/>
            <a:ext cx="26314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stacking approach:</a:t>
            </a:r>
          </a:p>
          <a:p>
            <a:pPr/>
            <a:r>
              <a:t>LogReg, KNN, Naive Bayes</a:t>
            </a:r>
          </a:p>
        </p:txBody>
      </p:sp>
      <p:sp>
        <p:nvSpPr>
          <p:cNvPr id="177" name="Rechteck 10"/>
          <p:cNvSpPr txBox="1"/>
          <p:nvPr/>
        </p:nvSpPr>
        <p:spPr>
          <a:xfrm>
            <a:off x="4803738" y="5681426"/>
            <a:ext cx="21315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0.8260013131976363</a:t>
            </a:r>
          </a:p>
        </p:txBody>
      </p:sp>
      <p:pic>
        <p:nvPicPr>
          <p:cNvPr id="1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2683" y="2907363"/>
            <a:ext cx="2943226" cy="249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Product</a:t>
            </a:r>
          </a:p>
        </p:txBody>
      </p:sp>
      <p:sp>
        <p:nvSpPr>
          <p:cNvPr id="181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Warning App: </a:t>
            </a:r>
            <a:r>
              <a: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x.thunkable.com</a:t>
            </a:r>
            <a:r>
              <a: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copy</a:t>
            </a:r>
            <a:r>
              <a: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57989626327f283cca1815d081083498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Backup</a:t>
            </a:r>
          </a:p>
        </p:txBody>
      </p:sp>
      <p:sp>
        <p:nvSpPr>
          <p:cNvPr id="184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Useful graphs</a:t>
            </a:r>
          </a:p>
        </p:txBody>
      </p:sp>
      <p:pic>
        <p:nvPicPr>
          <p:cNvPr id="1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4179887"/>
            <a:ext cx="6370321" cy="2544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473199"/>
            <a:ext cx="3571875" cy="240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</a:t>
            </a:r>
          </a:p>
        </p:txBody>
      </p:sp>
      <p:sp>
        <p:nvSpPr>
          <p:cNvPr id="98" name="Inhaltsplatzhalter 2"/>
          <p:cNvSpPr txBox="1"/>
          <p:nvPr>
            <p:ph type="body" sz="half" idx="1"/>
          </p:nvPr>
        </p:nvSpPr>
        <p:spPr>
          <a:xfrm>
            <a:off x="838200" y="1825625"/>
            <a:ext cx="563339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Build a model which is capable of correctly classify tweets as either disaster tweets or false alerts</a:t>
            </a:r>
          </a:p>
        </p:txBody>
      </p:sp>
      <p:pic>
        <p:nvPicPr>
          <p:cNvPr id="99" name="Bildschirmfoto 2020-10-08 um 20.52.41.png" descr="Bildschirmfoto 2020-10-08 um 20.52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0493" y="926930"/>
            <a:ext cx="3828672" cy="5004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Used techniques</a:t>
            </a:r>
          </a:p>
        </p:txBody>
      </p:sp>
      <p:sp>
        <p:nvSpPr>
          <p:cNvPr id="191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425"/>
            </a:pPr>
            <a:r>
              <a:t>Data wrangling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regex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replace by dict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POS / NER</a:t>
            </a:r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425"/>
            </a:pPr>
            <a:r>
              <a:t>ML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pipeline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Tfidf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CountVectorizer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XGBClassifier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stacking</a:t>
            </a:r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425"/>
            </a:pPr>
            <a:r>
              <a:t>App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thunkable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Strategy</a:t>
            </a:r>
          </a:p>
        </p:txBody>
      </p:sp>
      <p:sp>
        <p:nvSpPr>
          <p:cNvPr id="102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data exploration</a:t>
            </a:r>
          </a:p>
          <a:p>
            <a:pPr/>
            <a:r>
              <a:t>clean keywords</a:t>
            </a:r>
          </a:p>
          <a:p>
            <a:pPr/>
            <a:r>
              <a:t>transform text via NLP techniques</a:t>
            </a:r>
          </a:p>
          <a:p>
            <a:pPr/>
            <a:r>
              <a:t>perform different ML approaches to find best differentiator model</a:t>
            </a:r>
          </a:p>
          <a:p>
            <a:pPr/>
            <a:r>
              <a:t>build app using a ML pipeline to predict alert situations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05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Day 1: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Setup strategy, git project (group)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data wrangling ( 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NLP basics (group)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first prediction (group)</a:t>
            </a:r>
          </a:p>
        </p:txBody>
      </p:sp>
      <p:pic>
        <p:nvPicPr>
          <p:cNvPr id="106" name="Bildschirmfoto 2020-10-08 um 21.18.55.png" descr="Bildschirmfoto 2020-10-08 um 21.18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574" y="2919988"/>
            <a:ext cx="6261442" cy="3189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09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Day 2: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find best pipe to predict real and false alerts (individual)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visualize keyword distribution depending on alert state (individual)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programming warning app for users (individual) </a:t>
            </a:r>
          </a:p>
          <a:p>
            <a:pPr lvl="1" marL="685800" indent="-228600">
              <a:spcBef>
                <a:spcPts val="500"/>
              </a:spcBef>
              <a:defRPr sz="2400"/>
            </a:pPr>
          </a:p>
          <a:p>
            <a:pPr lvl="1" marL="685800" indent="-228600">
              <a:spcBef>
                <a:spcPts val="500"/>
              </a:spcBef>
              <a:defRPr sz="2400"/>
            </a:pPr>
          </a:p>
          <a:p>
            <a:pPr/>
            <a:r>
              <a:t>Beispiel: Keywords analytics by Peter</a:t>
            </a:r>
          </a:p>
        </p:txBody>
      </p:sp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560" y="4714238"/>
            <a:ext cx="3571876" cy="240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13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Day 3: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Git (group)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different NLP and ML techniques ( 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many different models tested</a:t>
            </a:r>
          </a:p>
          <a:p>
            <a:pPr lvl="1" marL="685800" indent="-228600">
              <a:spcBef>
                <a:spcPts val="500"/>
              </a:spcBef>
              <a:defRPr sz="2400"/>
            </a:pPr>
          </a:p>
          <a:p>
            <a:pPr lvl="1" marL="685800" indent="-228600">
              <a:spcBef>
                <a:spcPts val="500"/>
              </a:spcBef>
              <a:defRPr sz="2400"/>
            </a:pPr>
          </a:p>
          <a:p>
            <a:pPr/>
            <a:r>
              <a:t>Markus mit großen Tabellen + einer Live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16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Day 4:   df['location_clean']</a:t>
            </a:r>
          </a:p>
        </p:txBody>
      </p:sp>
      <p:pic>
        <p:nvPicPr>
          <p:cNvPr id="117" name="Bildschirmfoto 2020-10-08 um 22.12.02.png" descr="Bildschirmfoto 2020-10-08 um 22.12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2901" y="-1"/>
            <a:ext cx="3447338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Bildschirmfoto 2020-10-08 um 22.22.10.png" descr="Bildschirmfoto 2020-10-08 um 22.22.10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07149" y="2541784"/>
            <a:ext cx="5163677" cy="369311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No Value"/>
          <p:cNvSpPr txBox="1"/>
          <p:nvPr/>
        </p:nvSpPr>
        <p:spPr>
          <a:xfrm>
            <a:off x="1169082" y="5552042"/>
            <a:ext cx="4741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No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22" name="# cleaning: df.replace(&quot;[^a-zA-Z' ]“).split().lower().re.findall().stopwords."/>
          <p:cNvSpPr txBox="1"/>
          <p:nvPr/>
        </p:nvSpPr>
        <p:spPr>
          <a:xfrm>
            <a:off x="-4952" y="6311900"/>
            <a:ext cx="8346577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cleaning: df.replace("[^a-zA-Z' ]“).split().lower().re.findall().stopwords.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23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016" y="1317318"/>
            <a:ext cx="10515601" cy="4959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26" name="# cleaning: df.replace(&quot;[^a-zA-Z' ]“).split().lower().re.findall().stopwords."/>
          <p:cNvSpPr txBox="1"/>
          <p:nvPr/>
        </p:nvSpPr>
        <p:spPr>
          <a:xfrm>
            <a:off x="-4952" y="6311900"/>
            <a:ext cx="8346577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cleaning: df.replace("[^a-zA-Z' ]“).split().lower().re.findall().stopwords.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27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016" y="1317318"/>
            <a:ext cx="10515601" cy="495967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el 1"/>
          <p:cNvSpPr txBox="1"/>
          <p:nvPr/>
        </p:nvSpPr>
        <p:spPr>
          <a:xfrm>
            <a:off x="6782561" y="1472319"/>
            <a:ext cx="4928390" cy="4649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2674                                      hkxfymhex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2675                             hamilton county in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2676                                          dakar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2677                                   in your head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2678                     the sanctuary network rome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2679                       tractor land aka bristol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2680                          adventuring in narnia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2681                                         asgard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2682                            unite bless wallahi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2683                   sneaking glances at thancred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2684                                            ljp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2685                       charlotte north carolina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2686                                        nirvana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2687                                             ny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2688                                      mentor oh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2689                               trumann arkansas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2690                                             cc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2691                                       d sos ag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2692                                         pa usa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2693                                        m k a d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2694                              pissing off antis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2695                              'san antoniooooo'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