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9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40"/>
      <p:bold r:id="rId41"/>
    </p:embeddedFont>
    <p:embeddedFont>
      <p:font typeface="DFKai-SB" panose="03000509000000000000" pitchFamily="65" charset="-12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Overlock" panose="02020500000000000000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IWVThFA4yxUNB8m06dga/inZ4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7834" autoAdjust="0"/>
  </p:normalViewPr>
  <p:slideViewPr>
    <p:cSldViewPr snapToGrid="0">
      <p:cViewPr varScale="1">
        <p:scale>
          <a:sx n="88" d="100"/>
          <a:sy n="88" d="100"/>
        </p:scale>
        <p:origin x="131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291" y="685838"/>
            <a:ext cx="6675419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291" y="685838"/>
            <a:ext cx="6675419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9d9e8787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9d9e8787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9d9e878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9d9e878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a98a301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a98a3014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a98a301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a98a301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d9e878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d9e878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>
            <a:spLocks noGrp="1"/>
          </p:cNvSpPr>
          <p:nvPr>
            <p:ph type="title"/>
          </p:nvPr>
        </p:nvSpPr>
        <p:spPr>
          <a:xfrm>
            <a:off x="457200" y="141480"/>
            <a:ext cx="8229600" cy="73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Overlock"/>
              <a:buNone/>
              <a:defRPr sz="1100">
                <a:latin typeface="Overlock"/>
                <a:ea typeface="Overlock"/>
                <a:cs typeface="Overlock"/>
                <a:sym typeface="Overlo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>
            <a:off x="457200" y="1093051"/>
            <a:ext cx="8229600" cy="380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🞐"/>
              <a:defRPr sz="1100">
                <a:latin typeface="Overlock"/>
                <a:ea typeface="Overlock"/>
                <a:cs typeface="Overlock"/>
                <a:sym typeface="Overlock"/>
              </a:defRPr>
            </a:lvl1pPr>
            <a:lvl2pPr marL="914400" lvl="1" indent="-3238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Char char="○"/>
              <a:defRPr sz="1500">
                <a:latin typeface="Overlock"/>
                <a:ea typeface="Overlock"/>
                <a:cs typeface="Overlock"/>
                <a:sym typeface="Overlock"/>
              </a:defRPr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Char char="■"/>
              <a:defRPr sz="1400">
                <a:latin typeface="Overlock"/>
                <a:ea typeface="Overlock"/>
                <a:cs typeface="Overlock"/>
                <a:sym typeface="Overlock"/>
              </a:defRPr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sz="1400">
                <a:latin typeface="Overlock"/>
                <a:ea typeface="Overlock"/>
                <a:cs typeface="Overlock"/>
                <a:sym typeface="Overlock"/>
              </a:defRPr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sz="1400">
                <a:latin typeface="Overlock"/>
                <a:ea typeface="Overlock"/>
                <a:cs typeface="Overlock"/>
                <a:sym typeface="Overlock"/>
              </a:defRPr>
            </a:lvl5pPr>
            <a:lvl6pPr marL="2743200" lvl="5" indent="-304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■"/>
              <a:defRPr sz="1100"/>
            </a:lvl6pPr>
            <a:lvl7pPr marL="3200400" lvl="6" indent="-304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  <a:defRPr sz="1100"/>
            </a:lvl7pPr>
            <a:lvl8pPr marL="3657600" lvl="7" indent="-304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○"/>
              <a:defRPr sz="1100"/>
            </a:lvl8pPr>
            <a:lvl9pPr marL="4114800" lvl="8" indent="-30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7F7F7F"/>
              </a:buClr>
              <a:buSzPts val="1200"/>
              <a:buFont typeface="Arial"/>
              <a:buChar char="•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csie.ntu.edu.t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body" idx="1"/>
          </p:nvPr>
        </p:nvSpPr>
        <p:spPr>
          <a:xfrm>
            <a:off x="3321900" y="2093700"/>
            <a:ext cx="25002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zh-TW" sz="5500"/>
              <a:t>Week 1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1475" y="1141844"/>
            <a:ext cx="5241049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/>
          <p:nvPr/>
        </p:nvSpPr>
        <p:spPr>
          <a:xfrm>
            <a:off x="5239950" y="43398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4113" y="1268044"/>
            <a:ext cx="5195763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/>
          <p:nvPr/>
        </p:nvSpPr>
        <p:spPr>
          <a:xfrm>
            <a:off x="5207800" y="44148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575" y="1173994"/>
            <a:ext cx="5232858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/>
          <p:nvPr/>
        </p:nvSpPr>
        <p:spPr>
          <a:xfrm>
            <a:off x="5250675" y="436127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238" y="1195419"/>
            <a:ext cx="5207525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/>
          <p:nvPr/>
        </p:nvSpPr>
        <p:spPr>
          <a:xfrm>
            <a:off x="2443150" y="2571750"/>
            <a:ext cx="139200" cy="139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5239950" y="43398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sp>
        <p:nvSpPr>
          <p:cNvPr id="231" name="Google Shape;231;p14"/>
          <p:cNvSpPr txBox="1"/>
          <p:nvPr/>
        </p:nvSpPr>
        <p:spPr>
          <a:xfrm>
            <a:off x="460750" y="1018000"/>
            <a:ext cx="3621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 startAt="2"/>
            </a:pPr>
            <a:r>
              <a:rPr lang="zh-TW" sz="1150" b="0" i="0" u="none" strike="noStrike" cap="none">
                <a:solidFill>
                  <a:srgbClr val="555555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到</a:t>
            </a:r>
            <a:r>
              <a:rPr lang="zh-TW" sz="1150" b="0" i="0" u="none" strike="noStrike" cap="none">
                <a:solidFill>
                  <a:srgbClr val="187A00"/>
                </a:solidFill>
                <a:highlight>
                  <a:srgbClr val="F5F5F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http://www.rstudio.com/</a:t>
            </a:r>
            <a:r>
              <a:rPr lang="zh-TW" sz="1150" b="0" i="0" u="none" strike="noStrike" cap="none">
                <a:solidFill>
                  <a:srgbClr val="555555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安裝RStudio。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5025" y="1379800"/>
            <a:ext cx="6393948" cy="36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/>
          <p:nvPr/>
        </p:nvSpPr>
        <p:spPr>
          <a:xfrm>
            <a:off x="5550700" y="1768075"/>
            <a:ext cx="653400" cy="18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32200"/>
            <a:ext cx="8839200" cy="32080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/>
          <p:nvPr/>
        </p:nvSpPr>
        <p:spPr>
          <a:xfrm>
            <a:off x="514350" y="3761175"/>
            <a:ext cx="1832400" cy="39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550" y="1388294"/>
            <a:ext cx="5762907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/>
          <p:nvPr/>
        </p:nvSpPr>
        <p:spPr>
          <a:xfrm>
            <a:off x="1950225" y="3461150"/>
            <a:ext cx="3611100" cy="642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188" y="1160894"/>
            <a:ext cx="4931635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/>
          <p:nvPr/>
        </p:nvSpPr>
        <p:spPr>
          <a:xfrm>
            <a:off x="5239950" y="43398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0413" y="1120394"/>
            <a:ext cx="4923177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/>
          <p:nvPr/>
        </p:nvSpPr>
        <p:spPr>
          <a:xfrm>
            <a:off x="5229225" y="42755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3825" y="1131144"/>
            <a:ext cx="4916343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/>
          <p:nvPr/>
        </p:nvSpPr>
        <p:spPr>
          <a:xfrm>
            <a:off x="5207800" y="42755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568324" y="254954"/>
            <a:ext cx="8178799" cy="8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zh-TW" sz="2700" dirty="0"/>
              <a:t>課表</a:t>
            </a:r>
            <a:endParaRPr sz="11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B0A5ED-6E76-4FB8-A30E-E91D6181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61319"/>
              </p:ext>
            </p:extLst>
          </p:nvPr>
        </p:nvGraphicFramePr>
        <p:xfrm>
          <a:off x="2171743" y="996950"/>
          <a:ext cx="4971959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895">
                  <a:extLst>
                    <a:ext uri="{9D8B030D-6E8A-4147-A177-3AD203B41FA5}">
                      <a16:colId xmlns:a16="http://schemas.microsoft.com/office/drawing/2014/main" val="3341391437"/>
                    </a:ext>
                  </a:extLst>
                </a:gridCol>
                <a:gridCol w="4420064">
                  <a:extLst>
                    <a:ext uri="{9D8B030D-6E8A-4147-A177-3AD203B41FA5}">
                      <a16:colId xmlns:a16="http://schemas.microsoft.com/office/drawing/2014/main" val="1904615012"/>
                    </a:ext>
                  </a:extLst>
                </a:gridCol>
              </a:tblGrid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Content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4193991946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2/23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Introduction of R software on statistics applications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4262611625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3/2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Introduction of R software on statistics applications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908129064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3/9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Chapter 6 with R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3445417706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3/16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Project Practice I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823713591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3/23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Chapter 7 with R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868022457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3/30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Project Practice II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973357309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4/6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Chapter 8 with R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927561482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4/13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Q&amp;A I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3071004385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4/20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Project Practice III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77673949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4/27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R software applications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1046083135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5/4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Chapter 9 with R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968022783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5/11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Project Practice IV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2820998361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5/18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Chapter 10 with R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985336250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5/25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Project Practice V (Q&amp;A I I)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432316989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6/1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Chapter 11 with R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3246365984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6/8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Project Practice VI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3123673664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6/15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QA for Term Project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3788764371"/>
                  </a:ext>
                </a:extLst>
              </a:tr>
              <a:tr h="17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>
                          <a:effectLst/>
                        </a:rPr>
                        <a:t>6/22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200" dirty="0">
                          <a:effectLst/>
                        </a:rPr>
                        <a:t>QA for Term Project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170" marR="17170" marT="0" marB="0"/>
                </a:tc>
                <a:extLst>
                  <a:ext uri="{0D108BD9-81ED-4DB2-BD59-A6C34878D82A}">
                    <a16:rowId xmlns:a16="http://schemas.microsoft.com/office/drawing/2014/main" val="39478887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3825" y="1131144"/>
            <a:ext cx="4916343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/>
          <p:nvPr/>
        </p:nvSpPr>
        <p:spPr>
          <a:xfrm>
            <a:off x="5207800" y="42755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0500" y="1150169"/>
            <a:ext cx="4903001" cy="353259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/>
          <p:nvPr/>
        </p:nvSpPr>
        <p:spPr>
          <a:xfrm>
            <a:off x="5207800" y="42755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628" y="681540"/>
            <a:ext cx="6588732" cy="41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1493657" y="87474"/>
            <a:ext cx="586324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zh-TW" sz="27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Rstudio 操作介面</a:t>
            </a:r>
            <a:endParaRPr sz="27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2249742" y="1608809"/>
            <a:ext cx="1674186" cy="714491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程式區</a:t>
            </a:r>
            <a:endParaRPr sz="2400" b="1" i="0" u="none" strike="noStrike" cap="none">
              <a:solidFill>
                <a:srgbClr val="C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2249742" y="3391007"/>
            <a:ext cx="1674186" cy="714491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指令區</a:t>
            </a:r>
            <a:endParaRPr sz="2400" b="1" i="0" u="none" strike="noStrike" cap="none">
              <a:solidFill>
                <a:srgbClr val="C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5166066" y="3391007"/>
            <a:ext cx="1674186" cy="714491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檔案區</a:t>
            </a:r>
            <a:endParaRPr sz="2400" b="1" i="0" u="none" strike="noStrike" cap="none">
              <a:solidFill>
                <a:srgbClr val="C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5166066" y="1629921"/>
            <a:ext cx="1674186" cy="714491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物件區</a:t>
            </a:r>
            <a:endParaRPr sz="2400" b="1" i="0" u="none" strike="noStrike" cap="none">
              <a:solidFill>
                <a:srgbClr val="C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5151763" y="4105498"/>
            <a:ext cx="16966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1" i="0" u="none" strike="noStrike" cap="non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繪圖輸出、線上說明</a:t>
            </a:r>
            <a:endParaRPr sz="1400" b="1" i="0" u="none" strike="noStrike" cap="none">
              <a:solidFill>
                <a:srgbClr val="C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457200" y="141480"/>
            <a:ext cx="8229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載套件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850" y="1174002"/>
            <a:ext cx="6416275" cy="34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/>
          <p:nvPr/>
        </p:nvSpPr>
        <p:spPr>
          <a:xfrm>
            <a:off x="1532325" y="1564475"/>
            <a:ext cx="707100" cy="289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141480"/>
            <a:ext cx="8229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3300"/>
              <a:t>載套件</a:t>
            </a:r>
            <a:endParaRPr sz="3300"/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8438" y="1533105"/>
            <a:ext cx="36671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457200" y="141480"/>
            <a:ext cx="8229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3300"/>
              <a:t>載套件</a:t>
            </a:r>
            <a:endParaRPr sz="3300"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663" y="1685930"/>
            <a:ext cx="46386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/>
        </p:nvSpPr>
        <p:spPr>
          <a:xfrm>
            <a:off x="1331640" y="303498"/>
            <a:ext cx="626469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zh-TW" sz="27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物件導向的互動式資料運算環境</a:t>
            </a:r>
            <a:endParaRPr sz="270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575550" y="1167600"/>
            <a:ext cx="79389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667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Microsoft JhengHei"/>
              <a:buChar char="▪"/>
            </a:pP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每一份資料都是一個物件(object)</a:t>
            </a:r>
            <a:endParaRPr sz="110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Microsoft JhengHei"/>
              <a:buChar char="▪"/>
            </a:pP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每一段程式都是一個由物件、運算符號(operator)和功能 (function)所組合而成的運算式(expression)</a:t>
            </a:r>
            <a:endParaRPr sz="110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Microsoft JhengHei"/>
              <a:buChar char="▪"/>
            </a:pP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在指令區輸入一個運算式，R就馬上會算出它的結果；也可以在程式區先編輯好一串運算式，將它們儲存成一個程式檔，以方便修改或重複執行</a:t>
            </a:r>
            <a:endParaRPr sz="17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Microsoft JhengHei"/>
              <a:buChar char="▪"/>
            </a:pP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運算的結果也是一個物件，它可以直接顯示在指令區或儲存在另一個物件名稱(name)裡面，有名稱的物件才能被繼續運算</a:t>
            </a:r>
            <a:endParaRPr sz="17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Microsoft JhengHei"/>
              <a:buChar char="▪"/>
            </a:pP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物件名稱可以</a:t>
            </a:r>
            <a:r>
              <a:rPr lang="zh-TW" sz="1700" b="1" i="0" u="sng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隨意指定</a:t>
            </a: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；物件名稱</a:t>
            </a:r>
            <a:r>
              <a:rPr lang="zh-TW" sz="1700" b="1" i="0" u="sng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重複使用</a:t>
            </a: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時，新內容(物件)會取代舊內容</a:t>
            </a:r>
            <a:endParaRPr sz="17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C00000"/>
              </a:buClr>
              <a:buSzPts val="1700"/>
              <a:buFont typeface="Microsoft JhengHei"/>
              <a:buChar char="▪"/>
            </a:pPr>
            <a:r>
              <a:rPr lang="zh-TW" sz="17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運算的結果可以存回同一名稱，也可以存到一個新名稱裡面；所謂程式，就是一系列使用運算式定義新物件(名稱)，或改變舊物件(內容)的過程</a:t>
            </a:r>
            <a:endParaRPr sz="1700" b="1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457200" y="378042"/>
            <a:ext cx="8229600" cy="73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3300"/>
              <a:buFont typeface="Overlock"/>
              <a:buNone/>
            </a:pPr>
            <a:r>
              <a:rPr lang="zh-TW" sz="27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資料物件的屬性  </a:t>
            </a:r>
            <a:r>
              <a:rPr lang="zh-TW" sz="27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Objects Attributes</a:t>
            </a:r>
            <a:endParaRPr sz="27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2042426" y="1525927"/>
            <a:ext cx="6771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名稱</a:t>
            </a:r>
            <a:endParaRPr sz="21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902829" y="2510558"/>
            <a:ext cx="6771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0" i="0" u="none" strike="noStrike" cap="none">
                <a:solidFill>
                  <a:srgbClr val="FF00FF"/>
                </a:solidFill>
                <a:latin typeface="Overlock"/>
                <a:ea typeface="Overlock"/>
                <a:cs typeface="Overlock"/>
                <a:sym typeface="Overlock"/>
              </a:rPr>
              <a:t>結構</a:t>
            </a:r>
            <a:endParaRPr sz="2100" b="0" i="0" u="none" strike="noStrike" cap="none">
              <a:solidFill>
                <a:srgbClr val="FF00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867924" y="2193708"/>
            <a:ext cx="1026114" cy="10261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物件</a:t>
            </a:r>
            <a:endParaRPr sz="14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327" name="Google Shape;327;p27"/>
          <p:cNvCxnSpPr>
            <a:stCxn id="326" idx="0"/>
          </p:cNvCxnSpPr>
          <p:nvPr/>
        </p:nvCxnSpPr>
        <p:spPr>
          <a:xfrm rot="10800000">
            <a:off x="2380981" y="1894908"/>
            <a:ext cx="0" cy="29880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27"/>
          <p:cNvCxnSpPr>
            <a:stCxn id="326" idx="3"/>
          </p:cNvCxnSpPr>
          <p:nvPr/>
        </p:nvCxnSpPr>
        <p:spPr>
          <a:xfrm>
            <a:off x="2894038" y="2706765"/>
            <a:ext cx="2988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9" name="Google Shape;329;p27"/>
          <p:cNvCxnSpPr>
            <a:stCxn id="326" idx="2"/>
          </p:cNvCxnSpPr>
          <p:nvPr/>
        </p:nvCxnSpPr>
        <p:spPr>
          <a:xfrm>
            <a:off x="2380981" y="3219822"/>
            <a:ext cx="900" cy="29880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0" name="Google Shape;330;p27"/>
          <p:cNvCxnSpPr>
            <a:stCxn id="326" idx="1"/>
          </p:cNvCxnSpPr>
          <p:nvPr/>
        </p:nvCxnSpPr>
        <p:spPr>
          <a:xfrm rot="10800000">
            <a:off x="1569124" y="2706765"/>
            <a:ext cx="2988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1" name="Google Shape;331;p27"/>
          <p:cNvSpPr txBox="1"/>
          <p:nvPr/>
        </p:nvSpPr>
        <p:spPr>
          <a:xfrm>
            <a:off x="3192814" y="2510558"/>
            <a:ext cx="6771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0" i="0" u="none" strike="noStrike" cap="none">
                <a:solidFill>
                  <a:srgbClr val="00B0F0"/>
                </a:solidFill>
                <a:latin typeface="Overlock"/>
                <a:ea typeface="Overlock"/>
                <a:cs typeface="Overlock"/>
                <a:sym typeface="Overlock"/>
              </a:rPr>
              <a:t>種類</a:t>
            </a:r>
            <a:endParaRPr sz="2100" b="0" i="0" u="none" strike="noStrike" cap="none">
              <a:solidFill>
                <a:srgbClr val="00B0F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2177077" y="3495188"/>
            <a:ext cx="40780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值</a:t>
            </a:r>
            <a:endParaRPr sz="21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5906572" y="1529503"/>
            <a:ext cx="903132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Name</a:t>
            </a:r>
            <a:endParaRPr sz="2100" b="1" i="0" u="none" strike="noStrike" cap="non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4572000" y="2510558"/>
            <a:ext cx="86225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Class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5845082" y="2193708"/>
            <a:ext cx="1026114" cy="10261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</a:t>
            </a:r>
            <a:endParaRPr sz="1400" b="1" i="0" u="none" strike="noStrike" cap="non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36" name="Google Shape;336;p27"/>
          <p:cNvCxnSpPr>
            <a:stCxn id="335" idx="0"/>
          </p:cNvCxnSpPr>
          <p:nvPr/>
        </p:nvCxnSpPr>
        <p:spPr>
          <a:xfrm rot="10800000">
            <a:off x="6358139" y="1894908"/>
            <a:ext cx="0" cy="29880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6852086" y="2706765"/>
            <a:ext cx="582232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8" name="Google Shape;338;p27"/>
          <p:cNvCxnSpPr>
            <a:stCxn id="335" idx="2"/>
          </p:cNvCxnSpPr>
          <p:nvPr/>
        </p:nvCxnSpPr>
        <p:spPr>
          <a:xfrm>
            <a:off x="6358139" y="3219822"/>
            <a:ext cx="900" cy="29880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p27"/>
          <p:cNvCxnSpPr/>
          <p:nvPr/>
        </p:nvCxnSpPr>
        <p:spPr>
          <a:xfrm rot="10800000">
            <a:off x="5382090" y="2706765"/>
            <a:ext cx="481183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0" name="Google Shape;340;p27"/>
          <p:cNvSpPr txBox="1"/>
          <p:nvPr/>
        </p:nvSpPr>
        <p:spPr>
          <a:xfrm>
            <a:off x="7366137" y="2510558"/>
            <a:ext cx="77025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Type</a:t>
            </a:r>
            <a:endParaRPr sz="2100" b="1" i="0" u="none" strike="noStrike" cap="none">
              <a:solidFill>
                <a:srgbClr val="00B0F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5925303" y="3518598"/>
            <a:ext cx="8656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Value</a:t>
            </a:r>
            <a:endParaRPr sz="2100" b="1" i="0" u="none" strike="noStrike" cap="non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3231285" y="3068474"/>
            <a:ext cx="600164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數值</a:t>
            </a:r>
            <a:endParaRPr sz="1800" b="1" i="0" u="none" strike="noStrike" cap="none">
              <a:solidFill>
                <a:srgbClr val="00B0F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類別</a:t>
            </a:r>
            <a:endParaRPr sz="1800" b="1" i="0" u="none" strike="noStrike" cap="none">
              <a:solidFill>
                <a:srgbClr val="00B0F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字串</a:t>
            </a:r>
            <a:endParaRPr sz="1800" b="1" i="0" u="none" strike="noStrike" cap="none">
              <a:solidFill>
                <a:srgbClr val="00B0F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845586" y="3068474"/>
            <a:ext cx="830997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向量</a:t>
            </a:r>
            <a:endParaRPr sz="1800" b="1" i="0" u="none" strike="noStrike" cap="none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矩陣</a:t>
            </a:r>
            <a:endParaRPr sz="1800" b="1" i="0" u="none" strike="noStrike" cap="none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資料框</a:t>
            </a:r>
            <a:endParaRPr sz="1800" b="1" i="0" u="none" strike="noStrike" cap="none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364674" y="3068473"/>
            <a:ext cx="1341232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vector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matrix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frame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7356843" y="3068472"/>
            <a:ext cx="808731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num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factor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chr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rgbClr val="00B0F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446550" y="100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 dirty="0">
                <a:latin typeface="Microsoft JhengHei"/>
                <a:ea typeface="Microsoft JhengHei"/>
                <a:cs typeface="Microsoft JhengHei"/>
                <a:sym typeface="Microsoft JhengHei"/>
              </a:rPr>
              <a:t>R的基本算術運算</a:t>
            </a:r>
            <a:endParaRPr sz="27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450150" y="911350"/>
            <a:ext cx="82437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2+2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4</a:t>
            </a:r>
            <a:endParaRPr sz="16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5 - 1 + 10   # add and subtract 加減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14</a:t>
            </a:r>
            <a:endParaRPr sz="15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7 * 10 / 2   # multiply and divide 乘除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35</a:t>
            </a:r>
            <a:endParaRPr sz="16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(1 + 1) * 2 - 2/3 + 2^3  # arithmetic operators : +, -, *, /, ^, **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11.33333</a:t>
            </a:r>
            <a:endParaRPr sz="16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2*3*4*5   # 5! 計算5的階乘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120</a:t>
            </a:r>
            <a:endParaRPr sz="16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factorial(5)  # 5!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120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413538" y="195486"/>
            <a:ext cx="8229600" cy="73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3000"/>
              <a:buFont typeface="DFKai-SB"/>
              <a:buNone/>
            </a:pPr>
            <a:r>
              <a:rPr lang="zh-TW" sz="27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主要資料種類</a:t>
            </a:r>
            <a:r>
              <a:rPr lang="zh-TW" sz="2700" b="1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Data Type (Class)</a:t>
            </a:r>
            <a:endParaRPr sz="2700" b="1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413550" y="1640100"/>
            <a:ext cx="46785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667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int (integer) : 整數</a:t>
            </a:r>
            <a:endParaRPr sz="1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num (numeric) : 實數 = double</a:t>
            </a:r>
            <a:endParaRPr sz="1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logical (Boolean/binary) : 邏輯(二元)</a:t>
            </a:r>
            <a:endParaRPr sz="110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chr (character) : 字串</a:t>
            </a:r>
            <a:endParaRPr sz="1800" b="1" i="0" u="none" strike="noStrike" cap="none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5347240" y="1380745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print("hello R")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my_numeric =  42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str(my_numeric)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my_integer = 10L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str(my_integer)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my_logic = TRUE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str(my_logic)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my_character = "universe"</a:t>
            </a:r>
            <a:endParaRPr sz="1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FF"/>
                </a:solidFill>
              </a:rPr>
              <a:t>str(my_character)</a:t>
            </a:r>
            <a:endParaRPr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67925" y="2309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配分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Microsoft JhengHei"/>
              <a:buChar char="•"/>
            </a:pPr>
            <a:r>
              <a:rPr lang="zh-TW" i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Project Practice：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i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0%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全班分6組，有4組是在實習課報告，這4組的題目我們會給，另外2組是在正課報告(用英文)，這兩組的題目需要自己發想。</a:t>
            </a:r>
            <a:endParaRPr sz="1100" i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Microsoft JhengHei"/>
              <a:buChar char="•"/>
            </a:pPr>
            <a:r>
              <a:rPr lang="zh-TW" i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Quiz：30%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Microsoft JhengHei"/>
              <a:buChar char="•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Q&amp;A : 10%</a:t>
            </a:r>
            <a:endParaRPr i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title"/>
          </p:nvPr>
        </p:nvSpPr>
        <p:spPr>
          <a:xfrm>
            <a:off x="413538" y="195486"/>
            <a:ext cx="8229600" cy="73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3000"/>
              <a:buFont typeface="DFKai-SB"/>
              <a:buNone/>
            </a:pPr>
            <a:r>
              <a:rPr lang="zh-TW" sz="27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常用資料結構</a:t>
            </a:r>
            <a:r>
              <a:rPr lang="zh-TW" sz="2700" b="1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Data Structures</a:t>
            </a:r>
            <a:endParaRPr sz="2700" b="1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1699444" y="1121694"/>
            <a:ext cx="54006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向量(vector)</a:t>
            </a:r>
            <a:endParaRPr sz="1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因子(factor)</a:t>
            </a:r>
            <a:endParaRPr sz="1100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資料框(data frame)</a:t>
            </a:r>
            <a:endParaRPr sz="1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marR="0" lvl="0" indent="-266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Microsoft JhengHei"/>
              <a:buChar char="▪"/>
            </a:pPr>
            <a:r>
              <a:rPr lang="zh-TW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序列(list)</a:t>
            </a:r>
            <a:endParaRPr sz="1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9d9e8787a_0_37"/>
          <p:cNvSpPr txBox="1">
            <a:spLocks noGrp="1"/>
          </p:cNvSpPr>
          <p:nvPr>
            <p:ph type="title"/>
          </p:nvPr>
        </p:nvSpPr>
        <p:spPr>
          <a:xfrm>
            <a:off x="457200" y="428625"/>
            <a:ext cx="8342400" cy="48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latin typeface="Microsoft JhengHei"/>
                <a:ea typeface="Microsoft JhengHei"/>
                <a:cs typeface="Microsoft JhengHei"/>
                <a:sym typeface="Microsoft JhengHei"/>
              </a:rPr>
              <a:t>vector</a:t>
            </a:r>
            <a:endParaRPr sz="27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" name="Google Shape;364;gb9d9e8787a_0_37"/>
          <p:cNvSpPr txBox="1">
            <a:spLocks noGrp="1"/>
          </p:cNvSpPr>
          <p:nvPr>
            <p:ph type="body" idx="1"/>
          </p:nvPr>
        </p:nvSpPr>
        <p:spPr>
          <a:xfrm>
            <a:off x="6378900" y="1238550"/>
            <a:ext cx="2765100" cy="266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#建立一個number vector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 = c(5,10,15,20,25) 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#建立一個character vector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 = c("Tom", "Henry", "John") 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##取值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a[3] 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a[1:3]  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a[c(2,4)] </a:t>
            </a:r>
            <a:endParaRPr sz="1400" dirty="0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5" name="Google Shape;365;gb9d9e8787a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23" y="3194275"/>
            <a:ext cx="4927600" cy="16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b9d9e8787a_0_37"/>
          <p:cNvSpPr txBox="1"/>
          <p:nvPr/>
        </p:nvSpPr>
        <p:spPr>
          <a:xfrm>
            <a:off x="5799300" y="3989150"/>
            <a:ext cx="3344700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500" b="1" dirty="0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#</a:t>
            </a:r>
            <a:r>
              <a:rPr lang="zh-TW" sz="1500" b="1" dirty="0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每一個element都會是相同的型態！</a:t>
            </a:r>
            <a:endParaRPr lang="en-US" altLang="zh-TW" sz="1500" b="1" dirty="0">
              <a:solidFill>
                <a:srgbClr val="FF000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500" b="1" dirty="0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1500" b="1" dirty="0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補充</a:t>
            </a:r>
            <a:r>
              <a:rPr lang="en-US" altLang="zh-TW" sz="1500" b="1" dirty="0">
                <a:solidFill>
                  <a:srgbClr val="FF000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6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7" name="Google Shape;367;gb9d9e8787a_0_37"/>
          <p:cNvSpPr txBox="1"/>
          <p:nvPr/>
        </p:nvSpPr>
        <p:spPr>
          <a:xfrm>
            <a:off x="242475" y="1132850"/>
            <a:ext cx="5679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我們在資料分析時，常常是針對一張表(table/sheet)進行處理。有時候會需要處理「某一列」(row)，或「某一行」(column)，而這樣長長的一個row/column，在R裡就被儲存成vector的形式。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要定義一個vector，需要使用</a:t>
            </a:r>
            <a:r>
              <a:rPr lang="zh-TW" sz="1800" dirty="0">
                <a:solidFill>
                  <a:schemeClr val="dk1"/>
                </a:solidFill>
                <a:highlight>
                  <a:srgbClr val="F2F2F2"/>
                </a:highlight>
              </a:rPr>
              <a:t>c()</a:t>
            </a:r>
            <a:r>
              <a:rPr lang="zh-TW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的函式：</a:t>
            </a:r>
            <a:endParaRPr sz="1800" dirty="0"/>
          </a:p>
        </p:txBody>
      </p:sp>
      <p:sp>
        <p:nvSpPr>
          <p:cNvPr id="7" name="Google Shape;375;gb9d9e8787a_0_47">
            <a:extLst>
              <a:ext uri="{FF2B5EF4-FFF2-40B4-BE49-F238E27FC236}">
                <a16:creationId xmlns:a16="http://schemas.microsoft.com/office/drawing/2014/main" id="{DDCF1297-1F20-4BE4-81F0-674DD0CBD5F3}"/>
              </a:ext>
            </a:extLst>
          </p:cNvPr>
          <p:cNvSpPr txBox="1"/>
          <p:nvPr/>
        </p:nvSpPr>
        <p:spPr>
          <a:xfrm>
            <a:off x="6562038" y="4514775"/>
            <a:ext cx="16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rgbClr val="FF0000"/>
                </a:solidFill>
              </a:rPr>
              <a:t>#vector 取值練習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9d9e8787a_0_47"/>
          <p:cNvSpPr txBox="1">
            <a:spLocks noGrp="1"/>
          </p:cNvSpPr>
          <p:nvPr>
            <p:ph type="title"/>
          </p:nvPr>
        </p:nvSpPr>
        <p:spPr>
          <a:xfrm>
            <a:off x="457200" y="428625"/>
            <a:ext cx="8342400" cy="48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latin typeface="Microsoft JhengHei"/>
                <a:ea typeface="Microsoft JhengHei"/>
                <a:cs typeface="Microsoft JhengHei"/>
                <a:sym typeface="Microsoft JhengHei"/>
              </a:rPr>
              <a:t>factor</a:t>
            </a:r>
            <a:endParaRPr sz="27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3" name="Google Shape;373;gb9d9e8787a_0_47"/>
          <p:cNvSpPr txBox="1"/>
          <p:nvPr/>
        </p:nvSpPr>
        <p:spPr>
          <a:xfrm>
            <a:off x="925050" y="1358717"/>
            <a:ext cx="74067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factor的型態，主要用來表示「類別變數」(category variable)。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>
                <a:solidFill>
                  <a:schemeClr val="dk1"/>
                </a:solidFill>
                <a:highlight>
                  <a:srgbClr val="FFFFFF"/>
                </a:highlight>
              </a:rPr>
              <a:t>在用R進行資料分析時，當遇到這類「類別變數」時，要轉換</a:t>
            </a:r>
            <a:r>
              <a:rPr lang="zh-TW" sz="1800" dirty="0">
                <a:solidFill>
                  <a:schemeClr val="dk1"/>
                </a:solidFill>
              </a:rPr>
              <a:t>factor</a:t>
            </a:r>
            <a:r>
              <a:rPr lang="zh-TW" sz="1800" dirty="0">
                <a:solidFill>
                  <a:schemeClr val="dk1"/>
                </a:solidFill>
                <a:highlight>
                  <a:srgbClr val="FFFFFF"/>
                </a:highlight>
              </a:rPr>
              <a:t>的資料型態，再丟入模型(model)進行分析。</a:t>
            </a:r>
            <a:endParaRPr sz="1800" dirty="0"/>
          </a:p>
        </p:txBody>
      </p:sp>
      <p:sp>
        <p:nvSpPr>
          <p:cNvPr id="374" name="Google Shape;374;gb9d9e8787a_0_47"/>
          <p:cNvSpPr txBox="1"/>
          <p:nvPr/>
        </p:nvSpPr>
        <p:spPr>
          <a:xfrm>
            <a:off x="1508578" y="2571750"/>
            <a:ext cx="702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gender &lt;- c("boy", "girl", "boy", "boy", "girl")  # 建立一個character vector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gender &lt;- factor(gender)   # 轉換成factor型態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gender                     # Levels的屬性代表: 在這個變數裡面，存在哪些類別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levels(gender)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a98a3014e_0_7"/>
          <p:cNvSpPr txBox="1">
            <a:spLocks noGrp="1"/>
          </p:cNvSpPr>
          <p:nvPr>
            <p:ph type="body" idx="1"/>
          </p:nvPr>
        </p:nvSpPr>
        <p:spPr>
          <a:xfrm>
            <a:off x="457200" y="1093051"/>
            <a:ext cx="8229600" cy="80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list內可以存不同型態的值(數值、文字、dataframe、vector、factor....)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1" name="Google Shape;381;gba98a3014e_0_7"/>
          <p:cNvSpPr txBox="1">
            <a:spLocks noGrp="1"/>
          </p:cNvSpPr>
          <p:nvPr>
            <p:ph type="title"/>
          </p:nvPr>
        </p:nvSpPr>
        <p:spPr>
          <a:xfrm>
            <a:off x="457200" y="428625"/>
            <a:ext cx="8342400" cy="48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latin typeface="Microsoft JhengHei"/>
                <a:ea typeface="Microsoft JhengHei"/>
                <a:cs typeface="Microsoft JhengHei"/>
                <a:sym typeface="Microsoft JhengHei"/>
              </a:rPr>
              <a:t>list</a:t>
            </a:r>
            <a:endParaRPr sz="27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2" name="Google Shape;382;gba98a3014e_0_7"/>
          <p:cNvSpPr txBox="1"/>
          <p:nvPr/>
        </p:nvSpPr>
        <p:spPr>
          <a:xfrm>
            <a:off x="2353500" y="1974750"/>
            <a:ext cx="443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Dr.Lee &lt;- list(gender="man", age=26, hobby=c("drawing", "cooking"))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Dr.Lee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str(Dr.Lee)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Dr.Lee$hobby #取值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Dr.Lee[[3]]  #也可以用index的方式取值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Dr.Lee[3]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str(Dr.Lee[[3]]) #vector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str(Dr.Lee[3]) #list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98a3014e_0_20"/>
          <p:cNvSpPr txBox="1">
            <a:spLocks noGrp="1"/>
          </p:cNvSpPr>
          <p:nvPr>
            <p:ph type="body" idx="1"/>
          </p:nvPr>
        </p:nvSpPr>
        <p:spPr>
          <a:xfrm>
            <a:off x="457200" y="1093051"/>
            <a:ext cx="8229600" cy="102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 sz="1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二維資料格式，由一系列的欄位（Column）和列（Row）所組成，常見的Excel試算表也是類似的資料表現形式，可使用data.frame()來創建新的資料框。</a:t>
            </a: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8" name="Google Shape;388;gba98a3014e_0_20"/>
          <p:cNvSpPr txBox="1">
            <a:spLocks noGrp="1"/>
          </p:cNvSpPr>
          <p:nvPr>
            <p:ph type="title"/>
          </p:nvPr>
        </p:nvSpPr>
        <p:spPr>
          <a:xfrm>
            <a:off x="457200" y="335816"/>
            <a:ext cx="8342400" cy="48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dataframe</a:t>
            </a:r>
            <a:endParaRPr sz="27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9" name="Google Shape;389;gba98a3014e_0_20"/>
          <p:cNvSpPr txBox="1"/>
          <p:nvPr/>
        </p:nvSpPr>
        <p:spPr>
          <a:xfrm>
            <a:off x="1475850" y="1944374"/>
            <a:ext cx="51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StuDF &lt;- data.frame(StuID=c(1,2,3,4,5), ##欄位名稱 = 欄位值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                    name=c("小明","大雄","胖虎","小新","大白"),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                    score=c(80,60,90,70,50))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StuDF 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colnames(StuDF) #欄位名稱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rownames(StuDF) #列名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str(StuDF)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nrow(StuDF)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ncol(StuDF)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StuDF$StuID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StuDF[,1]</a:t>
            </a:r>
            <a:endParaRPr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FF"/>
                </a:solidFill>
              </a:rPr>
              <a:t>StuDF[,"StuID"]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78CE3-C8DE-4B1E-AF01-4DD57811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11275"/>
            <a:ext cx="4005721" cy="15913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345F2-60F3-4ADD-AC7F-F8ED07B0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897" y="4555651"/>
            <a:ext cx="3654947" cy="31050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FC352A-5818-49DD-B347-023CC2AFC2AD}"/>
              </a:ext>
            </a:extLst>
          </p:cNvPr>
          <p:cNvSpPr txBox="1"/>
          <p:nvPr/>
        </p:nvSpPr>
        <p:spPr>
          <a:xfrm>
            <a:off x="3956513" y="4576374"/>
            <a:ext cx="1343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#D</a:t>
            </a:r>
            <a:r>
              <a:rPr lang="zh-TW" altLang="zh-TW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ataframe</a:t>
            </a:r>
            <a:r>
              <a:rPr lang="zh-TW" altLang="en-US" sz="12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>
            <a:spLocks noGrp="1"/>
          </p:cNvSpPr>
          <p:nvPr>
            <p:ph type="title"/>
          </p:nvPr>
        </p:nvSpPr>
        <p:spPr>
          <a:xfrm>
            <a:off x="245950" y="535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指派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body" idx="1"/>
          </p:nvPr>
        </p:nvSpPr>
        <p:spPr>
          <a:xfrm>
            <a:off x="414325" y="940050"/>
            <a:ext cx="4043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a&lt;-c(1,2,5,3)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a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1 2 5 3</a:t>
            </a:r>
            <a:endParaRPr sz="16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a^2     # square the elements of a  向量平方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 1  4 25  9</a:t>
            </a:r>
            <a:endParaRPr sz="16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name&lt;-c("John", "Mary", "Tom")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name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"John" "Mary" "Tom"</a:t>
            </a:r>
            <a:endParaRPr sz="16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x&lt;-c(3,1,4,2,4,3,1,2,4,3)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unique(x)   # 有哪些數字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zh-TW" sz="16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3 1 4 2</a:t>
            </a:r>
            <a:endParaRPr sz="16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402" name="Google Shape;402;p31"/>
          <p:cNvSpPr txBox="1"/>
          <p:nvPr/>
        </p:nvSpPr>
        <p:spPr>
          <a:xfrm>
            <a:off x="5357800" y="1047750"/>
            <a:ext cx="30000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duplicated(x)  # 是否出現過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[1] FALSE FALSE FALSE FALSE  TRUE  TRUE  TRUE  TRUE  TRUE  TRUE</a:t>
            </a:r>
            <a:endParaRPr sz="16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sort(x)    # sort a vector 向量排序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zh-TW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[1] 1 1 2 2 3 3 3 4 4 4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9d9e8787a_0_0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4236900" cy="736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dirty="0">
                <a:latin typeface="Microsoft JhengHei"/>
                <a:ea typeface="Microsoft JhengHei"/>
                <a:cs typeface="Microsoft JhengHei"/>
                <a:sym typeface="Microsoft JhengHei"/>
              </a:rPr>
              <a:t>常用統計函數</a:t>
            </a:r>
            <a:endParaRPr sz="27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8" name="Google Shape;408;gb9d9e8787a_0_0"/>
          <p:cNvSpPr txBox="1">
            <a:spLocks noGrp="1"/>
          </p:cNvSpPr>
          <p:nvPr>
            <p:ph type="body" idx="1"/>
          </p:nvPr>
        </p:nvSpPr>
        <p:spPr>
          <a:xfrm>
            <a:off x="628650" y="1163400"/>
            <a:ext cx="7886700" cy="358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sum()#加總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mean()#平均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median() #計算中位數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var() #計算變異數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sd() #計算標準差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prod() #計算階乘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max() #找最大值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min() #找最小值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range() #找最小值與最大值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dirty="0"/>
              <a:t>quantile()#最小值、q1、q2、q3、最大值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上課助教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林濬紘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m094020062@student.nsysu.edu.tw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吳佩玲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m094020050@ student.nsysu.edu.tw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1"/>
          </p:nvPr>
        </p:nvSpPr>
        <p:spPr>
          <a:xfrm>
            <a:off x="275050" y="1112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162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50"/>
              <a:buFont typeface="Arial"/>
              <a:buAutoNum type="arabicPeriod"/>
            </a:pPr>
            <a:r>
              <a:rPr lang="zh-TW" sz="1150">
                <a:solidFill>
                  <a:srgbClr val="187A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到 </a:t>
            </a:r>
            <a:r>
              <a:rPr lang="zh-TW" sz="1150">
                <a:solidFill>
                  <a:srgbClr val="187A00"/>
                </a:solidFill>
                <a:highlight>
                  <a:srgbClr val="F5F5F5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http://cran.csie.ntu.edu.tw/</a:t>
            </a:r>
            <a:r>
              <a:rPr lang="zh-TW" sz="1150">
                <a:solidFill>
                  <a:srgbClr val="555555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下載R。</a:t>
            </a:r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500" y="1521850"/>
            <a:ext cx="7626686" cy="326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5"/>
          <p:cNvSpPr/>
          <p:nvPr/>
        </p:nvSpPr>
        <p:spPr>
          <a:xfrm>
            <a:off x="2936075" y="2143125"/>
            <a:ext cx="1350300" cy="37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337" y="1489475"/>
            <a:ext cx="8187325" cy="29848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6"/>
          <p:cNvSpPr/>
          <p:nvPr/>
        </p:nvSpPr>
        <p:spPr>
          <a:xfrm>
            <a:off x="5593550" y="1928800"/>
            <a:ext cx="1136100" cy="208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250" y="1447675"/>
            <a:ext cx="8477499" cy="309677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7"/>
          <p:cNvSpPr/>
          <p:nvPr/>
        </p:nvSpPr>
        <p:spPr>
          <a:xfrm>
            <a:off x="2153825" y="1768050"/>
            <a:ext cx="1403700" cy="208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1377569"/>
            <a:ext cx="61341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700"/>
              <a:t>下載R和R stdio</a:t>
            </a:r>
            <a:endParaRPr sz="2700"/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050" y="1184694"/>
            <a:ext cx="5233911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/>
          <p:nvPr/>
        </p:nvSpPr>
        <p:spPr>
          <a:xfrm>
            <a:off x="5239950" y="4339825"/>
            <a:ext cx="814500" cy="26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1612</Words>
  <Application>Microsoft Office PowerPoint</Application>
  <PresentationFormat>如螢幕大小 (16:9)</PresentationFormat>
  <Paragraphs>218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Arial Rounded</vt:lpstr>
      <vt:lpstr>Times New Roman</vt:lpstr>
      <vt:lpstr>Microsoft JhengHei</vt:lpstr>
      <vt:lpstr>DFKai-SB</vt:lpstr>
      <vt:lpstr>Calibri</vt:lpstr>
      <vt:lpstr>Noto Sans Symbols</vt:lpstr>
      <vt:lpstr>Overlock</vt:lpstr>
      <vt:lpstr>Arial</vt:lpstr>
      <vt:lpstr>Office 佈景主題</vt:lpstr>
      <vt:lpstr>Simple Light</vt:lpstr>
      <vt:lpstr>PowerPoint 簡報</vt:lpstr>
      <vt:lpstr>課表</vt:lpstr>
      <vt:lpstr>配分</vt:lpstr>
      <vt:lpstr>上課助教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下載R和R stdio</vt:lpstr>
      <vt:lpstr>PowerPoint 簡報</vt:lpstr>
      <vt:lpstr>載套件</vt:lpstr>
      <vt:lpstr>載套件</vt:lpstr>
      <vt:lpstr>載套件</vt:lpstr>
      <vt:lpstr>PowerPoint 簡報</vt:lpstr>
      <vt:lpstr>資料物件的屬性  Data Objects Attributes</vt:lpstr>
      <vt:lpstr>R的基本算術運算</vt:lpstr>
      <vt:lpstr>主要資料種類 - Data Type (Class)</vt:lpstr>
      <vt:lpstr>常用資料結構 - Data Structures</vt:lpstr>
      <vt:lpstr>vector</vt:lpstr>
      <vt:lpstr>factor</vt:lpstr>
      <vt:lpstr>list</vt:lpstr>
      <vt:lpstr>dataframe</vt:lpstr>
      <vt:lpstr>指派</vt:lpstr>
      <vt:lpstr>常用統計函數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M094020050</cp:lastModifiedBy>
  <cp:revision>14</cp:revision>
  <dcterms:modified xsi:type="dcterms:W3CDTF">2021-02-23T01:36:36Z</dcterms:modified>
</cp:coreProperties>
</file>