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99a8a8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99a8a8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999a8a80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999a8a80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99a8a80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99a8a80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99a8a80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999a8a80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99a8a80e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99a8a80e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03b62bb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03b62bb7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3b62bb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3b62bb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99a8a80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99a8a80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3b62bb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03b62bb7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999a8a80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999a8a80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1de9b4d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1de9b4d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03b62bb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03b62bb7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99a8a80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99a8a80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03b62bb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03b62bb7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99a8a80e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99a8a80e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03b62bb7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03b62bb7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999a8a8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999a8a8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fe4043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fe4043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999a8a8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999a8a8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1de9b4d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1de9b4d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de9b4dc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1de9b4dc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5451c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5451c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1de9b4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1de9b4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de9b4dc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de9b4dc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3983bf8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3983bf8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99a8a8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99a8a8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95450" y="1971750"/>
            <a:ext cx="2753100" cy="12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5500">
                <a:solidFill>
                  <a:srgbClr val="000000"/>
                </a:solidFill>
              </a:rPr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dplyr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2C3E5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下載dplyr套件</a:t>
            </a:r>
            <a:endParaRPr>
              <a:solidFill>
                <a:srgbClr val="2C3E5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Font typeface="Microsoft JhengHei"/>
              <a:buChar char="○"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install.packages("dpiyr")</a:t>
            </a:r>
            <a:endParaRPr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2C3E5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載入套件</a:t>
            </a:r>
            <a:endParaRPr>
              <a:solidFill>
                <a:srgbClr val="2C3E5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library(dplyr)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C3E5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5550" y="176925"/>
            <a:ext cx="5310000" cy="46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3745550" y="352075"/>
            <a:ext cx="553500" cy="260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50" y="906225"/>
            <a:ext cx="36099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6668700" y="3229300"/>
            <a:ext cx="553500" cy="260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28575" y="139325"/>
            <a:ext cx="458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(一)什麼是Dplyr?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700250" y="2057375"/>
            <a:ext cx="57435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select()：選擇變數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filter()：篩選出符合條件的變數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arrange()：依照變數排序資料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summarise()：聚合函數，對變數做群組運算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mutate()：新增變數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group_by()：依照類別變數分組</a:t>
            </a:r>
            <a:endParaRPr sz="1800"/>
          </a:p>
        </p:txBody>
      </p:sp>
      <p:sp>
        <p:nvSpPr>
          <p:cNvPr id="120" name="Google Shape;120;p23"/>
          <p:cNvSpPr txBox="1"/>
          <p:nvPr/>
        </p:nvSpPr>
        <p:spPr>
          <a:xfrm>
            <a:off x="128575" y="1155125"/>
            <a:ext cx="346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六大主要功能：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(二)magrittr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%&gt;%運算子：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假設今天欲確認dataframe中Education_Level欄位有幾種。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53775" y="11551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一般寫法：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38" y="2209300"/>
            <a:ext cx="7863325" cy="7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53775" y="11551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進階寫法：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3" y="2248500"/>
            <a:ext cx="8569883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53775" y="1155125"/>
            <a:ext cx="4634992" cy="89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3000" dirty="0">
                <a:solidFill>
                  <a:schemeClr val="dk1"/>
                </a:solidFill>
              </a:rPr>
              <a:t>%&gt;%寫法</a:t>
            </a:r>
            <a:r>
              <a:rPr lang="en-US" altLang="zh-TW" sz="3000" dirty="0">
                <a:solidFill>
                  <a:schemeClr val="dk1"/>
                </a:solidFill>
              </a:rPr>
              <a:t>(</a:t>
            </a:r>
            <a:r>
              <a:rPr lang="en-US" altLang="zh-TW" sz="3000" dirty="0" err="1">
                <a:solidFill>
                  <a:schemeClr val="dk1"/>
                </a:solidFill>
              </a:rPr>
              <a:t>Ctrl+Shift+m</a:t>
            </a:r>
            <a:r>
              <a:rPr lang="en-US" altLang="zh-TW" sz="3000" dirty="0">
                <a:solidFill>
                  <a:schemeClr val="dk1"/>
                </a:solidFill>
              </a:rPr>
              <a:t>)</a:t>
            </a:r>
            <a:r>
              <a:rPr lang="zh-TW" sz="3000" dirty="0">
                <a:solidFill>
                  <a:schemeClr val="dk1"/>
                </a:solidFill>
              </a:rPr>
              <a:t>：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63" y="2571750"/>
            <a:ext cx="8363475" cy="4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714500"/>
            <a:ext cx="8286750" cy="1714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zh-TW" sz="3000">
                <a:solidFill>
                  <a:schemeClr val="dk1"/>
                </a:solidFill>
              </a:rPr>
              <a:t> select()：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說明：選擇變數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zh-TW" sz="3000">
                <a:solidFill>
                  <a:schemeClr val="dk1"/>
                </a:solidFill>
              </a:rPr>
              <a:t> select()：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362200"/>
            <a:ext cx="74104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lang="zh-TW" sz="3000">
                <a:solidFill>
                  <a:schemeClr val="dk1"/>
                </a:solidFill>
              </a:rPr>
              <a:t>filter()：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說明：篩選條件變數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963950" y="2092500"/>
            <a:ext cx="52161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zh-TW" sz="5500">
                <a:solidFill>
                  <a:srgbClr val="000000"/>
                </a:solidFill>
              </a:rPr>
              <a:t>資料讀取與匯出</a:t>
            </a:r>
            <a:endParaRPr sz="5500">
              <a:solidFill>
                <a:srgbClr val="000000"/>
              </a:solidFill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5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SzPts val="523"/>
              <a:buNone/>
            </a:pPr>
            <a:endParaRPr sz="5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lang="zh-TW" sz="3000">
                <a:solidFill>
                  <a:schemeClr val="dk1"/>
                </a:solidFill>
              </a:rPr>
              <a:t>filter()：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381250"/>
            <a:ext cx="8191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4"/>
            </a:pPr>
            <a:r>
              <a:rPr lang="zh-TW" sz="3000">
                <a:solidFill>
                  <a:schemeClr val="dk1"/>
                </a:solidFill>
              </a:rPr>
              <a:t>arrange()：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說明：依變數排序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4"/>
            </a:pPr>
            <a:r>
              <a:rPr lang="zh-TW" sz="3000">
                <a:solidFill>
                  <a:schemeClr val="dk1"/>
                </a:solidFill>
              </a:rPr>
              <a:t>arrange()：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1438"/>
            <a:ext cx="8839200" cy="48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5"/>
            </a:pPr>
            <a:r>
              <a:rPr lang="zh-TW" sz="3000">
                <a:solidFill>
                  <a:schemeClr val="dk1"/>
                </a:solidFill>
              </a:rPr>
              <a:t>group_by()：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168000" y="2383400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說明：將變數分組</a:t>
            </a:r>
            <a:endParaRPr sz="2150" b="1">
              <a:solidFill>
                <a:srgbClr val="2C3E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5"/>
            </a:pPr>
            <a:r>
              <a:rPr lang="zh-TW" sz="3000">
                <a:solidFill>
                  <a:schemeClr val="dk1"/>
                </a:solidFill>
              </a:rPr>
              <a:t>group_by()：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4" y="2333629"/>
            <a:ext cx="61914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6"/>
            </a:pPr>
            <a:r>
              <a:rPr lang="zh-TW" sz="3000">
                <a:solidFill>
                  <a:schemeClr val="dk1"/>
                </a:solidFill>
              </a:rPr>
              <a:t>summarise()：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說明：聚合運算 計算資料框中所指定的資料，並且只提供該運算結果。</a:t>
            </a:r>
            <a:endParaRPr sz="2150" b="1">
              <a:solidFill>
                <a:srgbClr val="2C3E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6"/>
            </a:pPr>
            <a:r>
              <a:rPr lang="zh-TW" sz="3000">
                <a:solidFill>
                  <a:schemeClr val="dk1"/>
                </a:solidFill>
              </a:rPr>
              <a:t>summarise()：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95538"/>
            <a:ext cx="85344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128575" y="139325"/>
            <a:ext cx="387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(二)實戰演練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128575" y="1155125"/>
            <a:ext cx="32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7"/>
            </a:pPr>
            <a:r>
              <a:rPr lang="zh-TW" sz="3000">
                <a:solidFill>
                  <a:schemeClr val="dk1"/>
                </a:solidFill>
              </a:rPr>
              <a:t>mutate()：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168000" y="2372675"/>
            <a:ext cx="8808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 b="1">
                <a:solidFill>
                  <a:srgbClr val="2C3E50"/>
                </a:solidFill>
                <a:highlight>
                  <a:srgbClr val="FFFFFF"/>
                </a:highlight>
              </a:rPr>
              <a:t>說明：新增變數</a:t>
            </a:r>
            <a:endParaRPr sz="2150" b="1">
              <a:solidFill>
                <a:srgbClr val="2C3E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(一)資料來源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700250" y="1717500"/>
            <a:ext cx="5743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主機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網路下載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Open Data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網頁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(二)檔案匯入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038550"/>
            <a:ext cx="72199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038225" y="1092150"/>
            <a:ext cx="763200" cy="20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548425" y="1300650"/>
            <a:ext cx="1146600" cy="18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(三)資料表說明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939713"/>
            <a:ext cx="4124225" cy="40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500" y="1486813"/>
            <a:ext cx="4562576" cy="236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(四)檔案匯出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0900"/>
            <a:ext cx="8839202" cy="3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(四)檔案匯出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45650" y="1014925"/>
            <a:ext cx="76305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參數：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x：要匯出的檔案，通常為matrix或是data.frame格式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file：檔案名稱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append：T/F T表示在檔案後端加入文字，F表示直接覆蓋原始檔案 (預設F)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quote：是否需要用雙引號將字串包起 (預設T)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sep：分隔符號 (預設空白)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eol：換行符號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28575" y="139325"/>
            <a:ext cx="45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(四)檔案匯出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485900" y="1125150"/>
            <a:ext cx="6172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參數：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7.	</a:t>
            </a:r>
            <a:r>
              <a:rPr lang="zh-TW" sz="2000">
                <a:solidFill>
                  <a:schemeClr val="dk1"/>
                </a:solidFill>
              </a:rPr>
              <a:t>na：表示空值的字串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8.	dec：小數點表示法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9.	row.names：是否輸出row names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10.	col.names：是否輸出column names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11.	qmethod：設定逃脫字串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12.	fileEncoding：設定編碼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766900" y="2092500"/>
            <a:ext cx="36102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zh-TW" sz="5500">
                <a:solidFill>
                  <a:srgbClr val="000000"/>
                </a:solidFill>
              </a:rPr>
              <a:t>Dplyr介紹</a:t>
            </a:r>
            <a:endParaRPr sz="5500" b="1">
              <a:solidFill>
                <a:srgbClr val="2C3E5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SzPts val="523"/>
              <a:buNone/>
            </a:pP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如螢幕大小 (16:9)</PresentationFormat>
  <Paragraphs>78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Microsoft JhengHei</vt:lpstr>
      <vt:lpstr>Arial</vt:lpstr>
      <vt:lpstr>Simple Light</vt:lpstr>
      <vt:lpstr>Week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dplyr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cp:lastModifiedBy>旻臻 謝</cp:lastModifiedBy>
  <cp:revision>2</cp:revision>
  <dcterms:modified xsi:type="dcterms:W3CDTF">2021-03-02T15:07:44Z</dcterms:modified>
</cp:coreProperties>
</file>