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56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CB65A-6DAC-4109-BDAC-9CF75AE2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FACFDB-AF89-46ED-8815-68968F40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3104B9-E419-42CA-909D-4C7E3A99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D7C96-FC09-445A-9350-A05384C5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B6099-01D0-477A-94E9-B1B5EE2F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C732A-C7B0-4B8A-8706-5DB7A70D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2475E6-A739-4CCD-B663-A4B34B86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5471B-D655-46D4-8F63-72CD6BC4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190A0-4026-4BB1-904D-956185D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D06513-6D5F-43C0-98EC-9C0F3B94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104A9-50B6-4E62-842F-0D045B99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DC66F0-6501-4127-8B37-98590280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711F5-9CA2-421F-8CA4-898EE6F2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1750F-77E8-4AFD-BD4F-A1D6DBFA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29A54A-9EBC-49C7-8BAA-2B692891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9A839-E099-4844-9494-0F4EC3EE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3F9080-A9EF-402D-AED5-FF2FBDA1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5E13F-98F3-4CC0-9B1F-7E864DE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25C95-472D-46B2-A02D-310424F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55BAF-6FAA-4628-BC47-4AD15EF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EC54-11A5-40C0-AFF0-5C60C494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91AC7-F719-4330-845F-C20206F8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8AB02-4985-4131-AC19-E9381D8D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1050B4-81BB-4169-8DC2-CD42771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39BAE-537A-42EF-A557-CA96F97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61DAC-6AE7-4FE2-BCF3-93C93287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121B0-D7C9-46D1-BB94-510B9BC7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08C027-E652-4C56-B4FD-8228D6A5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D142BB-5086-4818-8EE4-1F76D01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29D550-80AC-48C2-B4D0-20018988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6BF91-1825-4065-ADE3-A56C7195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6544E-AFAD-46EB-9792-0C491AE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2658A7-88E7-478C-9203-6CCA5644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BE712A-0590-44A7-95E9-2B6333D2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E7E023-F123-478C-862F-FD7CCC165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482174-E7EF-42F3-AE63-B99ABE71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C2F8CA-6BB3-4BE5-92CC-4EF0DDCD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CF8F62-103C-4BA9-B6AB-99EE9705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0F5F4E-2F97-4CCD-94D6-74AE525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9C06D-A744-4484-A299-B8B636B1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EB18C0-0824-4A9C-BF85-B24D8DBD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E6EE09-3AC2-497D-9490-1FB074F0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6F6D56-C7B1-4594-9ECD-5ABFA266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73CF59-1059-4C3F-97EF-34F69AF1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9D76D-DBC9-4653-8620-7FB15932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76D5DA-8A16-4395-A826-5DD27525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5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CEF-4345-4D5E-84E1-65F19388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4B697-749E-41AD-9947-2F5AFF18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757EDD-58CB-4B62-A398-3B5A1881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22CAC9-285C-413F-A376-1B09CA6C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3F1EDB-D910-4D51-BC9A-46C7C453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4A9D8-4204-4F31-B58F-5FB0F490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7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EAAFC-1185-4EA6-A573-05B9413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8C10FE-4613-4FDA-AD74-9AFD43BF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20F027-3DD8-4A97-998A-139E6481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A327C3-49CA-4767-80A9-1B5E068A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8051F0-BAEB-4A2D-A494-11DBE7D8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D9B1F-F9FE-4809-8591-77D6592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62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1ADB91-B270-4DAB-B28B-100BDF51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29274-7324-4DE2-A522-31F0AC4F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D86AD-0492-48CD-9EDD-DA999404A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9A89-EB0B-4B83-B38D-766FA9773FD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42C0D-019B-4DB0-9FE8-20B0186E3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4AA273-6364-4D47-8F5F-D5AA373C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5A6E-E323-4D07-8F8D-49336BF38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05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1300A6-1EB8-4C1A-AFD4-A2769990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44" y="841342"/>
            <a:ext cx="6505575" cy="457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5DEE4E-4E7A-4E0F-837D-F4B76DDD53F6}"/>
              </a:ext>
            </a:extLst>
          </p:cNvPr>
          <p:cNvSpPr txBox="1"/>
          <p:nvPr/>
        </p:nvSpPr>
        <p:spPr>
          <a:xfrm>
            <a:off x="5109328" y="17628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B51AC5-3BEB-41CE-B051-0DFEF765106A}"/>
              </a:ext>
            </a:extLst>
          </p:cNvPr>
          <p:cNvSpPr txBox="1"/>
          <p:nvPr/>
        </p:nvSpPr>
        <p:spPr>
          <a:xfrm>
            <a:off x="5110625" y="22070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99A558-BF8D-421F-A2E0-B4614900B0A6}"/>
              </a:ext>
            </a:extLst>
          </p:cNvPr>
          <p:cNvSpPr txBox="1"/>
          <p:nvPr/>
        </p:nvSpPr>
        <p:spPr>
          <a:xfrm>
            <a:off x="5109327" y="2911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40907A-ACCD-4DD1-B369-78CEA006BC46}"/>
              </a:ext>
            </a:extLst>
          </p:cNvPr>
          <p:cNvSpPr txBox="1"/>
          <p:nvPr/>
        </p:nvSpPr>
        <p:spPr>
          <a:xfrm>
            <a:off x="5926192" y="45425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67B167-1411-4178-A833-84843136A03D}"/>
              </a:ext>
            </a:extLst>
          </p:cNvPr>
          <p:cNvSpPr txBox="1"/>
          <p:nvPr/>
        </p:nvSpPr>
        <p:spPr>
          <a:xfrm>
            <a:off x="5109326" y="36120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2AF5FF-76F2-4D4A-8F49-A168A8AAF3AC}"/>
              </a:ext>
            </a:extLst>
          </p:cNvPr>
          <p:cNvSpPr txBox="1"/>
          <p:nvPr/>
        </p:nvSpPr>
        <p:spPr>
          <a:xfrm>
            <a:off x="5109325" y="40562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302825-C65B-40AB-A27F-5DC252F684A4}"/>
              </a:ext>
            </a:extLst>
          </p:cNvPr>
          <p:cNvSpPr txBox="1"/>
          <p:nvPr/>
        </p:nvSpPr>
        <p:spPr>
          <a:xfrm>
            <a:off x="5109323" y="24635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1DCBD6-02AF-4CFB-BB51-3439B1DF010A}"/>
              </a:ext>
            </a:extLst>
          </p:cNvPr>
          <p:cNvSpPr txBox="1"/>
          <p:nvPr/>
        </p:nvSpPr>
        <p:spPr>
          <a:xfrm>
            <a:off x="5109324" y="198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0BB016-6C5D-4779-AF6B-BFAB89A99F87}"/>
              </a:ext>
            </a:extLst>
          </p:cNvPr>
          <p:cNvSpPr txBox="1"/>
          <p:nvPr/>
        </p:nvSpPr>
        <p:spPr>
          <a:xfrm>
            <a:off x="5109322" y="31502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83C5018-26FC-41B2-A1FE-0F3C57C28F5D}"/>
              </a:ext>
            </a:extLst>
          </p:cNvPr>
          <p:cNvSpPr txBox="1"/>
          <p:nvPr/>
        </p:nvSpPr>
        <p:spPr>
          <a:xfrm>
            <a:off x="5109321" y="38466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75025F-1196-45E8-9E57-A8D8494A6D41}"/>
              </a:ext>
            </a:extLst>
          </p:cNvPr>
          <p:cNvSpPr txBox="1"/>
          <p:nvPr/>
        </p:nvSpPr>
        <p:spPr>
          <a:xfrm>
            <a:off x="5109321" y="42960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6A570A-4834-49AE-8FD6-553675A93A79}"/>
              </a:ext>
            </a:extLst>
          </p:cNvPr>
          <p:cNvSpPr txBox="1"/>
          <p:nvPr/>
        </p:nvSpPr>
        <p:spPr>
          <a:xfrm>
            <a:off x="5108341" y="478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377250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ED515-1FD6-4584-9A46-0051FC1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修飾畫布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4F789-D307-4890-9363-9A7B5B3A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503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在</a:t>
            </a:r>
            <a:r>
              <a:rPr lang="en-US" altLang="zh-TW" sz="2000" dirty="0"/>
              <a:t>R</a:t>
            </a:r>
            <a:r>
              <a:rPr lang="zh-TW" altLang="en-US" sz="2000" dirty="0"/>
              <a:t>裡面利用</a:t>
            </a:r>
            <a:r>
              <a:rPr lang="en-US" altLang="zh-TW" sz="2000" dirty="0"/>
              <a:t>Base Plotting System</a:t>
            </a:r>
            <a:r>
              <a:rPr lang="zh-TW" altLang="en-US" sz="2000" dirty="0"/>
              <a:t>繪圖時，可以分成「兩階段」：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創造一張圖</a:t>
            </a:r>
            <a:r>
              <a:rPr lang="en-US" altLang="zh-TW" sz="2000" dirty="0"/>
              <a:t>(Creation of a plot)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修飾這張圖</a:t>
            </a:r>
            <a:r>
              <a:rPr lang="en-US" altLang="zh-TW" sz="2000" dirty="0"/>
              <a:t>(adding lines, points, texts…)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ACEE8A-F173-4098-AF9E-C1B07A6E43C9}"/>
              </a:ext>
            </a:extLst>
          </p:cNvPr>
          <p:cNvSpPr txBox="1"/>
          <p:nvPr/>
        </p:nvSpPr>
        <p:spPr>
          <a:xfrm>
            <a:off x="4609706" y="484764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進階：　</a:t>
            </a:r>
            <a:r>
              <a:rPr lang="en-US" altLang="zh-TW" dirty="0" err="1"/>
              <a:t>pch</a:t>
            </a:r>
            <a:r>
              <a:rPr lang="zh-TW" altLang="en-US" dirty="0"/>
              <a:t>圖形對應表</a:t>
            </a:r>
          </a:p>
        </p:txBody>
      </p:sp>
      <p:pic>
        <p:nvPicPr>
          <p:cNvPr id="5" name="Picture 3" descr="R plot() Function - Learn By Example">
            <a:extLst>
              <a:ext uri="{FF2B5EF4-FFF2-40B4-BE49-F238E27FC236}">
                <a16:creationId xmlns:a16="http://schemas.microsoft.com/office/drawing/2014/main" id="{BB6492E1-0FBC-4D30-A2DB-A96FD511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03" y="2545823"/>
            <a:ext cx="4436098" cy="430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6F393-47E2-4FFE-A8F4-AAAA4AB9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ggplot</a:t>
            </a:r>
            <a:r>
              <a:rPr lang="zh-TW" altLang="en-US" dirty="0"/>
              <a:t>介紹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2DA34-7768-49C2-9651-984A5809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06" y="1971859"/>
            <a:ext cx="5646264" cy="42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56F1B2-2F38-4159-B3C9-048457B51CC1}"/>
              </a:ext>
            </a:extLst>
          </p:cNvPr>
          <p:cNvSpPr txBox="1"/>
          <p:nvPr/>
        </p:nvSpPr>
        <p:spPr>
          <a:xfrm>
            <a:off x="6780203" y="2976514"/>
            <a:ext cx="4968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階層式的畫圖方式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用疊加的方式選擇變數 </a:t>
            </a:r>
            <a:r>
              <a:rPr lang="en-US" altLang="zh-TW" dirty="0"/>
              <a:t>, </a:t>
            </a:r>
            <a:r>
              <a:rPr lang="zh-TW" altLang="en-US" dirty="0"/>
              <a:t>圖表類型 </a:t>
            </a:r>
            <a:r>
              <a:rPr lang="en-US" altLang="zh-TW" dirty="0"/>
              <a:t>, </a:t>
            </a:r>
            <a:r>
              <a:rPr lang="zh-TW" altLang="en-US" dirty="0"/>
              <a:t>以及配色</a:t>
            </a:r>
          </a:p>
        </p:txBody>
      </p:sp>
    </p:spTree>
    <p:extLst>
      <p:ext uri="{BB962C8B-B14F-4D97-AF65-F5344CB8AC3E}">
        <p14:creationId xmlns:p14="http://schemas.microsoft.com/office/powerpoint/2010/main" val="34783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A244C-E334-4162-87AE-259A154B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ggplot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421E6-AB1D-444B-8352-61DEC99A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986" y="3032255"/>
            <a:ext cx="6382732" cy="1325563"/>
          </a:xfrm>
        </p:spPr>
        <p:txBody>
          <a:bodyPr/>
          <a:lstStyle/>
          <a:p>
            <a:r>
              <a:rPr lang="en-US" altLang="zh-TW" dirty="0" err="1"/>
              <a:t>install.packages</a:t>
            </a:r>
            <a:r>
              <a:rPr lang="en-US" altLang="zh-TW" dirty="0"/>
              <a:t>("ggplot2")#</a:t>
            </a:r>
            <a:r>
              <a:rPr lang="zh-TW" altLang="en-US" dirty="0"/>
              <a:t>下載</a:t>
            </a:r>
            <a:r>
              <a:rPr lang="en-US" altLang="zh-TW" dirty="0"/>
              <a:t>ggplot2</a:t>
            </a:r>
          </a:p>
          <a:p>
            <a:r>
              <a:rPr lang="en-US" altLang="zh-TW" dirty="0"/>
              <a:t>library(ggplot2)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36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4183-30A9-410F-8A0C-26DD25CA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通用式子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475C1-5D50-46BF-904B-145E478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2037"/>
          </a:xfrm>
        </p:spPr>
        <p:txBody>
          <a:bodyPr/>
          <a:lstStyle/>
          <a:p>
            <a:r>
              <a:rPr lang="en-US" altLang="zh-TW" dirty="0" err="1"/>
              <a:t>ggplot</a:t>
            </a:r>
            <a:r>
              <a:rPr lang="en-US" altLang="zh-TW" dirty="0"/>
              <a:t>(data=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資料集</a:t>
            </a:r>
            <a:r>
              <a:rPr lang="en-US" altLang="zh-TW" dirty="0"/>
              <a:t>)+</a:t>
            </a:r>
          </a:p>
          <a:p>
            <a:pPr marL="0" indent="0">
              <a:buNone/>
            </a:pPr>
            <a:r>
              <a:rPr lang="en-US" altLang="zh-TW" dirty="0"/>
              <a:t>	 </a:t>
            </a:r>
            <a:r>
              <a:rPr lang="en-US" altLang="zh-TW" dirty="0" err="1">
                <a:solidFill>
                  <a:srgbClr val="FF0000"/>
                </a:solidFill>
              </a:rPr>
              <a:t>geom_histogram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(x=Ozone, fill =</a:t>
            </a:r>
            <a:r>
              <a:rPr lang="zh-TW" altLang="en-US" dirty="0"/>
              <a:t>根據</a:t>
            </a:r>
            <a:r>
              <a:rPr lang="en-US" altLang="zh-TW" dirty="0"/>
              <a:t>?</a:t>
            </a:r>
            <a:r>
              <a:rPr lang="zh-TW" altLang="en-US" dirty="0"/>
              <a:t>填滿不同的顏色</a:t>
            </a:r>
            <a:r>
              <a:rPr lang="en-US" altLang="zh-TW" dirty="0"/>
              <a:t>)) 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FCDF13-E77F-489E-882C-F25B2B194874}"/>
              </a:ext>
            </a:extLst>
          </p:cNvPr>
          <p:cNvSpPr/>
          <p:nvPr/>
        </p:nvSpPr>
        <p:spPr>
          <a:xfrm>
            <a:off x="1857080" y="2356701"/>
            <a:ext cx="2498104" cy="4147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C5911F-58C4-46E4-8DE0-9CEE9D90A4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06132" y="2771480"/>
            <a:ext cx="0" cy="1008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C6E0F8-1BD8-4895-B06B-FD6A15164CBD}"/>
              </a:ext>
            </a:extLst>
          </p:cNvPr>
          <p:cNvSpPr txBox="1"/>
          <p:nvPr/>
        </p:nvSpPr>
        <p:spPr>
          <a:xfrm>
            <a:off x="2594729" y="380287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長條 </a:t>
            </a:r>
            <a:r>
              <a:rPr lang="en-US" altLang="zh-TW" b="1" dirty="0"/>
              <a:t>:</a:t>
            </a:r>
            <a:r>
              <a:rPr lang="zh-TW" altLang="en-US" b="1" dirty="0"/>
              <a:t> geom_bar()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箱型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err="1"/>
              <a:t>geom_boxplot</a:t>
            </a:r>
            <a:r>
              <a:rPr lang="en-US" altLang="zh-TW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散布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err="1"/>
              <a:t>geom_point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7872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B294186-D879-4E0F-B9F1-38DEC3899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34" t="40851" b="4929"/>
          <a:stretch/>
        </p:blipFill>
        <p:spPr>
          <a:xfrm>
            <a:off x="4435811" y="505512"/>
            <a:ext cx="5233481" cy="61708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0FD5BD-5F56-4344-8E73-69937CEF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匯出圖片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E2B0A-2D04-4CE6-ADCA-9A034F66851A}"/>
              </a:ext>
            </a:extLst>
          </p:cNvPr>
          <p:cNvSpPr/>
          <p:nvPr/>
        </p:nvSpPr>
        <p:spPr>
          <a:xfrm>
            <a:off x="5856052" y="1125183"/>
            <a:ext cx="1682885" cy="236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1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5B228-4538-4F3A-A7B8-AFBDDED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(⁰▿⁰)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7CC36-4CBE-44AE-9E5B-42264D79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不能載套件怎麼辦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試試看關掉</a:t>
            </a:r>
            <a:r>
              <a:rPr lang="en-US" altLang="zh-TW" dirty="0"/>
              <a:t>R</a:t>
            </a:r>
            <a:r>
              <a:rPr lang="zh-TW" altLang="en-US" dirty="0"/>
              <a:t>，並以系統管理員身分執行後再載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783228-60C6-4E28-9F34-B994B8C6E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79" b="42771"/>
          <a:stretch/>
        </p:blipFill>
        <p:spPr>
          <a:xfrm>
            <a:off x="3913327" y="2842405"/>
            <a:ext cx="5045848" cy="3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8D303-F0C9-44D7-913A-3EBF60E3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(⁰▿⁰)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0883F-F7C6-49F3-BF93-3E5692B2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註解亂碼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左上角的</a:t>
            </a:r>
            <a:r>
              <a:rPr lang="en-US" altLang="zh-TW" dirty="0"/>
              <a:t>File-&gt;Reopen with Encoding-&gt;utf-8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5967CA-E8F2-4F39-8B1A-B86D76173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60" b="49079"/>
          <a:stretch/>
        </p:blipFill>
        <p:spPr>
          <a:xfrm>
            <a:off x="643647" y="2771384"/>
            <a:ext cx="3062591" cy="38576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C2D8CC-8B7C-4612-AD81-59C35CEBD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81" t="32766" r="36010" b="31064"/>
          <a:stretch/>
        </p:blipFill>
        <p:spPr>
          <a:xfrm>
            <a:off x="5379394" y="2771384"/>
            <a:ext cx="4844376" cy="36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C57E9-5E86-478F-929F-D4C47F52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7" y="2549115"/>
            <a:ext cx="9144000" cy="879885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18864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8F47-4D8D-4297-B7C9-28DB75D1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資料視覺化的目的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C900D-44F6-47CA-8E52-6B002A9D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57" y="2525515"/>
            <a:ext cx="5100686" cy="3290823"/>
          </a:xfrm>
        </p:spPr>
        <p:txBody>
          <a:bodyPr/>
          <a:lstStyle/>
          <a:p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了解資料的特性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易於閱讀，找出亮點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尋找資料的模式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(patterns)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結果呈現與溝通</a:t>
            </a:r>
          </a:p>
        </p:txBody>
      </p:sp>
    </p:spTree>
    <p:extLst>
      <p:ext uri="{BB962C8B-B14F-4D97-AF65-F5344CB8AC3E}">
        <p14:creationId xmlns:p14="http://schemas.microsoft.com/office/powerpoint/2010/main" val="409042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AB54D-BF12-4869-8685-12D74FA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Base Plotting System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3B0E2-5BB3-45A7-AC0E-CAAA9E10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最基本、最核心的繪圖系統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內建的資料集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airquality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做示範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2CC992D-C405-41D2-B2C1-D9869A3B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43056"/>
              </p:ext>
            </p:extLst>
          </p:nvPr>
        </p:nvGraphicFramePr>
        <p:xfrm>
          <a:off x="2352511" y="3089931"/>
          <a:ext cx="8128000" cy="2834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251290978"/>
                    </a:ext>
                  </a:extLst>
                </a:gridCol>
                <a:gridCol w="6992594">
                  <a:extLst>
                    <a:ext uri="{9D8B030D-6E8A-4147-A177-3AD203B41FA5}">
                      <a16:colId xmlns:a16="http://schemas.microsoft.com/office/drawing/2014/main" val="2105151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ozone in parts per billion from 1300 to 1500 hours at Roosevelt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6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Solar.R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 radiation in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Langleys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frequency band 4000--7700 Angstroms from 0800 to 1200 hours at Central Park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3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wind speed in miles per hour at 0700 and 1000 hours at LaGuardia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0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daily temperature in degrees Fahrenheit at La Guardia Airport.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463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402E5B7-1320-4FF0-8853-B08B7B3964D4}"/>
              </a:ext>
            </a:extLst>
          </p:cNvPr>
          <p:cNvSpPr txBox="1"/>
          <p:nvPr/>
        </p:nvSpPr>
        <p:spPr>
          <a:xfrm>
            <a:off x="1479222" y="4218890"/>
            <a:ext cx="73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7CF98-86EF-4C5C-983D-ACD3B595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(Histogram)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EBAD3-1E26-417B-8780-3BE76198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969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hist(x=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軸放的資料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main=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圖片的名稱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)”,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軸的名稱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                  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軸的名稱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0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545BF-9362-4A11-A2D0-54FBE363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(Box Plot)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9E326-2835-4250-BE7F-76C8111A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boxplot(formula 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軸要放的數值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~ 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軸要放的數值 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data =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資料集名稱</a:t>
            </a:r>
            <a:r>
              <a:rPr lang="en-US" altLang="zh-TW" dirty="0"/>
              <a:t>,       </a:t>
            </a:r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 err="1"/>
              <a:t>xlab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 err="1"/>
              <a:t>ylab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" 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TW" dirty="0"/>
              <a:t>,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/>
              <a:t>        </a:t>
            </a:r>
            <a:r>
              <a:rPr lang="en-US" altLang="zh-TW" dirty="0"/>
              <a:t>col 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顏色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  </a:t>
            </a:r>
            <a:r>
              <a:rPr lang="en-US" altLang="zh-TW" dirty="0"/>
              <a:t>)            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A18820-E55A-4682-A87A-14ADFA1E308D}"/>
              </a:ext>
            </a:extLst>
          </p:cNvPr>
          <p:cNvSpPr txBox="1"/>
          <p:nvPr/>
        </p:nvSpPr>
        <p:spPr>
          <a:xfrm>
            <a:off x="1020452" y="5155083"/>
            <a:ext cx="8528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練習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，用資料集</a:t>
            </a:r>
            <a:r>
              <a:rPr lang="en-US" altLang="zh-TW" dirty="0" err="1">
                <a:solidFill>
                  <a:srgbClr val="FF0000"/>
                </a:solidFill>
              </a:rPr>
              <a:t>BankChurners</a:t>
            </a:r>
            <a:r>
              <a:rPr lang="zh-TW" altLang="en-US" dirty="0">
                <a:solidFill>
                  <a:srgbClr val="FF0000"/>
                </a:solidFill>
              </a:rPr>
              <a:t>，畫出各個顧客年齡的人數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直方圖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練習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，用資料集</a:t>
            </a:r>
            <a:r>
              <a:rPr lang="en-US" altLang="zh-TW" dirty="0" err="1">
                <a:solidFill>
                  <a:srgbClr val="FF0000"/>
                </a:solidFill>
              </a:rPr>
              <a:t>BankChurners</a:t>
            </a:r>
            <a:r>
              <a:rPr lang="zh-TW" altLang="en-US" dirty="0">
                <a:solidFill>
                  <a:srgbClr val="FF0000"/>
                </a:solidFill>
              </a:rPr>
              <a:t>，畫出信用卡額度和性別的分布情形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箱形圖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1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AC704-4C93-43E2-908C-38CEBA8D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散布圖</a:t>
            </a:r>
            <a:r>
              <a:rPr lang="en-US" altLang="zh-TW" dirty="0"/>
              <a:t>(Scatter Plot)-x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56E5C-2C5F-48F8-A070-0B9DA522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3165" cy="2708668"/>
          </a:xfrm>
        </p:spPr>
        <p:txBody>
          <a:bodyPr/>
          <a:lstStyle/>
          <a:p>
            <a:r>
              <a:rPr lang="en-US" altLang="zh-TW" dirty="0"/>
              <a:t>plot(x=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軸的值</a:t>
            </a:r>
            <a:r>
              <a:rPr lang="en-US" altLang="zh-TW" dirty="0"/>
              <a:t>,            </a:t>
            </a:r>
            <a:endParaRPr lang="zh-TW" altLang="en-US" dirty="0"/>
          </a:p>
          <a:p>
            <a:r>
              <a:rPr lang="zh-TW" altLang="en-US" dirty="0"/>
              <a:t>     </a:t>
            </a:r>
            <a:r>
              <a:rPr lang="en-US" altLang="zh-TW" dirty="0"/>
              <a:t>y=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軸的值</a:t>
            </a:r>
            <a:r>
              <a:rPr lang="en-US" altLang="zh-TW" dirty="0"/>
              <a:t>,             </a:t>
            </a:r>
            <a:endParaRPr lang="zh-TW" altLang="en-US" dirty="0"/>
          </a:p>
          <a:p>
            <a:r>
              <a:rPr lang="zh-TW" altLang="en-US" dirty="0"/>
              <a:t>     </a:t>
            </a:r>
            <a:r>
              <a:rPr lang="en-US" altLang="zh-TW" dirty="0"/>
              <a:t>main=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圖片名稱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,   </a:t>
            </a:r>
            <a:endParaRPr lang="zh-TW" altLang="en-US" dirty="0"/>
          </a:p>
          <a:p>
            <a:r>
              <a:rPr lang="zh-TW" altLang="en-US" dirty="0"/>
              <a:t>     </a:t>
            </a:r>
            <a:r>
              <a:rPr lang="en-US" altLang="zh-TW" dirty="0" err="1"/>
              <a:t>xlab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 X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軸名稱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,            </a:t>
            </a:r>
            <a:endParaRPr lang="zh-TW" altLang="en-US" dirty="0"/>
          </a:p>
          <a:p>
            <a:r>
              <a:rPr lang="zh-TW" altLang="en-US" dirty="0"/>
              <a:t>     </a:t>
            </a:r>
            <a:r>
              <a:rPr lang="en-US" altLang="zh-TW" dirty="0" err="1"/>
              <a:t>ylab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“ 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軸名稱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56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504</Words>
  <Application>Microsoft Office PowerPoint</Application>
  <PresentationFormat>寬螢幕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(⁰▿⁰)</vt:lpstr>
      <vt:lpstr>(⁰▿⁰)</vt:lpstr>
      <vt:lpstr>week3 資料視覺化</vt:lpstr>
      <vt:lpstr>資料視覺化的目的</vt:lpstr>
      <vt:lpstr> Base Plotting System</vt:lpstr>
      <vt:lpstr>直方圖(Histogram)</vt:lpstr>
      <vt:lpstr>箱型圖(Box Plot)</vt:lpstr>
      <vt:lpstr>散布圖(Scatter Plot)-x和y的關係</vt:lpstr>
      <vt:lpstr>修飾畫布</vt:lpstr>
      <vt:lpstr>ggplot介紹</vt:lpstr>
      <vt:lpstr>ggplot</vt:lpstr>
      <vt:lpstr>通用式子</vt:lpstr>
      <vt:lpstr>匯出圖片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M094020050</dc:creator>
  <cp:lastModifiedBy>M094020050</cp:lastModifiedBy>
  <cp:revision>13</cp:revision>
  <dcterms:created xsi:type="dcterms:W3CDTF">2021-03-08T16:11:52Z</dcterms:created>
  <dcterms:modified xsi:type="dcterms:W3CDTF">2021-03-08T18:35:58Z</dcterms:modified>
</cp:coreProperties>
</file>