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38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1BE0-90BE-4C6B-861D-46834DEB749D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A00DA-ABCF-4D95-A6CD-55F7DA100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8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zh-TW" altLang="en-US" dirty="0"/>
              <a:t>值至少要小於</a:t>
            </a:r>
            <a:r>
              <a:rPr lang="en-US" altLang="zh-TW" dirty="0"/>
              <a:t>0.05</a:t>
            </a:r>
            <a:r>
              <a:rPr lang="zh-TW" altLang="en-US" dirty="0"/>
              <a:t>才能拒絕虛無假設</a:t>
            </a:r>
            <a:r>
              <a:rPr lang="en-US" altLang="zh-TW" dirty="0"/>
              <a:t>(h0)</a:t>
            </a:r>
          </a:p>
          <a:p>
            <a:endParaRPr lang="en-US" altLang="zh-TW" dirty="0"/>
          </a:p>
          <a:p>
            <a:r>
              <a:rPr lang="en-US" altLang="zh-TW" dirty="0"/>
              <a:t>H1 : </a:t>
            </a:r>
            <a:r>
              <a:rPr lang="zh-TW" altLang="en-US" dirty="0"/>
              <a:t>心目中想要支持的</a:t>
            </a:r>
            <a:endParaRPr lang="en-US" altLang="zh-TW" dirty="0"/>
          </a:p>
          <a:p>
            <a:r>
              <a:rPr lang="en-US" altLang="zh-TW" dirty="0"/>
              <a:t>H0 : </a:t>
            </a:r>
            <a:r>
              <a:rPr lang="zh-TW" altLang="en-US" dirty="0"/>
              <a:t>研究者懷疑是錯誤的 想要否定、拒絕的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A00DA-ABCF-4D95-A6CD-55F7DA1009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AE55-BDAA-40EF-9622-B8DFB1B2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E09506-C2B5-40A7-A10C-555C61E0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ADE5D-E129-40EB-88B7-81539272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3B1AB-4726-464D-8A8F-3DD90E1C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C7B2B-CAEB-4719-9BAB-9AC1BE98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9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DA4ED-DE76-4921-AF16-F2991B56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D4E339-4AB5-4726-8605-AD317C1C7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D79FF-A835-4676-AFBC-FA806166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F868CA-1471-47CB-8122-FC049D1F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F904FB-658A-4B91-9913-C5006EA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4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78B2BE-4699-4C5D-ABDE-0366836A1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56E798-BD0A-4039-88A4-95D09DCA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B4A39-9D3E-4EB5-ABDE-6306269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C8EFD4-DCD3-4EEB-AA86-9BD26F48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6A004-5A22-47CC-80FE-F4E4B6F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8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40450-9232-4DD3-A747-A20BADE1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4B0EA6-7057-4F39-891C-8D746C8D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C00BA-B2AA-45F9-974A-7FC0FE92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AFF99A-B8EA-480F-AB9B-E15C4850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365E6-FD85-4DDD-8E0B-7BE08689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90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B68D4-F12C-4EEC-ADA3-D83574F4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79C4C-7B33-420F-956E-D91934553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798B7-51B1-46BE-92A6-5B3A8C0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87E32B-9640-4829-9509-A5015AB7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DFA39-8262-4239-862F-8AFE05A2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A86A4-42AE-43E1-9E6C-0CF319D9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220A9-CE1F-4399-883A-40F9DEC51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7CA6E8-E5A9-40FA-8AA9-CD69BFFBD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30A0E6-B510-49FB-A9DA-45B687B2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FB8BE-A02A-4EA2-8038-88A040CB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817738-ECCD-4715-88EE-AD9B8619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7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016DB-CB85-40B2-A2F6-5EC4F35D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1F5851-C07A-4CB0-88D6-AF117525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309AA-2888-4188-BB4E-30675334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D1C994-DAF8-460C-BC64-451B83D5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BA85E1-7B90-412C-AE21-55DF206F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974372-5F1A-45AA-8DF3-EAEB008A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9E0918-B154-487C-B575-1999F5D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356630-48F4-46B7-8F03-B3FCC8C4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48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9D719-FECB-48A1-8569-3DC31EBD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2F6D89-A05F-4603-9547-8424DEC4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1A02E7-3EEA-4D4C-924E-6DEFEB03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E25C98-3090-44EC-BB04-31C128EA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4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812A4-1A2A-426E-95EF-B41BE0D4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011D8D-2C17-4610-84FF-E920F85A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8C78B-424E-46AD-AC2E-A98A52E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14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AA898-1594-4088-A887-D9E2299B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244EA-D82F-4D50-BCAF-05145EBC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EEC10-C18F-47D3-A572-3BB72B71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3A6108-42D2-48F2-8F6D-B83C37A9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8240D-57B3-43DB-883F-8237FE2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D59F0D-72AE-44C5-B7B9-CDB1ADB9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5E93C-0F29-42CB-9D83-4EA0D878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C784BB-4FEE-4FBB-95DE-29702FA33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6DF536-1E4B-451C-8B4E-49E886505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980768-3BE4-448D-9AE0-2D1C5450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401C4-27AE-456A-AAE1-7D58033C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E171B9-2961-48C4-911B-35FEF903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0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FBBB65-AA95-4FCC-96C8-9DCE1EE6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D9DF1F-E183-4DDC-B90F-7657AFE1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E40F99-3416-43B1-B17C-C124D508F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4313-A3E0-439E-A136-B16F50EFE9B4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503B2-BCB3-439D-A7A4-BDF72DCE0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C7A14-0879-4C4B-8692-D7AFF0B3B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5DA-05A7-4604-94D4-09894C4B1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3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sbio/asbio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jefflinmd38/r4biost/dataviz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D521E-0742-43F8-A628-2F7E3C7D3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3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BC770-122E-4BE5-858F-3298B30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E087B6-6590-4CF0-9783-A11649C2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37" y="627772"/>
            <a:ext cx="8992926" cy="611519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43F40CF-9764-45A8-8645-6E071A5EAAFE}"/>
              </a:ext>
            </a:extLst>
          </p:cNvPr>
          <p:cNvSpPr txBox="1"/>
          <p:nvPr/>
        </p:nvSpPr>
        <p:spPr>
          <a:xfrm>
            <a:off x="3216872" y="11503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https://cran.r-project.org/web/packages/asbio/asbio.pdf</a:t>
            </a:r>
            <a:endParaRPr lang="en-US" altLang="zh-TW" dirty="0"/>
          </a:p>
          <a:p>
            <a:r>
              <a:rPr lang="zh-TW" altLang="en-US" dirty="0"/>
              <a:t>套件說明文件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37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9BC23-BD6F-4965-814B-51DFAA6B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2BECF0-78AA-4D8A-A9D2-2CD856D6DC6A}"/>
              </a:ext>
            </a:extLst>
          </p:cNvPr>
          <p:cNvSpPr txBox="1"/>
          <p:nvPr/>
        </p:nvSpPr>
        <p:spPr>
          <a:xfrm>
            <a:off x="129402" y="2717307"/>
            <a:ext cx="12062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t.test</a:t>
            </a:r>
            <a:r>
              <a:rPr lang="en-US" altLang="zh-TW" sz="2400" dirty="0"/>
              <a:t>(data , null.mu = h0 , alternative =  "</a:t>
            </a:r>
            <a:r>
              <a:rPr lang="en-US" altLang="zh-TW" sz="2400" dirty="0" err="1"/>
              <a:t>two.sided</a:t>
            </a:r>
            <a:r>
              <a:rPr lang="en-US" altLang="zh-TW" sz="2400" dirty="0"/>
              <a:t>“ or "less" or "greater"</a:t>
            </a:r>
            <a:r>
              <a:rPr lang="zh-TW" altLang="en-US" sz="2400" dirty="0"/>
              <a:t> </a:t>
            </a:r>
            <a:r>
              <a:rPr lang="en-US" altLang="zh-TW" sz="2400" dirty="0"/>
              <a:t> , conf = </a:t>
            </a:r>
            <a:r>
              <a:rPr lang="zh-TW" altLang="en-US" sz="2400" dirty="0"/>
              <a:t>信心水準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869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D2C57-4AE4-46C2-A27D-CDDC0EAB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TW" dirty="0"/>
              <a:t>χ2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915FB-B621-4007-823D-1649824C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EnvStats</a:t>
            </a:r>
            <a:r>
              <a:rPr lang="en-US" altLang="zh-TW" dirty="0"/>
              <a:t>::</a:t>
            </a:r>
            <a:r>
              <a:rPr lang="en-US" altLang="zh-TW" dirty="0" err="1"/>
              <a:t>varTest</a:t>
            </a:r>
            <a:r>
              <a:rPr lang="en-US" altLang="zh-TW" dirty="0"/>
              <a:t>(</a:t>
            </a:r>
            <a:r>
              <a:rPr lang="en-US" altLang="zh-TW" dirty="0" err="1"/>
              <a:t>bwt</a:t>
            </a:r>
            <a:r>
              <a:rPr lang="en-US" altLang="zh-TW" dirty="0"/>
              <a:t> , alternative = "</a:t>
            </a:r>
            <a:r>
              <a:rPr lang="en-US" altLang="zh-TW" dirty="0" err="1"/>
              <a:t>two.sided</a:t>
            </a:r>
            <a:r>
              <a:rPr lang="en-US" altLang="zh-TW" dirty="0"/>
              <a:t>" , </a:t>
            </a:r>
            <a:r>
              <a:rPr lang="en-US" altLang="zh-TW" dirty="0" err="1"/>
              <a:t>sigma.squared</a:t>
            </a:r>
            <a:r>
              <a:rPr lang="en-US" altLang="zh-TW" dirty="0"/>
              <a:t> = 332.5,conf.level = 0.95)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3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4679A3-B430-4AD7-B0E0-E4AB5A27E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66"/>
          <a:stretch/>
        </p:blipFill>
        <p:spPr>
          <a:xfrm>
            <a:off x="1123535" y="1883466"/>
            <a:ext cx="10382250" cy="437818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DD38BB7-B76B-4121-A968-9E6D47E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zh-TW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48482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344AAD-FAB3-4773-B630-658AC092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38" y="1361661"/>
            <a:ext cx="11001375" cy="3200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7AC717-E01D-48B6-A46A-AA3BE6CE787A}"/>
              </a:ext>
            </a:extLst>
          </p:cNvPr>
          <p:cNvSpPr txBox="1"/>
          <p:nvPr/>
        </p:nvSpPr>
        <p:spPr>
          <a:xfrm>
            <a:off x="4192621" y="5282119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zh-TW" altLang="en-US" dirty="0">
                <a:solidFill>
                  <a:srgbClr val="FF0000"/>
                </a:solidFill>
              </a:rPr>
              <a:t>值至少要小於</a:t>
            </a:r>
            <a:r>
              <a:rPr lang="en-US" altLang="zh-TW" dirty="0">
                <a:solidFill>
                  <a:srgbClr val="FF0000"/>
                </a:solidFill>
              </a:rPr>
              <a:t>0.05</a:t>
            </a:r>
            <a:r>
              <a:rPr lang="zh-TW" altLang="en-US" dirty="0">
                <a:solidFill>
                  <a:srgbClr val="FF0000"/>
                </a:solidFill>
              </a:rPr>
              <a:t>才能拒絕 </a:t>
            </a:r>
            <a:r>
              <a:rPr lang="en-US" altLang="zh-TW" dirty="0">
                <a:solidFill>
                  <a:srgbClr val="FF0000"/>
                </a:solidFill>
              </a:rPr>
              <a:t>H0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43E97-7D17-4D66-8AFD-2C588207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畫圖</a:t>
            </a:r>
            <a:r>
              <a:rPr lang="en-US" altLang="zh-TW" dirty="0"/>
              <a:t>_</a:t>
            </a:r>
            <a:r>
              <a:rPr lang="zh-TW" altLang="en-US" dirty="0"/>
              <a:t>資料類型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88E7F-4E0E-489C-8DE5-169E2F83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99" y="1948174"/>
            <a:ext cx="11774864" cy="2124205"/>
          </a:xfrm>
        </p:spPr>
        <p:txBody>
          <a:bodyPr/>
          <a:lstStyle/>
          <a:p>
            <a:r>
              <a:rPr lang="zh-TW" altLang="en-US" dirty="0"/>
              <a:t>單一類別 </a:t>
            </a:r>
            <a:r>
              <a:rPr lang="en-US" altLang="zh-TW" dirty="0"/>
              <a:t>:</a:t>
            </a:r>
            <a:r>
              <a:rPr lang="zh-TW" altLang="en-US" dirty="0"/>
              <a:t> 頻率表 </a:t>
            </a:r>
            <a:r>
              <a:rPr lang="en-US" altLang="zh-TW" dirty="0"/>
              <a:t>(frequency table)</a:t>
            </a:r>
            <a:r>
              <a:rPr lang="zh-TW" altLang="en-US" dirty="0"/>
              <a:t>，長條圖 </a:t>
            </a:r>
            <a:r>
              <a:rPr lang="en-US" altLang="zh-TW" dirty="0"/>
              <a:t>(bar plot) </a:t>
            </a:r>
            <a:r>
              <a:rPr lang="zh-TW" altLang="en-US" dirty="0"/>
              <a:t>與圓形圖 </a:t>
            </a:r>
            <a:r>
              <a:rPr lang="en-US" altLang="zh-TW" dirty="0"/>
              <a:t>(pie chart).</a:t>
            </a:r>
          </a:p>
          <a:p>
            <a:r>
              <a:rPr lang="zh-TW" altLang="en-US" dirty="0"/>
              <a:t>多類別：檢視變數聯合水準的頻率大小</a:t>
            </a:r>
            <a:endParaRPr lang="en-US" altLang="zh-TW" dirty="0"/>
          </a:p>
          <a:p>
            <a:r>
              <a:rPr lang="zh-TW" altLang="en-US" dirty="0"/>
              <a:t>單連續：中央趨勢，離散程度，偏度，峰度</a:t>
            </a:r>
            <a:endParaRPr lang="en-US" altLang="zh-TW" dirty="0"/>
          </a:p>
          <a:p>
            <a:r>
              <a:rPr lang="zh-TW" altLang="en-US" dirty="0"/>
              <a:t>二連續變數：散佈圖</a:t>
            </a:r>
            <a:r>
              <a:rPr lang="en-US" altLang="zh-TW" dirty="0"/>
              <a:t>………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BC7AA-D9B5-4E96-9BBF-60163E7DBC81}"/>
              </a:ext>
            </a:extLst>
          </p:cNvPr>
          <p:cNvSpPr txBox="1"/>
          <p:nvPr/>
        </p:nvSpPr>
        <p:spPr>
          <a:xfrm>
            <a:off x="2491033" y="500007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https://bookdown.org/jefflinmd38/r4biost/dataviz.html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41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D521E-0742-43F8-A628-2F7E3C7D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567"/>
            <a:ext cx="9144000" cy="1200396"/>
          </a:xfrm>
        </p:spPr>
        <p:txBody>
          <a:bodyPr>
            <a:normAutofit/>
          </a:bodyPr>
          <a:lstStyle/>
          <a:p>
            <a:r>
              <a:rPr lang="zh-TW" altLang="en-US" dirty="0"/>
              <a:t>假說檢定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2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94257-8B4B-4000-BBEC-EF1FE487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6ECFF-5978-4CA0-B135-010E963B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(1) </a:t>
            </a:r>
            <a:r>
              <a:rPr lang="zh-TW" altLang="en-US" dirty="0"/>
              <a:t>提出相關的</a:t>
            </a:r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選擇檢定統計量虛無假設和對立假設</a:t>
            </a:r>
            <a:endParaRPr lang="en-US" altLang="zh-TW" dirty="0"/>
          </a:p>
          <a:p>
            <a:r>
              <a:rPr lang="en-US" altLang="zh-TW" dirty="0"/>
              <a:t>(3)</a:t>
            </a:r>
            <a:r>
              <a:rPr lang="zh-TW" altLang="en-US" dirty="0"/>
              <a:t>選擇顯著水準並決定決策法則</a:t>
            </a:r>
            <a:endParaRPr lang="en-US" altLang="zh-TW" dirty="0"/>
          </a:p>
          <a:p>
            <a:r>
              <a:rPr lang="en-US" altLang="zh-TW" dirty="0"/>
              <a:t>(4)</a:t>
            </a:r>
            <a:r>
              <a:rPr lang="zh-TW" altLang="en-US" dirty="0"/>
              <a:t>比較樣本統計量與臨界值並下結論</a:t>
            </a:r>
          </a:p>
        </p:txBody>
      </p:sp>
    </p:spTree>
    <p:extLst>
      <p:ext uri="{BB962C8B-B14F-4D97-AF65-F5344CB8AC3E}">
        <p14:creationId xmlns:p14="http://schemas.microsoft.com/office/powerpoint/2010/main" val="142820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135B1-6514-414F-8C94-6709D0E3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虛無假設和對立假設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6D728-7D8B-4736-A441-4F17D847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/>
              <a:t>H0</a:t>
            </a:r>
            <a:r>
              <a:rPr lang="zh-TW" altLang="en-US" dirty="0"/>
              <a:t>，虛無假設（</a:t>
            </a:r>
            <a:r>
              <a:rPr lang="en-US" altLang="zh-TW" dirty="0"/>
              <a:t>null hypothesis</a:t>
            </a:r>
            <a:r>
              <a:rPr lang="zh-TW" altLang="en-US" dirty="0"/>
              <a:t>）：現狀，研究者懷疑是錯誤的 想要否定、拒絕的</a:t>
            </a:r>
            <a:r>
              <a:rPr lang="en-US" altLang="zh-TW" dirty="0"/>
              <a:t>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H1</a:t>
            </a:r>
            <a:r>
              <a:rPr lang="zh-TW" altLang="en-US" dirty="0"/>
              <a:t>，對立假設（</a:t>
            </a:r>
            <a:r>
              <a:rPr lang="en-US" altLang="zh-TW" dirty="0"/>
              <a:t>alternative hypothesis</a:t>
            </a:r>
            <a:r>
              <a:rPr lang="zh-TW" altLang="en-US" dirty="0"/>
              <a:t>）： 改變現狀的、犯不得錯的、成本高的，研究者心目中想要支持的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法庭上： </a:t>
            </a:r>
            <a:r>
              <a:rPr lang="en-US" altLang="zh-TW" dirty="0"/>
              <a:t>H0 : </a:t>
            </a:r>
            <a:r>
              <a:rPr lang="zh-TW" altLang="en-US" dirty="0"/>
              <a:t>無罪； </a:t>
            </a:r>
            <a:r>
              <a:rPr lang="en-US" altLang="zh-TW" dirty="0"/>
              <a:t>H1 : </a:t>
            </a:r>
            <a:r>
              <a:rPr lang="zh-TW" altLang="en-US" dirty="0"/>
              <a:t>有罪</a:t>
            </a:r>
          </a:p>
          <a:p>
            <a:pPr marL="0" indent="0">
              <a:buNone/>
            </a:pPr>
            <a:r>
              <a:rPr lang="zh-TW" altLang="en-US" dirty="0"/>
              <a:t>要有足夠證據才能判有罪，否則可能造成一個家庭破碎。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藥廠發明新藥： </a:t>
            </a:r>
            <a:r>
              <a:rPr lang="en-US" altLang="zh-TW" dirty="0"/>
              <a:t>H0 : </a:t>
            </a:r>
            <a:r>
              <a:rPr lang="zh-TW" altLang="en-US" dirty="0"/>
              <a:t>對人體有害； </a:t>
            </a:r>
            <a:r>
              <a:rPr lang="en-US" altLang="zh-TW" dirty="0"/>
              <a:t>H1 : </a:t>
            </a:r>
            <a:r>
              <a:rPr lang="zh-TW" altLang="en-US" dirty="0"/>
              <a:t>對人體無害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要有足夠證據才能說新藥不傷身，否則造成身體傷害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19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274EA4-4870-4ECF-B33A-FA3FF015B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5" b="6895"/>
          <a:stretch/>
        </p:blipFill>
        <p:spPr bwMode="auto">
          <a:xfrm>
            <a:off x="1318782" y="1071177"/>
            <a:ext cx="9064241" cy="4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4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596520C-1D52-4272-9A40-9EE48A1C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602098"/>
            <a:ext cx="7248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8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A10DDEA-0EDF-430D-B793-C92EE52C3F01}"/>
              </a:ext>
            </a:extLst>
          </p:cNvPr>
          <p:cNvSpPr txBox="1"/>
          <p:nvPr/>
        </p:nvSpPr>
        <p:spPr>
          <a:xfrm>
            <a:off x="2604154" y="4107008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型 </a:t>
            </a:r>
            <a:r>
              <a:rPr lang="en-US" altLang="zh-TW" dirty="0"/>
              <a:t>I </a:t>
            </a:r>
            <a:r>
              <a:rPr lang="zh-TW" altLang="en-US" dirty="0"/>
              <a:t>誤差 </a:t>
            </a:r>
            <a:r>
              <a:rPr lang="en-US" altLang="zh-TW" dirty="0"/>
              <a:t>(Type I Error)</a:t>
            </a:r>
            <a:r>
              <a:rPr lang="zh-TW" altLang="en-US" dirty="0"/>
              <a:t>：</a:t>
            </a:r>
          </a:p>
          <a:p>
            <a:r>
              <a:rPr lang="zh-TW" altLang="en-US" dirty="0"/>
              <a:t>當 </a:t>
            </a:r>
            <a:r>
              <a:rPr lang="en-US" altLang="zh-TW" dirty="0"/>
              <a:t>H0 </a:t>
            </a:r>
            <a:r>
              <a:rPr lang="zh-TW" altLang="en-US" dirty="0"/>
              <a:t>為真，而拒絕 </a:t>
            </a:r>
            <a:r>
              <a:rPr lang="en-US" altLang="zh-TW" dirty="0"/>
              <a:t>H0 </a:t>
            </a:r>
            <a:r>
              <a:rPr lang="zh-TW" altLang="en-US" dirty="0"/>
              <a:t>所發生的錯誤。</a:t>
            </a:r>
          </a:p>
          <a:p>
            <a:r>
              <a:rPr lang="en-US" altLang="zh-TW" dirty="0"/>
              <a:t>P(Type I error) = </a:t>
            </a:r>
            <a:r>
              <a:rPr lang="el-GR" altLang="zh-TW" dirty="0"/>
              <a:t>α</a:t>
            </a:r>
            <a:r>
              <a:rPr lang="zh-TW" altLang="el-GR" dirty="0"/>
              <a:t>，</a:t>
            </a:r>
            <a:r>
              <a:rPr lang="el-GR" altLang="zh-TW" dirty="0"/>
              <a:t>α </a:t>
            </a:r>
            <a:r>
              <a:rPr lang="zh-TW" altLang="en-US" dirty="0"/>
              <a:t>又稱為顯著水準</a:t>
            </a:r>
            <a:r>
              <a:rPr lang="en-US" altLang="zh-TW" dirty="0"/>
              <a:t>(significance level)</a:t>
            </a:r>
            <a:r>
              <a:rPr lang="zh-TW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型 </a:t>
            </a:r>
            <a:r>
              <a:rPr lang="en-US" altLang="zh-TW" dirty="0"/>
              <a:t>II </a:t>
            </a:r>
            <a:r>
              <a:rPr lang="zh-TW" altLang="en-US" dirty="0"/>
              <a:t>誤差 </a:t>
            </a:r>
            <a:r>
              <a:rPr lang="en-US" altLang="zh-TW" dirty="0"/>
              <a:t>(Type II Error)</a:t>
            </a:r>
            <a:r>
              <a:rPr lang="zh-TW" altLang="en-US" dirty="0"/>
              <a:t>：</a:t>
            </a:r>
          </a:p>
          <a:p>
            <a:r>
              <a:rPr lang="zh-TW" altLang="en-US" dirty="0"/>
              <a:t>當 </a:t>
            </a:r>
            <a:r>
              <a:rPr lang="en-US" altLang="zh-TW" dirty="0"/>
              <a:t>H0 </a:t>
            </a:r>
            <a:r>
              <a:rPr lang="zh-TW" altLang="en-US" dirty="0"/>
              <a:t>為假，而不拒絕 </a:t>
            </a:r>
            <a:r>
              <a:rPr lang="en-US" altLang="zh-TW" dirty="0"/>
              <a:t>H0 </a:t>
            </a:r>
            <a:r>
              <a:rPr lang="zh-TW" altLang="en-US" dirty="0"/>
              <a:t>所發生的錯誤（也就是 </a:t>
            </a:r>
            <a:r>
              <a:rPr lang="en-US" altLang="zh-TW" dirty="0"/>
              <a:t>H1 </a:t>
            </a:r>
            <a:r>
              <a:rPr lang="zh-TW" altLang="en-US" dirty="0"/>
              <a:t>為真，沒有接受 </a:t>
            </a:r>
            <a:r>
              <a:rPr lang="en-US" altLang="zh-TW" dirty="0"/>
              <a:t>H1 </a:t>
            </a:r>
            <a:r>
              <a:rPr lang="zh-TW" altLang="en-US" dirty="0"/>
              <a:t>為真所發生的錯誤）。</a:t>
            </a:r>
          </a:p>
          <a:p>
            <a:r>
              <a:rPr lang="en-US" altLang="zh-TW" dirty="0"/>
              <a:t>P(Type II error) = </a:t>
            </a:r>
            <a:r>
              <a:rPr lang="el-GR" altLang="zh-TW" dirty="0"/>
              <a:t>β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829A01-0C26-4F9F-B62A-87580A1C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56" y="538310"/>
            <a:ext cx="6677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B1581-6699-405D-AC99-868E9E47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選擇檢定統計量</a:t>
            </a:r>
            <a:r>
              <a:rPr lang="en-US" altLang="zh-TW" dirty="0"/>
              <a:t>(test statistic)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52DFD-A7E9-4072-9C74-31747945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 – </a:t>
            </a:r>
            <a:r>
              <a:rPr lang="zh-TW" altLang="en-US" dirty="0"/>
              <a:t>母體標準差已知</a:t>
            </a:r>
            <a:endParaRPr lang="en-US" altLang="zh-TW" dirty="0"/>
          </a:p>
          <a:p>
            <a:r>
              <a:rPr lang="en-US" altLang="zh-TW" dirty="0"/>
              <a:t>t –</a:t>
            </a:r>
            <a:r>
              <a:rPr lang="zh-TW" altLang="en-US" dirty="0"/>
              <a:t>小樣本、母體標準差未知</a:t>
            </a:r>
            <a:endParaRPr lang="en-US" altLang="zh-TW" dirty="0"/>
          </a:p>
          <a:p>
            <a:r>
              <a:rPr lang="el-GR" altLang="zh-TW" dirty="0"/>
              <a:t>χ2</a:t>
            </a:r>
            <a:r>
              <a:rPr lang="en-US" altLang="zh-TW" dirty="0"/>
              <a:t> –</a:t>
            </a:r>
            <a:r>
              <a:rPr lang="zh-TW" altLang="en-US" dirty="0"/>
              <a:t>母體變異數</a:t>
            </a:r>
          </a:p>
        </p:txBody>
      </p:sp>
    </p:spTree>
    <p:extLst>
      <p:ext uri="{BB962C8B-B14F-4D97-AF65-F5344CB8AC3E}">
        <p14:creationId xmlns:p14="http://schemas.microsoft.com/office/powerpoint/2010/main" val="28713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538</Words>
  <Application>Microsoft Office PowerPoint</Application>
  <PresentationFormat>寬螢幕</PresentationFormat>
  <Paragraphs>44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佈景主題</vt:lpstr>
      <vt:lpstr>Week 6 </vt:lpstr>
      <vt:lpstr>畫圖_資料類型</vt:lpstr>
      <vt:lpstr>假說檢定 </vt:lpstr>
      <vt:lpstr>流程</vt:lpstr>
      <vt:lpstr>虛無假設和對立假設</vt:lpstr>
      <vt:lpstr>PowerPoint 簡報</vt:lpstr>
      <vt:lpstr>PowerPoint 簡報</vt:lpstr>
      <vt:lpstr>PowerPoint 簡報</vt:lpstr>
      <vt:lpstr>選擇檢定統計量(test statistic)</vt:lpstr>
      <vt:lpstr>Z</vt:lpstr>
      <vt:lpstr>t</vt:lpstr>
      <vt:lpstr>χ2</vt:lpstr>
      <vt:lpstr>P值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</dc:title>
  <dc:creator>M094020050</dc:creator>
  <cp:lastModifiedBy>M094020050</cp:lastModifiedBy>
  <cp:revision>25</cp:revision>
  <dcterms:created xsi:type="dcterms:W3CDTF">2021-03-24T11:27:03Z</dcterms:created>
  <dcterms:modified xsi:type="dcterms:W3CDTF">2021-03-30T01:49:15Z</dcterms:modified>
</cp:coreProperties>
</file>