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7" r:id="rId7"/>
    <p:sldId id="276" r:id="rId8"/>
    <p:sldId id="277" r:id="rId9"/>
    <p:sldId id="260" r:id="rId10"/>
    <p:sldId id="272" r:id="rId11"/>
    <p:sldId id="278" r:id="rId12"/>
    <p:sldId id="279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FFD"/>
    <a:srgbClr val="FE6835"/>
    <a:srgbClr val="F8F8F8"/>
    <a:srgbClr val="F5C5DA"/>
    <a:srgbClr val="72B8FF"/>
    <a:srgbClr val="F3EA37"/>
    <a:srgbClr val="C5C234"/>
    <a:srgbClr val="71B5FE"/>
    <a:srgbClr val="F58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7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7788-7E83-46FA-AD63-5FEC81E052A6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F3E-62B4-489C-A384-86229AF31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8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1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6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8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4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5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1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0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8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1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2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9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1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CE7D-4452-4E00-91FA-154ABE755784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62112" y="54263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68112" y="1943774"/>
            <a:ext cx="35760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 dirty="0" err="1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Reversi</a:t>
            </a:r>
            <a:endParaRPr lang="zh-CN" altLang="en-US" sz="96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E6835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6514" y="1504106"/>
            <a:ext cx="778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E6835"/>
                </a:solidFill>
              </a:rPr>
              <a:t>Data Structure Final Project</a:t>
            </a:r>
            <a:endParaRPr lang="zh-CN" altLang="en-US" sz="2400" b="1" dirty="0">
              <a:solidFill>
                <a:srgbClr val="FE6835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6584" y="3404015"/>
            <a:ext cx="6820627" cy="474709"/>
            <a:chOff x="2526584" y="3437853"/>
            <a:chExt cx="6820627" cy="347407"/>
          </a:xfrm>
        </p:grpSpPr>
        <p:sp>
          <p:nvSpPr>
            <p:cNvPr id="10" name="矩形 9"/>
            <p:cNvSpPr/>
            <p:nvPr/>
          </p:nvSpPr>
          <p:spPr>
            <a:xfrm>
              <a:off x="2526584" y="3437853"/>
              <a:ext cx="6820627" cy="347407"/>
            </a:xfrm>
            <a:prstGeom prst="rect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94145" y="3444141"/>
              <a:ext cx="6685504" cy="33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lt"/>
                </a:rPr>
                <a:t>黑白棋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054477" y="4119725"/>
            <a:ext cx="5665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B084020016 </a:t>
            </a:r>
            <a:r>
              <a:rPr lang="zh-TW" altLang="en-US" dirty="0"/>
              <a:t>陳育綺   </a:t>
            </a:r>
            <a:r>
              <a:rPr lang="en-US" altLang="zh-TW" dirty="0"/>
              <a:t>B084020043 </a:t>
            </a:r>
            <a:r>
              <a:rPr lang="zh-TW" altLang="en-US" dirty="0"/>
              <a:t>蔡昀芳</a:t>
            </a:r>
          </a:p>
          <a:p>
            <a:r>
              <a:rPr lang="en-US" altLang="zh-TW" dirty="0"/>
              <a:t>B084020023 </a:t>
            </a:r>
            <a:r>
              <a:rPr lang="zh-TW" altLang="en-US" dirty="0"/>
              <a:t>朱曼華   </a:t>
            </a:r>
            <a:r>
              <a:rPr lang="en-US" altLang="zh-TW" dirty="0"/>
              <a:t>B084020048 </a:t>
            </a:r>
            <a:r>
              <a:rPr lang="zh-TW" altLang="en-US" dirty="0"/>
              <a:t>許映婷</a:t>
            </a:r>
          </a:p>
          <a:p>
            <a:r>
              <a:rPr lang="en-US" altLang="zh-TW" dirty="0"/>
              <a:t>B084020032 </a:t>
            </a:r>
            <a:r>
              <a:rPr lang="zh-TW" altLang="en-US" dirty="0"/>
              <a:t>王郁文   </a:t>
            </a:r>
            <a:r>
              <a:rPr lang="en-US" altLang="zh-TW" dirty="0"/>
              <a:t>B084020043 </a:t>
            </a:r>
            <a:r>
              <a:rPr lang="zh-TW" altLang="en-US" dirty="0"/>
              <a:t>丁海倫</a:t>
            </a:r>
          </a:p>
          <a:p>
            <a:r>
              <a:rPr lang="en-US" altLang="zh-TW" dirty="0"/>
              <a:t>B084020034 </a:t>
            </a:r>
            <a:r>
              <a:rPr lang="zh-TW" altLang="en-US" dirty="0"/>
              <a:t>謝旻臻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29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1047" y="605471"/>
            <a:ext cx="2851504" cy="584775"/>
            <a:chOff x="241047" y="605471"/>
            <a:chExt cx="2851504" cy="584775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86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Easy Mode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93C01180-2B1F-4975-8F3F-54D23D60D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" t="1" b="1500"/>
          <a:stretch/>
        </p:blipFill>
        <p:spPr>
          <a:xfrm>
            <a:off x="806348" y="1159683"/>
            <a:ext cx="7985839" cy="51068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E26DBF7-D4AE-4397-9FA2-A895390FF0C4}"/>
              </a:ext>
            </a:extLst>
          </p:cNvPr>
          <p:cNvSpPr/>
          <p:nvPr/>
        </p:nvSpPr>
        <p:spPr>
          <a:xfrm>
            <a:off x="1970451" y="2455691"/>
            <a:ext cx="4294598" cy="339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57D1038-333D-4FD4-85AD-39AA26A74515}"/>
              </a:ext>
            </a:extLst>
          </p:cNvPr>
          <p:cNvGrpSpPr/>
          <p:nvPr/>
        </p:nvGrpSpPr>
        <p:grpSpPr>
          <a:xfrm>
            <a:off x="7161088" y="3754386"/>
            <a:ext cx="4081740" cy="2075549"/>
            <a:chOff x="6914508" y="719191"/>
            <a:chExt cx="4081740" cy="2075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語音泡泡: 矩形 18">
              <a:extLst>
                <a:ext uri="{FF2B5EF4-FFF2-40B4-BE49-F238E27FC236}">
                  <a16:creationId xmlns:a16="http://schemas.microsoft.com/office/drawing/2014/main" id="{961BF84F-423B-4A74-B76A-7794472E2D4F}"/>
                </a:ext>
              </a:extLst>
            </p:cNvPr>
            <p:cNvSpPr/>
            <p:nvPr/>
          </p:nvSpPr>
          <p:spPr>
            <a:xfrm>
              <a:off x="6914508" y="719191"/>
              <a:ext cx="4081740" cy="2075549"/>
            </a:xfrm>
            <a:prstGeom prst="wedgeRectCallout">
              <a:avLst>
                <a:gd name="adj1" fmla="val -49405"/>
                <a:gd name="adj2" fmla="val -68677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BCA76B-50AA-453A-BB62-80D803FF4C20}"/>
                </a:ext>
              </a:extLst>
            </p:cNvPr>
            <p:cNvSpPr txBox="1"/>
            <p:nvPr/>
          </p:nvSpPr>
          <p:spPr>
            <a:xfrm>
              <a:off x="7263829" y="787273"/>
              <a:ext cx="3447962" cy="19389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利用 </a:t>
              </a:r>
              <a:r>
                <a:rPr lang="en-US" altLang="zh-TW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reverse()</a:t>
              </a:r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 計算出下在各點可以分別翻出的棋子個數，</a:t>
              </a:r>
              <a:r>
                <a:rPr lang="en-US" altLang="zh-TW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AI</a:t>
              </a:r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自動選擇可以翻開最多棋子的落點。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5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1047" y="605471"/>
            <a:ext cx="2841886" cy="584775"/>
            <a:chOff x="241047" y="605471"/>
            <a:chExt cx="2841886" cy="584775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765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Hard Mode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F120825C-81DE-4150-A01D-457C74F5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1" y="1319667"/>
            <a:ext cx="10762115" cy="3221511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BD1ADB-87E7-498D-9F42-1A24C068A95E}"/>
              </a:ext>
            </a:extLst>
          </p:cNvPr>
          <p:cNvGrpSpPr/>
          <p:nvPr/>
        </p:nvGrpSpPr>
        <p:grpSpPr>
          <a:xfrm>
            <a:off x="7130265" y="4284324"/>
            <a:ext cx="4234840" cy="1954124"/>
            <a:chOff x="7303913" y="4049883"/>
            <a:chExt cx="4081740" cy="2075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語音泡泡: 矩形 13">
              <a:extLst>
                <a:ext uri="{FF2B5EF4-FFF2-40B4-BE49-F238E27FC236}">
                  <a16:creationId xmlns:a16="http://schemas.microsoft.com/office/drawing/2014/main" id="{827088A5-0D0C-4CE7-BBF4-B323E20BAEC5}"/>
                </a:ext>
              </a:extLst>
            </p:cNvPr>
            <p:cNvSpPr/>
            <p:nvPr/>
          </p:nvSpPr>
          <p:spPr>
            <a:xfrm>
              <a:off x="7303913" y="4049883"/>
              <a:ext cx="4081740" cy="2075549"/>
            </a:xfrm>
            <a:prstGeom prst="wedgeRectCallout">
              <a:avLst>
                <a:gd name="adj1" fmla="val -32540"/>
                <a:gd name="adj2" fmla="val -61747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5BAF213-DBDA-4A19-97AF-FFC163EB8D3D}"/>
                </a:ext>
              </a:extLst>
            </p:cNvPr>
            <p:cNvSpPr txBox="1"/>
            <p:nvPr/>
          </p:nvSpPr>
          <p:spPr>
            <a:xfrm>
              <a:off x="7365478" y="4333604"/>
              <a:ext cx="3955551" cy="160181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先建構一個儲存權重的二維陣列，分別對應到棋盤上各個點的位置。</a:t>
              </a:r>
              <a:endParaRPr lang="en-US" altLang="zh-TW" sz="2400" dirty="0">
                <a:latin typeface="思源宋體 Medium" panose="02020500000000000000" pitchFamily="18" charset="-120"/>
                <a:ea typeface="思源宋體 Medium" panose="02020500000000000000" pitchFamily="18" charset="-120"/>
              </a:endParaRPr>
            </a:p>
            <a:p>
              <a:r>
                <a:rPr lang="en-US" altLang="zh-TW" sz="20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(</a:t>
              </a:r>
              <a:r>
                <a:rPr lang="zh-TW" altLang="en-US" sz="20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數字越大代表下在該位置越有利</a:t>
              </a:r>
              <a:r>
                <a:rPr lang="en-US" altLang="zh-TW" sz="20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)</a:t>
              </a:r>
              <a:endParaRPr lang="zh-TW" altLang="en-US" sz="2000" dirty="0">
                <a:latin typeface="思源宋體 Medium" panose="02020500000000000000" pitchFamily="18" charset="-120"/>
                <a:ea typeface="思源宋體 Medium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427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1047" y="605471"/>
            <a:ext cx="2841886" cy="584775"/>
            <a:chOff x="241047" y="605471"/>
            <a:chExt cx="2841886" cy="584775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765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Hard Mode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B80CCDB-5B36-462F-B639-2DDBB5CB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62" y="1110852"/>
            <a:ext cx="8924815" cy="51827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B3CE22-3F34-40F4-82B0-4227C9091E29}"/>
              </a:ext>
            </a:extLst>
          </p:cNvPr>
          <p:cNvSpPr/>
          <p:nvPr/>
        </p:nvSpPr>
        <p:spPr>
          <a:xfrm>
            <a:off x="1845924" y="2342676"/>
            <a:ext cx="7215883" cy="256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25D8B1-9F52-4E5D-A58A-60BDD74431EC}"/>
              </a:ext>
            </a:extLst>
          </p:cNvPr>
          <p:cNvSpPr/>
          <p:nvPr/>
        </p:nvSpPr>
        <p:spPr>
          <a:xfrm>
            <a:off x="1836292" y="3582815"/>
            <a:ext cx="8263204" cy="444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CB81E64-2078-4C80-B8F6-AF4E2939DFF7}"/>
              </a:ext>
            </a:extLst>
          </p:cNvPr>
          <p:cNvGrpSpPr/>
          <p:nvPr/>
        </p:nvGrpSpPr>
        <p:grpSpPr>
          <a:xfrm>
            <a:off x="7250471" y="764062"/>
            <a:ext cx="4210151" cy="1190320"/>
            <a:chOff x="6914508" y="719191"/>
            <a:chExt cx="4081740" cy="2075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語音泡泡: 矩形 9">
              <a:extLst>
                <a:ext uri="{FF2B5EF4-FFF2-40B4-BE49-F238E27FC236}">
                  <a16:creationId xmlns:a16="http://schemas.microsoft.com/office/drawing/2014/main" id="{733712FF-96C1-4988-8AB6-1CB04DF24A38}"/>
                </a:ext>
              </a:extLst>
            </p:cNvPr>
            <p:cNvSpPr/>
            <p:nvPr/>
          </p:nvSpPr>
          <p:spPr>
            <a:xfrm>
              <a:off x="6914508" y="719191"/>
              <a:ext cx="4081740" cy="2075549"/>
            </a:xfrm>
            <a:prstGeom prst="wedgeRectCallout">
              <a:avLst>
                <a:gd name="adj1" fmla="val -36413"/>
                <a:gd name="adj2" fmla="val 69737"/>
              </a:avLst>
            </a:prstGeom>
            <a:grp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B53A6CD-3948-4E68-9182-EAF740DC3A6A}"/>
                </a:ext>
              </a:extLst>
            </p:cNvPr>
            <p:cNvSpPr txBox="1"/>
            <p:nvPr/>
          </p:nvSpPr>
          <p:spPr>
            <a:xfrm>
              <a:off x="7016593" y="1130762"/>
              <a:ext cx="3824260" cy="116886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以權重表</a:t>
              </a:r>
              <a:r>
                <a:rPr lang="en-US" altLang="zh-TW" sz="2400" dirty="0" err="1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expectnum</a:t>
              </a:r>
              <a:r>
                <a:rPr lang="en-US" altLang="zh-TW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[][]</a:t>
              </a:r>
              <a:r>
                <a:rPr lang="zh-TW" altLang="en-US" sz="2400" dirty="0">
                  <a:latin typeface="思源宋體 Medium" panose="02020500000000000000" pitchFamily="18" charset="-120"/>
                  <a:ea typeface="思源宋體 Medium" panose="02020500000000000000" pitchFamily="18" charset="-120"/>
                </a:rPr>
                <a:t>為主要判斷條件。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69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005275" y="2288633"/>
            <a:ext cx="78632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Thank You</a:t>
            </a:r>
            <a:endParaRPr lang="zh-CN" altLang="en-US" sz="115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E6835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5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56786" y="947474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83496" y="1258503"/>
            <a:ext cx="848249" cy="710390"/>
            <a:chOff x="4421274" y="1617783"/>
            <a:chExt cx="848249" cy="710390"/>
          </a:xfrm>
        </p:grpSpPr>
        <p:sp>
          <p:nvSpPr>
            <p:cNvPr id="6" name="等腰三角形 5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02119" y="2295806"/>
            <a:ext cx="1415772" cy="2105705"/>
          </a:xfrm>
          <a:prstGeom prst="rect">
            <a:avLst/>
          </a:prstGeom>
          <a:noFill/>
          <a:ln w="444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sz="8000" b="1" dirty="0">
                <a:solidFill>
                  <a:srgbClr val="FE6835"/>
                </a:solidFill>
              </a:rPr>
              <a:t>目錄</a:t>
            </a:r>
            <a:endParaRPr lang="zh-CN" altLang="en-US" sz="8000" b="1" dirty="0">
              <a:solidFill>
                <a:srgbClr val="FE6835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91779" y="2609022"/>
            <a:ext cx="848249" cy="710390"/>
            <a:chOff x="4421274" y="1617783"/>
            <a:chExt cx="848249" cy="710390"/>
          </a:xfrm>
        </p:grpSpPr>
        <p:sp>
          <p:nvSpPr>
            <p:cNvPr id="10" name="等腰三角形 9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83496" y="4046316"/>
            <a:ext cx="848249" cy="710390"/>
            <a:chOff x="4421274" y="1617783"/>
            <a:chExt cx="848249" cy="710390"/>
          </a:xfrm>
        </p:grpSpPr>
        <p:sp>
          <p:nvSpPr>
            <p:cNvPr id="13" name="等腰三角形 12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sp>
        <p:nvSpPr>
          <p:cNvPr id="19" name="文本框 7"/>
          <p:cNvSpPr txBox="1"/>
          <p:nvPr/>
        </p:nvSpPr>
        <p:spPr>
          <a:xfrm>
            <a:off x="6315137" y="2722027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功能介紹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289021" y="4146204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dirty="0">
                <a:solidFill>
                  <a:srgbClr val="FE6835"/>
                </a:solidFill>
                <a:cs typeface="+mn-ea"/>
                <a:sym typeface="+mn-lt"/>
              </a:rPr>
              <a:t>AI</a:t>
            </a:r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介紹</a:t>
            </a:r>
          </a:p>
        </p:txBody>
      </p:sp>
      <p:sp>
        <p:nvSpPr>
          <p:cNvPr id="22" name="矩形 21"/>
          <p:cNvSpPr/>
          <p:nvPr/>
        </p:nvSpPr>
        <p:spPr>
          <a:xfrm>
            <a:off x="6181303" y="1309038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96483" y="2659562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96483" y="4098194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57563" y="1332068"/>
            <a:ext cx="333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>
                <a:solidFill>
                  <a:srgbClr val="FE68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lt"/>
              </a:rPr>
              <a:t>遊戲</a:t>
            </a:r>
            <a:r>
              <a:rPr lang="zh-CN" altLang="en-US" sz="3600" b="1" dirty="0">
                <a:solidFill>
                  <a:srgbClr val="FE6835"/>
                </a:solidFill>
                <a:latin typeface="Arial" panose="020B0604020202020204" pitchFamily="34" charset="0"/>
                <a:ea typeface="DengXian" panose="020F0502020204030204"/>
                <a:cs typeface="Arial" panose="020B0604020202020204" pitchFamily="34" charset="0"/>
                <a:sym typeface="+mn-lt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14961187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/>
          <p:cNvSpPr txBox="1"/>
          <p:nvPr/>
        </p:nvSpPr>
        <p:spPr>
          <a:xfrm>
            <a:off x="5840985" y="2986885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遊戲介紹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3423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Part one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5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16879" y="648040"/>
            <a:ext cx="2801811" cy="707886"/>
            <a:chOff x="241047" y="605471"/>
            <a:chExt cx="2801811" cy="707886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遊戲規則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112" y="1549277"/>
            <a:ext cx="9793815" cy="4260395"/>
            <a:chOff x="1678075" y="1971988"/>
            <a:chExt cx="3799574" cy="1587639"/>
          </a:xfrm>
        </p:grpSpPr>
        <p:sp>
          <p:nvSpPr>
            <p:cNvPr id="6" name="矩形 5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068767" y="2073045"/>
            <a:ext cx="78404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棋盤共有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格。開局時，棋盤正中央的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格先置放黑白相隔的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枚棋子。只要落子和棋盤上任一枚己方的棋子在一條線上（橫、直、斜線皆可）夾著對方棋子，就能將對方的這些棋子轉變為我己方。如果在任一位置落子都不能夾住對手的任一顆棋子，就要讓對手下子。當雙方皆不能下子時，遊戲就結束，子多的一方勝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6378114" y="69663"/>
            <a:ext cx="1016277" cy="87610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8151333">
            <a:off x="11477523" y="4903805"/>
            <a:ext cx="720504" cy="62112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3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40985" y="2956624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功能介紹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9" y="2950425"/>
              <a:ext cx="2343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Part two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2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4366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Player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VS   Player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06739" y="1452123"/>
            <a:ext cx="9901270" cy="45223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379396" y="1369975"/>
            <a:ext cx="9691973" cy="440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9" name="矩形 18"/>
          <p:cNvSpPr/>
          <p:nvPr/>
        </p:nvSpPr>
        <p:spPr>
          <a:xfrm>
            <a:off x="1671166" y="1597392"/>
            <a:ext cx="4477285" cy="280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可輸入雙方玩家名字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以黃色十字表示現在位置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以黑色圈圈表示可下子位置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重新開局後秒數會重新計算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4"/>
          <a:srcRect l="479" t="4774" r="7090" b="41002"/>
          <a:stretch/>
        </p:blipFill>
        <p:spPr>
          <a:xfrm>
            <a:off x="6138692" y="1855613"/>
            <a:ext cx="4831685" cy="33188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5"/>
          <a:srcRect t="49048" r="22973" b="38534"/>
          <a:stretch/>
        </p:blipFill>
        <p:spPr>
          <a:xfrm>
            <a:off x="1758293" y="4212533"/>
            <a:ext cx="4295016" cy="9455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3AF24C-35A2-4A6B-8938-091D83A17485}"/>
              </a:ext>
            </a:extLst>
          </p:cNvPr>
          <p:cNvSpPr/>
          <p:nvPr/>
        </p:nvSpPr>
        <p:spPr>
          <a:xfrm>
            <a:off x="5969519" y="1952090"/>
            <a:ext cx="1294310" cy="446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A6E880-265F-4D17-B8C5-50412DB3D9E0}"/>
              </a:ext>
            </a:extLst>
          </p:cNvPr>
          <p:cNvSpPr/>
          <p:nvPr/>
        </p:nvSpPr>
        <p:spPr>
          <a:xfrm>
            <a:off x="8610601" y="3428999"/>
            <a:ext cx="558800" cy="5503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99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366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Player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VS   AI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4342" y="1442479"/>
            <a:ext cx="9749601" cy="442817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282139" y="1310182"/>
            <a:ext cx="9563176" cy="4280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9" name="矩形 18"/>
          <p:cNvSpPr/>
          <p:nvPr/>
        </p:nvSpPr>
        <p:spPr>
          <a:xfrm>
            <a:off x="1526438" y="1605358"/>
            <a:ext cx="4875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有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EASY 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和 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HARD</a:t>
            </a: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可以選擇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可輸入玩家名字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以黃色十字表示現在位置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以黑色圈圈表示可下子位置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重新開局後秒數會重新計算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7116" t="30965" r="19954" b="32471"/>
          <a:stretch/>
        </p:blipFill>
        <p:spPr>
          <a:xfrm>
            <a:off x="6433736" y="1392569"/>
            <a:ext cx="4313922" cy="2932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-1" t="44165" r="749" b="25967"/>
          <a:stretch/>
        </p:blipFill>
        <p:spPr>
          <a:xfrm>
            <a:off x="6433736" y="3637875"/>
            <a:ext cx="4313922" cy="18595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08737E-4CF8-4003-9DE1-8C12CB6FEEB1}"/>
              </a:ext>
            </a:extLst>
          </p:cNvPr>
          <p:cNvSpPr/>
          <p:nvPr/>
        </p:nvSpPr>
        <p:spPr>
          <a:xfrm>
            <a:off x="7031505" y="2882220"/>
            <a:ext cx="842495" cy="755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776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8" y="454688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41047" y="614672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6348" y="605471"/>
            <a:ext cx="25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AI </a:t>
            </a:r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VS  AI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3546" y="1396768"/>
            <a:ext cx="9749601" cy="442817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9" name="矩形 8"/>
          <p:cNvSpPr/>
          <p:nvPr/>
        </p:nvSpPr>
        <p:spPr>
          <a:xfrm>
            <a:off x="1299471" y="1310182"/>
            <a:ext cx="9563176" cy="4280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9" name="矩形 18"/>
          <p:cNvSpPr/>
          <p:nvPr/>
        </p:nvSpPr>
        <p:spPr>
          <a:xfrm>
            <a:off x="1444342" y="1290341"/>
            <a:ext cx="4477285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可選擇難易度</a:t>
            </a:r>
            <a:endParaRPr lang="en-US" altLang="zh-TW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396" y="70729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3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E0E5DB9E-4442-43B0-984F-51F2199AA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7"/>
          <a:stretch/>
        </p:blipFill>
        <p:spPr>
          <a:xfrm>
            <a:off x="1798206" y="1817928"/>
            <a:ext cx="3851361" cy="35858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4C11C19-D1D2-4F7E-BB6B-BCC31E40D7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963" r="2886" b="10929"/>
          <a:stretch/>
        </p:blipFill>
        <p:spPr>
          <a:xfrm>
            <a:off x="6744211" y="1815080"/>
            <a:ext cx="3914330" cy="3585849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45FB484-72AD-4258-9E5C-C9FC767F2352}"/>
              </a:ext>
            </a:extLst>
          </p:cNvPr>
          <p:cNvSpPr/>
          <p:nvPr/>
        </p:nvSpPr>
        <p:spPr>
          <a:xfrm>
            <a:off x="5880605" y="3316691"/>
            <a:ext cx="632568" cy="582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84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2" y="1022995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4" y="444222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0" y="2269392"/>
            <a:ext cx="482380" cy="41584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40985" y="2920385"/>
            <a:ext cx="3640853" cy="67710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TW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介 紹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09182" y="2474763"/>
            <a:ext cx="3082391" cy="1640830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67529" y="2947335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Part three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 rot="11700000">
            <a:off x="8620785" y="5343220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4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331</Words>
  <Application>Microsoft Office PowerPoint</Application>
  <PresentationFormat>寬螢幕</PresentationFormat>
  <Paragraphs>57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等线</vt:lpstr>
      <vt:lpstr>等线</vt:lpstr>
      <vt:lpstr>等线 Light</vt:lpstr>
      <vt:lpstr>微软雅黑</vt:lpstr>
      <vt:lpstr>方正粗黑宋简体</vt:lpstr>
      <vt:lpstr>思源宋體 Medium</vt:lpstr>
      <vt:lpstr>微軟正黑體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76</cp:revision>
  <dcterms:created xsi:type="dcterms:W3CDTF">2020-09-18T10:26:55Z</dcterms:created>
  <dcterms:modified xsi:type="dcterms:W3CDTF">2021-01-03T08:30:40Z</dcterms:modified>
</cp:coreProperties>
</file>