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75" r:id="rId2"/>
    <p:sldId id="381" r:id="rId3"/>
    <p:sldId id="385" r:id="rId4"/>
    <p:sldId id="386" r:id="rId5"/>
    <p:sldId id="387" r:id="rId6"/>
    <p:sldId id="388" r:id="rId7"/>
    <p:sldId id="389" r:id="rId8"/>
    <p:sldId id="38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27.06.2019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80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2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27.06.2019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8340" y="476672"/>
            <a:ext cx="6683979" cy="927686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Раскрытие физических принципов работы диодных генераторов шума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1" y="2204864"/>
            <a:ext cx="2566934" cy="712242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Проект подготовил</a:t>
            </a:r>
            <a:r>
              <a:rPr lang="ru-RU" sz="1400" dirty="0"/>
              <a:t>а</a:t>
            </a:r>
            <a:r>
              <a:rPr lang="ru-RU" sz="1400" dirty="0" smtClean="0"/>
              <a:t> студентка группы 181-351:</a:t>
            </a:r>
          </a:p>
          <a:p>
            <a:r>
              <a:rPr lang="ru-RU" sz="1400" dirty="0" smtClean="0"/>
              <a:t>Зиборова Ю.В.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 smtClean="0"/>
              <a:t>В </a:t>
            </a:r>
            <a:r>
              <a:rPr lang="ru-RU" sz="1800" dirty="0"/>
              <a:t>любой организации высоки риски утечки конфиденциальной информации по техническим каналам.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С</a:t>
            </a:r>
            <a:r>
              <a:rPr lang="ru-RU" sz="1800" dirty="0" smtClean="0"/>
              <a:t>уществуют </a:t>
            </a:r>
            <a:r>
              <a:rPr lang="ru-RU" sz="1800" dirty="0"/>
              <a:t>специальные технические средства - генераторы шума, или </a:t>
            </a:r>
            <a:r>
              <a:rPr lang="ru-RU" sz="1800" dirty="0" smtClean="0"/>
              <a:t>«</a:t>
            </a:r>
            <a:r>
              <a:rPr lang="ru-RU" sz="1800" dirty="0" err="1" smtClean="0"/>
              <a:t>глушилки</a:t>
            </a:r>
            <a:r>
              <a:rPr lang="ru-RU" sz="1800" dirty="0"/>
              <a:t>».</a:t>
            </a:r>
          </a:p>
          <a:p>
            <a:pPr>
              <a:lnSpc>
                <a:spcPct val="150000"/>
              </a:lnSpc>
            </a:pPr>
            <a:r>
              <a:rPr lang="ru-RU" sz="1800" dirty="0" smtClean="0"/>
              <a:t>Для </a:t>
            </a:r>
            <a:r>
              <a:rPr lang="ru-RU" sz="1800" dirty="0"/>
              <a:t>корректного </a:t>
            </a:r>
            <a:r>
              <a:rPr lang="ru-RU" sz="1800" dirty="0" smtClean="0"/>
              <a:t>использования «</a:t>
            </a:r>
            <a:r>
              <a:rPr lang="ru-RU" sz="1800" dirty="0" err="1" smtClean="0"/>
              <a:t>глушилок</a:t>
            </a:r>
            <a:r>
              <a:rPr lang="ru-RU" sz="1800" dirty="0"/>
              <a:t>» требуется понимание физических эффектов, возникающих при их функционировании.</a:t>
            </a:r>
          </a:p>
          <a:p>
            <a:pPr>
              <a:lnSpc>
                <a:spcPct val="150000"/>
              </a:lnSpc>
            </a:pPr>
            <a:r>
              <a:rPr lang="ru-RU" sz="1800" dirty="0" smtClean="0"/>
              <a:t>В </a:t>
            </a:r>
            <a:r>
              <a:rPr lang="ru-RU" sz="1800" dirty="0"/>
              <a:t>тематической литературе для </a:t>
            </a:r>
            <a:r>
              <a:rPr lang="ru-RU" sz="1800" dirty="0" smtClean="0"/>
              <a:t>«</a:t>
            </a:r>
            <a:r>
              <a:rPr lang="ru-RU" sz="1800" dirty="0" err="1" smtClean="0"/>
              <a:t>безопасников</a:t>
            </a:r>
            <a:r>
              <a:rPr lang="ru-RU" sz="1800" dirty="0"/>
              <a:t>» слабо представлены специальные сведения по </a:t>
            </a:r>
            <a:r>
              <a:rPr lang="ru-RU" sz="1800" dirty="0" smtClean="0"/>
              <a:t>физике.</a:t>
            </a: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2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 smtClean="0"/>
              <a:t>Цель работы:</a:t>
            </a:r>
          </a:p>
          <a:p>
            <a:pPr marL="0" indent="360000">
              <a:lnSpc>
                <a:spcPct val="150000"/>
              </a:lnSpc>
              <a:buNone/>
            </a:pPr>
            <a:r>
              <a:rPr lang="ru-RU" sz="1800" dirty="0" smtClean="0"/>
              <a:t>объяснение </a:t>
            </a:r>
            <a:r>
              <a:rPr lang="ru-RU" sz="1800" dirty="0"/>
              <a:t>физических принципов работы диодных генераторов шума</a:t>
            </a:r>
            <a:r>
              <a:rPr lang="ru-RU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 smtClean="0"/>
              <a:t>Основная задача работы:</a:t>
            </a:r>
          </a:p>
          <a:p>
            <a:pPr marL="0" indent="360000">
              <a:lnSpc>
                <a:spcPct val="150000"/>
              </a:lnSpc>
              <a:buNone/>
            </a:pPr>
            <a:r>
              <a:rPr lang="ru-RU" sz="1800" dirty="0"/>
              <a:t>п</a:t>
            </a:r>
            <a:r>
              <a:rPr lang="ru-RU" sz="1800" dirty="0" smtClean="0"/>
              <a:t>одготовка статьи для публикации в сборнике «Наука</a:t>
            </a:r>
            <a:r>
              <a:rPr lang="ru-RU" sz="1800" dirty="0"/>
              <a:t>, техника, </a:t>
            </a:r>
            <a:r>
              <a:rPr lang="ru-RU" sz="1800" dirty="0" smtClean="0"/>
              <a:t>педагогика. Новые </a:t>
            </a:r>
            <a:r>
              <a:rPr lang="ru-RU" sz="1800" dirty="0"/>
              <a:t>технологии высшей школы</a:t>
            </a:r>
            <a:r>
              <a:rPr lang="ru-RU" sz="1800" dirty="0" smtClean="0"/>
              <a:t>» по материалам конференции</a:t>
            </a:r>
            <a:r>
              <a:rPr lang="en-US" sz="1800" dirty="0" smtClean="0"/>
              <a:t> </a:t>
            </a:r>
            <a:r>
              <a:rPr lang="ru-RU" sz="1800" dirty="0"/>
              <a:t>«Наука – Общество – Технологии – 2019»</a:t>
            </a:r>
            <a:r>
              <a:rPr lang="ru-RU" sz="1800" dirty="0" smtClean="0"/>
              <a:t>, состоявшейся </a:t>
            </a:r>
            <a:r>
              <a:rPr lang="en-US" sz="1800" dirty="0" smtClean="0"/>
              <a:t>26 </a:t>
            </a:r>
            <a:r>
              <a:rPr lang="ru-RU" sz="1800" dirty="0" smtClean="0"/>
              <a:t>февраля 2019 года.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 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3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494420"/>
            <a:ext cx="8352928" cy="459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b="1" dirty="0" smtClean="0"/>
              <a:t>Коллективно принятые </a:t>
            </a:r>
            <a:r>
              <a:rPr lang="ru-RU" sz="1800" b="1" dirty="0" smtClean="0"/>
              <a:t>решения Богачева </a:t>
            </a:r>
            <a:r>
              <a:rPr lang="ru-RU" sz="1800" b="1" dirty="0"/>
              <a:t>М.Г., </a:t>
            </a:r>
            <a:r>
              <a:rPr lang="ru-RU" sz="1800" b="1" dirty="0" err="1" smtClean="0"/>
              <a:t>Зиборовой</a:t>
            </a:r>
            <a:r>
              <a:rPr lang="ru-RU" sz="1800" b="1" dirty="0" smtClean="0"/>
              <a:t> </a:t>
            </a:r>
            <a:r>
              <a:rPr lang="ru-RU" sz="1800" b="1" dirty="0"/>
              <a:t>Ю.В</a:t>
            </a:r>
            <a:r>
              <a:rPr lang="ru-RU" sz="1800" b="1" dirty="0" smtClean="0"/>
              <a:t>.</a:t>
            </a:r>
            <a:r>
              <a:rPr lang="ru-RU" sz="1800" dirty="0" smtClean="0"/>
              <a:t>:</a:t>
            </a:r>
            <a:endParaRPr lang="ru-RU" sz="1800" dirty="0"/>
          </a:p>
          <a:p>
            <a:r>
              <a:rPr lang="ru-RU" sz="1800" dirty="0"/>
              <a:t>исследование предметной области; </a:t>
            </a:r>
            <a:endParaRPr lang="ru-RU" sz="1800" dirty="0" smtClean="0"/>
          </a:p>
          <a:p>
            <a:r>
              <a:rPr lang="ru-RU" sz="1800" dirty="0" smtClean="0"/>
              <a:t>название </a:t>
            </a:r>
            <a:r>
              <a:rPr lang="ru-RU" sz="1800" dirty="0"/>
              <a:t>статьи </a:t>
            </a:r>
            <a:r>
              <a:rPr lang="ru-RU" sz="1800" dirty="0" smtClean="0"/>
              <a:t>(«Физические </a:t>
            </a:r>
            <a:r>
              <a:rPr lang="ru-RU" sz="1800" dirty="0"/>
              <a:t>принципы работы диодных генераторов шума»); </a:t>
            </a:r>
            <a:endParaRPr lang="ru-RU" sz="1800" dirty="0" smtClean="0"/>
          </a:p>
          <a:p>
            <a:r>
              <a:rPr lang="ru-RU" sz="1800" dirty="0" smtClean="0"/>
              <a:t>подбор </a:t>
            </a:r>
            <a:r>
              <a:rPr lang="ru-RU" sz="1800" dirty="0"/>
              <a:t>основной литературы; </a:t>
            </a:r>
            <a:endParaRPr lang="ru-RU" sz="1800" dirty="0" smtClean="0"/>
          </a:p>
          <a:p>
            <a:r>
              <a:rPr lang="ru-RU" sz="1800" dirty="0" smtClean="0"/>
              <a:t>структурирование </a:t>
            </a:r>
            <a:r>
              <a:rPr lang="ru-RU" sz="1800" dirty="0"/>
              <a:t>статьи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Зиборова </a:t>
            </a:r>
            <a:r>
              <a:rPr lang="ru-RU" sz="1800" b="1" dirty="0"/>
              <a:t>Ю.В.:</a:t>
            </a:r>
          </a:p>
          <a:p>
            <a:r>
              <a:rPr lang="ru-RU" sz="1800" dirty="0"/>
              <a:t>аннотация и ключевые слова на русском языке; </a:t>
            </a:r>
            <a:endParaRPr lang="ru-RU" sz="1800" dirty="0" smtClean="0"/>
          </a:p>
          <a:p>
            <a:r>
              <a:rPr lang="ru-RU" sz="1800" dirty="0" smtClean="0"/>
              <a:t>разделы «Введение</a:t>
            </a:r>
            <a:r>
              <a:rPr lang="ru-RU" sz="1800" dirty="0"/>
              <a:t>», </a:t>
            </a:r>
            <a:r>
              <a:rPr lang="ru-RU" sz="1800" dirty="0" smtClean="0"/>
              <a:t>«1</a:t>
            </a:r>
            <a:r>
              <a:rPr lang="ru-RU" sz="1800" dirty="0"/>
              <a:t>. Общее описание диодного генератора шума» и </a:t>
            </a:r>
            <a:r>
              <a:rPr lang="ru-RU" sz="1800" dirty="0" smtClean="0"/>
              <a:t>«Заключение</a:t>
            </a:r>
            <a:r>
              <a:rPr lang="ru-RU" sz="1800" dirty="0"/>
              <a:t>»; иллюстрации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Богачев </a:t>
            </a:r>
            <a:r>
              <a:rPr lang="ru-RU" sz="1800" b="1" dirty="0"/>
              <a:t>М.Г.: </a:t>
            </a:r>
          </a:p>
          <a:p>
            <a:r>
              <a:rPr lang="ru-RU" sz="1800" dirty="0"/>
              <a:t>название статьи, аннотация и ключевые слова на английском </a:t>
            </a:r>
            <a:r>
              <a:rPr lang="ru-RU" sz="1800" dirty="0" smtClean="0"/>
              <a:t>языке;</a:t>
            </a:r>
          </a:p>
          <a:p>
            <a:r>
              <a:rPr lang="ru-RU" sz="1800" dirty="0" smtClean="0"/>
              <a:t>разделы «2</a:t>
            </a:r>
            <a:r>
              <a:rPr lang="ru-RU" sz="1800" dirty="0"/>
              <a:t>. Устройство полупроводникового диода» </a:t>
            </a:r>
            <a:r>
              <a:rPr lang="ru-RU" sz="1800" dirty="0" smtClean="0"/>
              <a:t>, «3</a:t>
            </a:r>
            <a:r>
              <a:rPr lang="ru-RU" sz="1800" dirty="0"/>
              <a:t>. Получение шумовых помех посредством диода»; </a:t>
            </a:r>
            <a:endParaRPr lang="ru-RU" sz="1800" dirty="0" smtClean="0"/>
          </a:p>
          <a:p>
            <a:r>
              <a:rPr lang="ru-RU" sz="1800" dirty="0" smtClean="0"/>
              <a:t>форматирование статьи.</a:t>
            </a: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РАСПРЕДЕНИЕ ЗАДАЧ РАБОТЫ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4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ОСНОВНЫЕ РАЗДЕЛЫ СТАТЬИ - 1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5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2"/>
          <p:cNvSpPr txBox="1">
            <a:spLocks/>
          </p:cNvSpPr>
          <p:nvPr/>
        </p:nvSpPr>
        <p:spPr>
          <a:xfrm>
            <a:off x="868495" y="4506188"/>
            <a:ext cx="32939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200" b="0" dirty="0"/>
              <a:t>Рис. </a:t>
            </a:r>
            <a:r>
              <a:rPr lang="ru-RU" sz="1200" b="0" dirty="0" smtClean="0"/>
              <a:t>Изменение </a:t>
            </a:r>
            <a:r>
              <a:rPr lang="ru-RU" sz="1200" b="0" dirty="0"/>
              <a:t>потенциала на </a:t>
            </a:r>
            <a:r>
              <a:rPr lang="ru-RU" sz="1200" b="0" i="1" dirty="0"/>
              <a:t>p</a:t>
            </a:r>
            <a:r>
              <a:rPr lang="ru-RU" sz="1200" b="0" dirty="0"/>
              <a:t>-</a:t>
            </a:r>
            <a:r>
              <a:rPr lang="ru-RU" sz="1200" b="0" i="1" dirty="0"/>
              <a:t>n</a:t>
            </a:r>
            <a:r>
              <a:rPr lang="ru-RU" sz="1200" b="0" dirty="0"/>
              <a:t> переходе</a:t>
            </a:r>
          </a:p>
        </p:txBody>
      </p:sp>
      <p:pic>
        <p:nvPicPr>
          <p:cNvPr id="1026" name="Picture 2" descr="Inkscape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31" y="1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27931" y="642174"/>
            <a:ext cx="842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rgbClr val="000000"/>
                </a:solidFill>
                <a:latin typeface="Haettenschweiler" panose="020B0706040902060204" pitchFamily="34" charset="0"/>
              </a:rPr>
              <a:t>Inkscape</a:t>
            </a:r>
            <a:endParaRPr lang="ru-RU" sz="1600" i="0" dirty="0">
              <a:solidFill>
                <a:srgbClr val="000000"/>
              </a:solidFill>
              <a:latin typeface="Haettenschweiler" panose="020B0706040902060204" pitchFamily="34" charset="0"/>
            </a:endParaRPr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>
            <a:off x="507521" y="1370873"/>
            <a:ext cx="799602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700" b="0" dirty="0">
                <a:latin typeface="Gilroy (Основной текст)"/>
              </a:rPr>
              <a:t>Причина сильного хаотического электромагнитного излучения - лавинный пробой, возникающий при обратном смещении полупроводникового диода</a:t>
            </a:r>
          </a:p>
        </p:txBody>
      </p:sp>
      <p:pic>
        <p:nvPicPr>
          <p:cNvPr id="17" name="image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74963" y="2085840"/>
            <a:ext cx="3206136" cy="2462684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87118" y="2085840"/>
            <a:ext cx="3816424" cy="2444672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0" name="Прямоугольник 19"/>
          <p:cNvSpPr/>
          <p:nvPr/>
        </p:nvSpPr>
        <p:spPr>
          <a:xfrm>
            <a:off x="4553719" y="4548579"/>
            <a:ext cx="3949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Рис. Вольт-амперная характеристика кремниевого диода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509561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объяснения возникающих при этом физических эффектов (и роли электронов теплового происхождения) потребовались </a:t>
            </a: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специальные иллюстрации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77622" y="2132856"/>
            <a:ext cx="8229600" cy="33123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</a:t>
            </a:r>
            <a:r>
              <a:rPr lang="ru-RU" sz="1800" dirty="0" smtClean="0"/>
              <a:t>убликация </a:t>
            </a:r>
            <a:r>
              <a:rPr lang="ru-RU" sz="1800" dirty="0"/>
              <a:t>статьи </a:t>
            </a:r>
            <a:r>
              <a:rPr lang="ru-RU" sz="1800" dirty="0" smtClean="0"/>
              <a:t>«Физические </a:t>
            </a:r>
            <a:r>
              <a:rPr lang="ru-RU" sz="1800" dirty="0"/>
              <a:t>принципы </a:t>
            </a:r>
            <a:r>
              <a:rPr lang="ru-RU" sz="1800" dirty="0" smtClean="0"/>
              <a:t>работы </a:t>
            </a:r>
            <a:r>
              <a:rPr lang="ru-RU" sz="1800" dirty="0"/>
              <a:t>диодных генераторов шума» в сборнике материалов конференции </a:t>
            </a:r>
            <a:r>
              <a:rPr lang="ru-RU" sz="1800" dirty="0" smtClean="0"/>
              <a:t>«Всероссийская </a:t>
            </a:r>
            <a:r>
              <a:rPr lang="ru-RU" sz="1800" dirty="0"/>
              <a:t>научно-практическая </a:t>
            </a:r>
            <a:r>
              <a:rPr lang="ru-RU" sz="1800" dirty="0" smtClean="0"/>
              <a:t>конференция</a:t>
            </a:r>
            <a:r>
              <a:rPr lang="en-US" sz="1800" dirty="0" smtClean="0"/>
              <a:t> </a:t>
            </a:r>
            <a:r>
              <a:rPr lang="ru-RU" sz="1800" dirty="0"/>
              <a:t>"</a:t>
            </a:r>
            <a:r>
              <a:rPr lang="ru-RU" sz="1800" dirty="0" smtClean="0"/>
              <a:t>Наука </a:t>
            </a:r>
            <a:r>
              <a:rPr lang="ru-RU" sz="1800" dirty="0"/>
              <a:t>– Общество – Технологии – </a:t>
            </a:r>
            <a:r>
              <a:rPr lang="ru-RU" sz="1800" dirty="0" smtClean="0"/>
              <a:t>2019</a:t>
            </a:r>
            <a:r>
              <a:rPr lang="ru-RU" sz="1800" dirty="0"/>
              <a:t>"</a:t>
            </a:r>
            <a:r>
              <a:rPr lang="ru-RU" sz="1800" dirty="0" smtClean="0"/>
              <a:t>» </a:t>
            </a:r>
            <a:r>
              <a:rPr lang="ru-RU" sz="1800" dirty="0"/>
              <a:t>с подтверждением в базе РИНЦ.</a:t>
            </a:r>
          </a:p>
          <a:p>
            <a:pPr marL="180000" indent="0" algn="just">
              <a:lnSpc>
                <a:spcPct val="150000"/>
              </a:lnSpc>
              <a:buNone/>
            </a:pPr>
            <a:r>
              <a:rPr lang="ru-RU" sz="1800" dirty="0"/>
              <a:t> 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РЕЗУЛЬТАТ РАБОТЫ - 1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6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/>
              <a:t>РЕЗУЛЬТАТ РАБОТЫ - 2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z="1400" b="1" smtClean="0">
                <a:solidFill>
                  <a:schemeClr val="tx1"/>
                </a:solidFill>
              </a:rPr>
              <a:t>7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31"/>
          <a:stretch/>
        </p:blipFill>
        <p:spPr>
          <a:xfrm>
            <a:off x="971600" y="1134376"/>
            <a:ext cx="7215805" cy="506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1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2326783" cy="712242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en-US" sz="1400" dirty="0" smtClean="0"/>
              <a:t>C</a:t>
            </a:r>
            <a:r>
              <a:rPr lang="ru-RU" sz="1400" dirty="0" err="1" smtClean="0"/>
              <a:t>туденты</a:t>
            </a:r>
            <a:r>
              <a:rPr lang="ru-RU" sz="1400" dirty="0" smtClean="0"/>
              <a:t> </a:t>
            </a:r>
            <a:r>
              <a:rPr lang="ru-RU" sz="1400" dirty="0"/>
              <a:t>группы 181-351:</a:t>
            </a:r>
          </a:p>
          <a:p>
            <a:r>
              <a:rPr lang="ru-RU" sz="1400" dirty="0"/>
              <a:t>Богачев М.Г.</a:t>
            </a:r>
          </a:p>
          <a:p>
            <a:r>
              <a:rPr lang="ru-RU" sz="1400" dirty="0"/>
              <a:t>Зиборова Ю.В.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1337</TotalTime>
  <Words>341</Words>
  <Application>Microsoft Office PowerPoint</Application>
  <PresentationFormat>Экран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Gilroy</vt:lpstr>
      <vt:lpstr>Gilroy (Основной текст)</vt:lpstr>
      <vt:lpstr>Gilroy Bold</vt:lpstr>
      <vt:lpstr>Gilroy SemiBold</vt:lpstr>
      <vt:lpstr>Haettenschweiler</vt:lpstr>
      <vt:lpstr>Times New Roman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Юлия Зиборова</cp:lastModifiedBy>
  <cp:revision>109</cp:revision>
  <cp:lastPrinted>2016-06-06T19:02:34Z</cp:lastPrinted>
  <dcterms:created xsi:type="dcterms:W3CDTF">2015-04-17T11:13:20Z</dcterms:created>
  <dcterms:modified xsi:type="dcterms:W3CDTF">2019-06-26T23:56:06Z</dcterms:modified>
</cp:coreProperties>
</file>