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1" r:id="rId4"/>
    <p:sldId id="266" r:id="rId5"/>
    <p:sldId id="269" r:id="rId6"/>
    <p:sldId id="272" r:id="rId7"/>
    <p:sldId id="268" r:id="rId8"/>
    <p:sldId id="270" r:id="rId9"/>
    <p:sldId id="301" r:id="rId10"/>
    <p:sldId id="299" r:id="rId11"/>
    <p:sldId id="325" r:id="rId12"/>
    <p:sldId id="326" r:id="rId13"/>
    <p:sldId id="327" r:id="rId14"/>
    <p:sldId id="275" r:id="rId15"/>
    <p:sldId id="276" r:id="rId16"/>
    <p:sldId id="273" r:id="rId17"/>
    <p:sldId id="323" r:id="rId18"/>
    <p:sldId id="324" r:id="rId19"/>
    <p:sldId id="310" r:id="rId20"/>
    <p:sldId id="311" r:id="rId21"/>
    <p:sldId id="312" r:id="rId22"/>
    <p:sldId id="274" r:id="rId23"/>
    <p:sldId id="278" r:id="rId24"/>
    <p:sldId id="277" r:id="rId25"/>
    <p:sldId id="290" r:id="rId26"/>
    <p:sldId id="313" r:id="rId27"/>
    <p:sldId id="315" r:id="rId28"/>
    <p:sldId id="316" r:id="rId29"/>
    <p:sldId id="287" r:id="rId30"/>
    <p:sldId id="317" r:id="rId31"/>
    <p:sldId id="318" r:id="rId32"/>
    <p:sldId id="319" r:id="rId33"/>
    <p:sldId id="314" r:id="rId34"/>
    <p:sldId id="320" r:id="rId35"/>
    <p:sldId id="321" r:id="rId36"/>
    <p:sldId id="322" r:id="rId37"/>
    <p:sldId id="288" r:id="rId38"/>
    <p:sldId id="304" r:id="rId39"/>
    <p:sldId id="307" r:id="rId40"/>
    <p:sldId id="284" r:id="rId41"/>
    <p:sldId id="285" r:id="rId42"/>
    <p:sldId id="283" r:id="rId43"/>
    <p:sldId id="303" r:id="rId44"/>
    <p:sldId id="282" r:id="rId45"/>
    <p:sldId id="302" r:id="rId46"/>
    <p:sldId id="280" r:id="rId47"/>
    <p:sldId id="279" r:id="rId48"/>
    <p:sldId id="281" r:id="rId49"/>
    <p:sldId id="305" r:id="rId50"/>
    <p:sldId id="308" r:id="rId51"/>
    <p:sldId id="306" r:id="rId52"/>
    <p:sldId id="286" r:id="rId53"/>
    <p:sldId id="309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B0B"/>
    <a:srgbClr val="F0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98,'1'6,"-1"2,0 0,0 0,0 0,0 1,0 0,0-2,0-2,0-2,-1 0,1 2,-1 1,1-3,-2 1,1 1,1-2,0 2,0-2,0 1,0-1,0 0,3-3,4 0,-2 0,2-1,4 0,4-2,4 2,12-3,3 2,4-6,17 8,-23-5,2 1,12 2,-16 2,-4 0,-2-2,-10 2,-3 0,0 0,-4-1,-4-1,3 0,4 1,-2-2,2 1,-3 2,-2 0,-2 0,1-2,-4-3,0 1,-1-2,-1-1,2 0,-1 2,0-3,1 1,-1 2,1-2,0 2,-3-3,2 3,1 2,-1-2,-2 0,-1 3,-3-1,-6-1,0 2,-4 1,2-2,1 2,1 1,0-1,5 1,4 0,-1 0,-28 0,-16 0,-3 0,-4 0,11 0,12 0,19 0,3 0,8 0,-1 0,-3 1,-7 1,0 4,1-4,2 2,1-1,5-2,2 2,1 1,2 1,1-2,1 2,1-1,-1-1,-1 1,2-2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1196 67,'5'1,"1"4,-4-2,5 5,-1-2,-2-1,-1 2,2 2,2 0,1 4,-1-2,0-1,-2 0,-3-6,1 2,-1 1,1-1,-3 2,2-1,-1 2,1-2,-1 0,-1-2,1 0,0 3,1-3,-2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62,'-1'6,"0"-2,1 4,0 0,0-2,0 1,0-4,0 3,0-2,0 2,-2 2,0-2,2 1,0-2,0-1,0-1,-1 2,1 0,0 2,0-1,0-1,0 5,0-4,0 2,0 2,0-3,0 1,0-3,0 0,0-2,1 1,0-1,-1 0,0 2,0 0,0 0,0-2,-8-10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1020 87,'-2'11,"-1"-3,2 2,0 3,-3 0,3-3,-4 9,5-15,-1 4,1-2,0-1,0 2,0-3,0 3,0 3,0-2,0 1,0 3,0-3,0-5,0-1,0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865 130,'-1'-3,"1"-1,1 1,-1 0,0 0,0 0,0-1,0 9,1-1,1 1,1 5,-3-2,1-2,-1 0,0-1,0-1,0 1,0-2,0 1,0 0,0-1,0 1,-2 3,1 0,0 0,-1 3,-1-3,2 1,1 2,-1-4,-1 3,0-2,2-1,-1-2,1-1,0 0,0 3,-3-2,3 1,0-1,0-9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999 175,'-6'8,"0"-2,-3 1,0 0,2-1,0-4,3 1,4-7,0 1,0-2,0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951 191,'4'0,"-1"1,1 1,0 1,-1-1,-2 1,2-2,1 2,-1-2,3 4,-4-2,2-2,-2-7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1042 173,'-2'4,"-1"-3,3 2,-1 0,-2 3,2-2,-1 0,-1-1,-1 2,2-1,0 0,1-1,0-6,1-1,0 1,0-1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1017 184,'1'4,"4"1,0-1,-3-1,1-1,0 0,0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925 281,'0'3,"0"0,0 0,0 1,0 0,0-1,0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1128 260,'1'3,"1"3,-1-2,0 0,-1-1,2 1,-2 0,0 0,0 1,0-2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809 54,'-1'4,"1"-1,1 2,-1 0,0 3,1-2,0 1,0 0,2 0,-3 0,1 0,0 1,-1-1,0 1,1 5,0-8,-1 3,0-2,0-1,1-1,0 0,0-1,-1 1,1-1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1003 119,'-4'2,"-1"1,2-1,2 1,-1 0,0 2,-2 3,3-5,-2 2,2-1,0 0,-2-1,2 0,-2 0,3 0,0 4,0-3,0 1,0 4,0-5,0 1,0 0,0-2,0 0,1 0,1 0,1-1,1 0,-1 0,0 0,2 1,-1-1,1 0,-1-1,1 2,-1-2,0-1,0 0,1 0,-2 0,2 0,2-2,-3-1,0 0,0-2,-2 0,-2 2,0-3,0 1,0 2,0-2,0 0,0-2,0 2,0 2,0 0,0-3,0 3,0-2,0 1,0-1,0 1,-1-2,-1 0,1 1,1 2,-3 0,0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939 272,'3'3,"-1"0,0 0,0 0,1 2,1-1,-1-1,0-1,0 0,0 0,0-1,1 1,3 0,-1-1,-2-1,0 2,8-2,-1-2,-2-2,1 1,-5 1,7 0,-5-2,2 1,-6 1,2-2,-3 1,-1-1,2 2,3-2,-3 1,0 1,0-2,1 2,0-2,1 1,-3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901 45,'1'3,"0"3,-1-3,1 0,-1 0,2 2,-1 0,0-1,0 0,1 4,0 2,2-2,1 3,-4-3,2 3,0 1,0-2,2 2,-2-1,-2-6,1 2,-1-3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44,'3'1,"-1"2,1-1,0 1,-1 1,0 0,1 1,-1-1,1 0,-1 0,1 0,1 3,1-1,-1 1,1-1,0 0,-4-3,2 1,1 0,-3-1,0 0,-1 3,4-2,-4 1,0-2,1 0,0 1,1-1,-1 1,-1 0,0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834 36,'-9'0,"-2"0,-1 0,3 0,-2 0,4 2,3-1,1-1,-1 4,-1 0,0-1,5 0,-3 2,0 2,-1-1,2-3,0 0,-1 2,1-2,2 0,-3 1,0 1,2 1,0-3,1 1,-1 2,1-2,0 2,0-1,0-1,0 1,0 0,0 2,0-2,-1 2,-2-2,3-1,0-1,0 2,0-1,0 0,0-1,1 0,5 2,-4-2,4 4,-1-3,-2-1,1 2,-1-4,0 3,0-2,0 1,0-1,4 2,-1-2,-2 0,-1-1,0-1,1 1,-1-1,3 0,5 0,0 0,-3 0,2 0,-2 0,-2 0,-2 0,-1 0,2-1,-2 0,1-1,-1-1,0 2,-1-2,-2 0,0 0,3-3,-2 2,2 0,-2 0,-1 1,1 0,1-2,-2 2,0-1,1-2,-1 1,2-3,-2 4,0-1,2 1,-1-2,-1 2,1-2,0-1,1 0,-1 2,-1 0,0 2,1-1,0 1,-1-1,0-1,0 2,0 0,0-1,0 0,0 1,-4-3,2 3,-1-2,1 0,0 2,-1 0,0-1,-1 1,-1 0,1 1,-3-2,2 3,0 1,2-1,-3-1,2 2,1-1,-2 1,2-1,-1 1,0 0,1 0,-1 0,0 4,-6 1,4-3,-2 1,4-2,0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965 30,'-1'3,"1"0,3 1,0-2,0-1,0 1,-8 1,2-2,7-1,-1 1,1 1,0-1,-1-1,1 0,0-2,-2-3,-1-1,0 3,-1 0,0-2,0 0,0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821 124,'0'4,"0"2,0 2,0-3,0 2,0-2,0 3,0-2,0 1,0-1,0 1,0 3,0-4,0 5,-2 2,0 0,-2 2,0-3,1-1,0-4,0-1,8-6,2-3,9-3,-11 2,-1 3,2 1,-2-1,-1 1,0 0,2 0,0 0,5 0,-4 1,12-1,1 0,1 0,6 0,-10 0,3 0,-2-4,-1 3,-5 0,-3 0,0 0,1-1,-1 1,2 1,-4 0,-1-1,-1 1,2 0,6 2,5-2,-1 0,1 0,3 0,-4 0,-8 0,0 0,4 0,1-3,-2 2,-6 0,1 0,6 1,1 0,3-2,-4-2,-6 4,-4-3,0-4,-1 4,1-1,1-3,-1 0,1 2,-2 0,2-2,-3 2,0 1,0-2,0-1,0-1,0 3,0-3,-1-2,1-1,-2 3,2-5,0 0,0 2,0 3,0-2,0 7,0-2,0-2,0 2,0 1,0 1,0 0,-3 2,-12 2,4 3,-10 1,-4-2,1 0,-5 2,12-3,4-1,8-1,-5 2,-42 1,13 5,9-6,4-2,8 0,6 0,5 0,-21 6,-1 0,8-3,8 2,0-4,6-1,2 0,2 0,-3 4,-9-4,5 2,1-1,2-1,4 0,-1 0,-1 0,0 0,1 3,0-2,7-1,2 0,0 0,0 0,-1 1,4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947 97,'0'3,"0"3,0 2,0 1,0 3,0 1,0 0,0 1,-4-4,4-2,-1-3,0 1,1-1,0-2,0 1,0 2,0-1,0 1,0 2,0 0,0 2,-1-2,1-1,-3-2,3-1,0-1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7-22T15:12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1071 91,'0'5,"0"3,1-1,3 1,-3 1,3 1,-3 0,1-3,0 1,0 2,-1 1,-1-3,0 3,0 2,0 0,0 1,0 2,1-2,-1-1,3-4,-3-4,-3-3,3-7,0 1,0-6,0 3,0 1,0-2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customXml" Target="../ink/ink4.xml"/><Relationship Id="rId7" Type="http://schemas.openxmlformats.org/officeDocument/2006/relationships/image" Target="../media/image36.png"/><Relationship Id="rId6" Type="http://schemas.openxmlformats.org/officeDocument/2006/relationships/customXml" Target="../ink/ink3.xml"/><Relationship Id="rId5" Type="http://schemas.openxmlformats.org/officeDocument/2006/relationships/image" Target="../media/image35.png"/><Relationship Id="rId4" Type="http://schemas.openxmlformats.org/officeDocument/2006/relationships/customXml" Target="../ink/ink2.xml"/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9.png"/><Relationship Id="rId12" Type="http://schemas.openxmlformats.org/officeDocument/2006/relationships/customXml" Target="../ink/ink6.xml"/><Relationship Id="rId11" Type="http://schemas.openxmlformats.org/officeDocument/2006/relationships/image" Target="../media/image38.png"/><Relationship Id="rId10" Type="http://schemas.openxmlformats.org/officeDocument/2006/relationships/customXml" Target="../ink/ink5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customXml" Target="../ink/ink10.xml"/><Relationship Id="rId7" Type="http://schemas.openxmlformats.org/officeDocument/2006/relationships/image" Target="../media/image47.png"/><Relationship Id="rId6" Type="http://schemas.openxmlformats.org/officeDocument/2006/relationships/customXml" Target="../ink/ink9.xml"/><Relationship Id="rId5" Type="http://schemas.openxmlformats.org/officeDocument/2006/relationships/image" Target="../media/image46.png"/><Relationship Id="rId4" Type="http://schemas.openxmlformats.org/officeDocument/2006/relationships/customXml" Target="../ink/ink8.x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59.png"/><Relationship Id="rId30" Type="http://schemas.openxmlformats.org/officeDocument/2006/relationships/customXml" Target="../ink/ink21.xml"/><Relationship Id="rId3" Type="http://schemas.openxmlformats.org/officeDocument/2006/relationships/image" Target="../media/image45.png"/><Relationship Id="rId29" Type="http://schemas.openxmlformats.org/officeDocument/2006/relationships/image" Target="../media/image58.png"/><Relationship Id="rId28" Type="http://schemas.openxmlformats.org/officeDocument/2006/relationships/customXml" Target="../ink/ink20.xml"/><Relationship Id="rId27" Type="http://schemas.openxmlformats.org/officeDocument/2006/relationships/image" Target="../media/image57.png"/><Relationship Id="rId26" Type="http://schemas.openxmlformats.org/officeDocument/2006/relationships/customXml" Target="../ink/ink19.xml"/><Relationship Id="rId25" Type="http://schemas.openxmlformats.org/officeDocument/2006/relationships/image" Target="../media/image56.png"/><Relationship Id="rId24" Type="http://schemas.openxmlformats.org/officeDocument/2006/relationships/customXml" Target="../ink/ink18.xml"/><Relationship Id="rId23" Type="http://schemas.openxmlformats.org/officeDocument/2006/relationships/image" Target="../media/image55.png"/><Relationship Id="rId22" Type="http://schemas.openxmlformats.org/officeDocument/2006/relationships/customXml" Target="../ink/ink17.xml"/><Relationship Id="rId21" Type="http://schemas.openxmlformats.org/officeDocument/2006/relationships/image" Target="../media/image54.png"/><Relationship Id="rId20" Type="http://schemas.openxmlformats.org/officeDocument/2006/relationships/customXml" Target="../ink/ink16.xml"/><Relationship Id="rId2" Type="http://schemas.openxmlformats.org/officeDocument/2006/relationships/customXml" Target="../ink/ink7.xml"/><Relationship Id="rId19" Type="http://schemas.openxmlformats.org/officeDocument/2006/relationships/image" Target="../media/image53.png"/><Relationship Id="rId18" Type="http://schemas.openxmlformats.org/officeDocument/2006/relationships/customXml" Target="../ink/ink15.xml"/><Relationship Id="rId17" Type="http://schemas.openxmlformats.org/officeDocument/2006/relationships/image" Target="../media/image52.png"/><Relationship Id="rId16" Type="http://schemas.openxmlformats.org/officeDocument/2006/relationships/customXml" Target="../ink/ink14.xml"/><Relationship Id="rId15" Type="http://schemas.openxmlformats.org/officeDocument/2006/relationships/image" Target="../media/image51.png"/><Relationship Id="rId14" Type="http://schemas.openxmlformats.org/officeDocument/2006/relationships/customXml" Target="../ink/ink13.xml"/><Relationship Id="rId13" Type="http://schemas.openxmlformats.org/officeDocument/2006/relationships/image" Target="../media/image50.png"/><Relationship Id="rId12" Type="http://schemas.openxmlformats.org/officeDocument/2006/relationships/customXml" Target="../ink/ink12.xml"/><Relationship Id="rId11" Type="http://schemas.openxmlformats.org/officeDocument/2006/relationships/image" Target="../media/image49.png"/><Relationship Id="rId10" Type="http://schemas.openxmlformats.org/officeDocument/2006/relationships/customXml" Target="../ink/ink11.xml"/><Relationship Id="rId1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0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1" y="2100023"/>
            <a:ext cx="10667999" cy="26463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8800" baseline="30000" dirty="0" err="1">
                <a:solidFill>
                  <a:srgbClr val="FFEDED"/>
                </a:solidFill>
                <a:latin typeface="Rockwell Nova Light"/>
                <a:cs typeface="Calibri Light" panose="020F0302020204030204"/>
              </a:rPr>
              <a:t>Simulação</a:t>
            </a:r>
            <a:r>
              <a:rPr lang="de-DE" sz="8800" baseline="30000" dirty="0">
                <a:solidFill>
                  <a:srgbClr val="FFEDED"/>
                </a:solidFill>
                <a:latin typeface="Rockwell Nova Light"/>
                <a:cs typeface="Calibri Light" panose="020F0302020204030204"/>
              </a:rPr>
              <a:t> de </a:t>
            </a:r>
            <a:r>
              <a:rPr lang="de-DE" sz="8800" baseline="30000" dirty="0" err="1">
                <a:solidFill>
                  <a:srgbClr val="FFEDED"/>
                </a:solidFill>
                <a:latin typeface="Rockwell Nova Light"/>
                <a:cs typeface="Calibri Light" panose="020F0302020204030204"/>
              </a:rPr>
              <a:t>Manipulação</a:t>
            </a:r>
            <a:r>
              <a:rPr lang="de-DE" sz="8800" baseline="30000" dirty="0">
                <a:solidFill>
                  <a:srgbClr val="FFEDED"/>
                </a:solidFill>
                <a:latin typeface="Rockwell Nova Light"/>
                <a:cs typeface="Calibri Light" panose="020F0302020204030204"/>
              </a:rPr>
              <a:t> da</a:t>
            </a:r>
            <a:r>
              <a:rPr lang="pt-BR" altLang="de-DE" sz="8800" baseline="30000" dirty="0">
                <a:solidFill>
                  <a:srgbClr val="FFEDED"/>
                </a:solidFill>
                <a:latin typeface="Rockwell Nova Light"/>
                <a:cs typeface="Calibri Light" panose="020F0302020204030204"/>
              </a:rPr>
              <a:t> memória num</a:t>
            </a:r>
            <a:r>
              <a:rPr lang="de-DE" sz="8800" baseline="30000" dirty="0">
                <a:solidFill>
                  <a:srgbClr val="FFEDED"/>
                </a:solidFill>
                <a:latin typeface="Rockwell Nova Light"/>
                <a:cs typeface="Calibri Light" panose="020F0302020204030204"/>
              </a:rPr>
              <a:t> Heap</a:t>
            </a:r>
            <a:endParaRPr lang="pt-BR" sz="8800" baseline="30000">
              <a:latin typeface="Rockwell Nova Light"/>
            </a:endParaRPr>
          </a:p>
        </p:txBody>
      </p:sp>
      <p:sp>
        <p:nvSpPr>
          <p:cNvPr id="5" name="Subtítulo 2"/>
          <p:cNvSpPr txBox="1"/>
          <p:nvPr/>
        </p:nvSpPr>
        <p:spPr>
          <a:xfrm>
            <a:off x="152400" y="5652250"/>
            <a:ext cx="4126302" cy="1051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err="1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Disciplina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: </a:t>
            </a:r>
            <a:r>
              <a:rPr lang="de-DE" sz="1600" err="1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Linguagem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 de </a:t>
            </a:r>
            <a:r>
              <a:rPr lang="de-DE" sz="1600" err="1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Programação</a:t>
            </a:r>
            <a:endParaRPr lang="pt-BR" sz="1600">
              <a:solidFill>
                <a:srgbClr val="FFEDED"/>
              </a:solidFill>
              <a:latin typeface="Avenir Next LT Pro"/>
              <a:cs typeface="Calibri" panose="020F0502020204030204"/>
            </a:endParaRPr>
          </a:p>
          <a:p>
            <a:pPr algn="l"/>
            <a:r>
              <a:rPr lang="de-DE" sz="1600" err="1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Docente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: Carlos </a:t>
            </a:r>
            <a:r>
              <a:rPr lang="de-DE" sz="1600" err="1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Bazílio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 Martins</a:t>
            </a:r>
            <a:endParaRPr lang="de-DE" sz="1600" dirty="0">
              <a:solidFill>
                <a:srgbClr val="FFEDED"/>
              </a:solidFill>
              <a:latin typeface="Avenir Next LT Pro"/>
              <a:cs typeface="Calibri" panose="020F0502020204030204"/>
            </a:endParaRPr>
          </a:p>
          <a:p>
            <a:pPr algn="l"/>
            <a:r>
              <a:rPr lang="de-DE" sz="1600" err="1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Discente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: </a:t>
            </a:r>
            <a:r>
              <a:rPr lang="de-DE" sz="1600" err="1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Júlia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 panose="020F0502020204030204"/>
              </a:rPr>
              <a:t> Miranda Rodrigues</a:t>
            </a:r>
            <a:endParaRPr lang="de-DE" sz="1600" dirty="0">
              <a:solidFill>
                <a:srgbClr val="FFEDED"/>
              </a:solidFill>
              <a:latin typeface="Avenir Next LT Pro"/>
              <a:cs typeface="Calibri" panose="020F0502020204030204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3200">
                <a:ea typeface="+mn-lt"/>
                <a:cs typeface="+mn-lt"/>
              </a:rPr>
              <a:t>ExecutarPrograma</a:t>
            </a:r>
            <a:r>
              <a:rPr lang="pt-BR" sz="32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32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main()</a:t>
            </a:r>
            <a:endParaRPr lang="pt-BR"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645" y="2823859"/>
            <a:ext cx="7804030" cy="339564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3200">
                <a:ea typeface="+mn-lt"/>
                <a:cs typeface="+mn-lt"/>
              </a:rPr>
              <a:t>ExecutarPrograma</a:t>
            </a:r>
            <a:r>
              <a:rPr lang="pt-BR" sz="32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32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main()</a:t>
            </a:r>
            <a:endParaRPr lang="pt-BR"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7872" y="3119542"/>
            <a:ext cx="6567577" cy="327872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9507493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Inicialização de lista de variáveis</a:t>
            </a:r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Execução do programa 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())</a:t>
            </a:r>
            <a:endParaRPr lang="pt-BR" sz="2800">
              <a:solidFill>
                <a:srgbClr val="2B0B0B"/>
              </a:solidFill>
              <a:cs typeface="Calibri" panose="020F0502020204030204"/>
            </a:endParaRPr>
          </a:p>
          <a:p>
            <a:pPr marL="1028700" lvl="1" indent="-571500">
              <a:buFont typeface="Arial" panose="020B0604020202020204"/>
              <a:buChar char="•"/>
            </a:pPr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  <a:p>
            <a:endParaRPr lang="pt-BR" sz="36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853" y="3499897"/>
            <a:ext cx="9328030" cy="23598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Inicialização de lista de áreas livres</a:t>
            </a:r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  <a:p>
            <a:pPr marL="1485900" lvl="1" indent="-5715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())</a:t>
            </a: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853" y="3431316"/>
            <a:ext cx="9328029" cy="202257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Criação de novo elemento para lista de áreas livres</a:t>
            </a:r>
            <a:endParaRPr lang="pt-BR" sz="3200">
              <a:solidFill>
                <a:srgbClr val="2B0B0B"/>
              </a:solidFill>
              <a:cs typeface="Calibri" panose="020F0502020204030204"/>
            </a:endParaRPr>
          </a:p>
          <a:p>
            <a:pPr marL="1028700" lvl="1" indent="-5715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Inicialização da lista (InicializarListaArealivre())</a:t>
            </a:r>
            <a:endParaRPr lang="pt-BR" sz="36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664" y="3069425"/>
            <a:ext cx="8666671" cy="33070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Verificação de instrução</a:t>
            </a:r>
            <a:endParaRPr lang="pt-BR">
              <a:cs typeface="Calibri" panose="020F0502020204030204"/>
            </a:endParaRPr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060" y="2973646"/>
            <a:ext cx="5805577" cy="357051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628926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Configurar marcador do algoritmo de manipulação do heap</a:t>
            </a:r>
            <a:endParaRPr lang="pt-BR">
              <a:cs typeface="Calibri" panose="020F0502020204030204"/>
            </a:endParaRPr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343" y="2839230"/>
            <a:ext cx="6409426" cy="378184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Declaração de variável</a:t>
            </a:r>
            <a:endParaRPr lang="pt-BR"/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835" y="3435440"/>
            <a:ext cx="9644331" cy="258942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Declaração de variável</a:t>
            </a:r>
            <a:endParaRPr lang="pt-BR"/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796" y="2708219"/>
            <a:ext cx="7070784" cy="374194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Declaração de variável</a:t>
            </a:r>
            <a:endParaRPr lang="pt-BR"/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740" y="3292697"/>
            <a:ext cx="9270520" cy="238607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00023" y="51756"/>
            <a:ext cx="10406331" cy="645160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Estratégias de alocação</a:t>
            </a:r>
            <a:endParaRPr lang="pt-BR" sz="360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905773" y="1713358"/>
            <a:ext cx="7422776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4000" err="1">
                <a:solidFill>
                  <a:srgbClr val="2B0B0B"/>
                </a:solidFill>
              </a:rPr>
              <a:t>First</a:t>
            </a:r>
            <a:r>
              <a:rPr lang="pt-BR" sz="4000" dirty="0">
                <a:solidFill>
                  <a:srgbClr val="2B0B0B"/>
                </a:solidFill>
              </a:rPr>
              <a:t> Fit</a:t>
            </a:r>
            <a:endParaRPr lang="pt-BR" sz="4000" dirty="0">
              <a:solidFill>
                <a:srgbClr val="2B0B0B"/>
              </a:solidFill>
              <a:cs typeface="Calibri" panose="020F0502020204030204"/>
            </a:endParaRPr>
          </a:p>
          <a:p>
            <a:pPr marL="571500" indent="-571500">
              <a:buFont typeface="Wingdings" panose="05000000000000000000" pitchFamily="34" charset="0"/>
              <a:buChar char="ü"/>
            </a:pPr>
            <a:endParaRPr lang="pt-BR" sz="4000" dirty="0">
              <a:solidFill>
                <a:srgbClr val="2B0B0B"/>
              </a:solidFill>
              <a:cs typeface="Calibri" panose="020F0502020204030204"/>
            </a:endParaRPr>
          </a:p>
          <a:p>
            <a:pPr marL="571500" indent="-571500">
              <a:buFont typeface="Wingdings" panose="05000000000000000000" pitchFamily="34" charset="0"/>
              <a:buChar char="ü"/>
            </a:pPr>
            <a:endParaRPr lang="pt-BR" sz="4000" dirty="0">
              <a:solidFill>
                <a:srgbClr val="2B0B0B"/>
              </a:solidFill>
              <a:cs typeface="Calibri" panose="020F0502020204030204"/>
            </a:endParaRPr>
          </a:p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4000" dirty="0">
                <a:solidFill>
                  <a:srgbClr val="2B0B0B"/>
                </a:solidFill>
                <a:cs typeface="Calibri" panose="020F0502020204030204"/>
              </a:rPr>
              <a:t>Best Fit</a:t>
            </a:r>
            <a:endParaRPr lang="pt-BR" sz="4000" dirty="0">
              <a:solidFill>
                <a:srgbClr val="2B0B0B"/>
              </a:solidFill>
              <a:cs typeface="Calibri" panose="020F0502020204030204"/>
            </a:endParaRPr>
          </a:p>
          <a:p>
            <a:pPr marL="571500" indent="-571500">
              <a:buFont typeface="Wingdings" panose="05000000000000000000" pitchFamily="34" charset="0"/>
              <a:buChar char="ü"/>
            </a:pPr>
            <a:endParaRPr lang="pt-BR" sz="4000" dirty="0">
              <a:solidFill>
                <a:srgbClr val="2B0B0B"/>
              </a:solidFill>
              <a:cs typeface="Calibri" panose="020F0502020204030204"/>
            </a:endParaRPr>
          </a:p>
          <a:p>
            <a:pPr marL="571500" indent="-571500">
              <a:buFont typeface="Wingdings" panose="05000000000000000000" pitchFamily="34" charset="0"/>
              <a:buChar char="ü"/>
            </a:pPr>
            <a:endParaRPr lang="pt-BR" sz="4000" dirty="0">
              <a:solidFill>
                <a:srgbClr val="2B0B0B"/>
              </a:solidFill>
              <a:cs typeface="Calibri" panose="020F0502020204030204"/>
            </a:endParaRPr>
          </a:p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4000" err="1">
                <a:solidFill>
                  <a:srgbClr val="2B0B0B"/>
                </a:solidFill>
                <a:cs typeface="Calibri" panose="020F0502020204030204"/>
              </a:rPr>
              <a:t>Worst</a:t>
            </a:r>
            <a:r>
              <a:rPr lang="pt-BR" sz="4000" dirty="0">
                <a:solidFill>
                  <a:srgbClr val="2B0B0B"/>
                </a:solidFill>
                <a:cs typeface="Calibri" panose="020F0502020204030204"/>
              </a:rPr>
              <a:t> Fit</a:t>
            </a:r>
            <a:endParaRPr lang="pt-BR" sz="4000" dirty="0">
              <a:solidFill>
                <a:srgbClr val="2B0B0B"/>
              </a:solidFill>
              <a:cs typeface="Calibri" panose="020F0502020204030204"/>
            </a:endParaRP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394604" y="1454566"/>
            <a:ext cx="102119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Criação de novo elemento para lista de variáveis</a:t>
            </a:r>
            <a:endParaRPr lang="pt-BR" sz="3200">
              <a:solidFill>
                <a:srgbClr val="2B0B0B"/>
              </a:solidFill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Inserção (</a:t>
            </a:r>
            <a:r>
              <a:rPr lang="pt-BR" sz="2800">
                <a:ea typeface="+mn-lt"/>
                <a:cs typeface="+mn-lt"/>
              </a:rPr>
              <a:t>InserirListaDeVar</a:t>
            </a: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())</a:t>
            </a: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  <a:p>
            <a:endParaRPr lang="pt-BR" sz="36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4" name="Imagem 5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853" y="2925135"/>
            <a:ext cx="9328030" cy="326497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394604" y="1454566"/>
            <a:ext cx="10211983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 panose="020F0502020204030204"/>
              </a:rPr>
              <a:t>Inserção de elemento na lista de variáveis</a:t>
            </a:r>
            <a:endParaRPr lang="pt-BR" dirty="0"/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Atribuição (</a:t>
            </a:r>
            <a:r>
              <a:rPr lang="pt-BR" sz="2800" dirty="0">
                <a:ea typeface="+mn-lt"/>
                <a:cs typeface="+mn-lt"/>
              </a:rPr>
              <a:t>Atribuir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())</a:t>
            </a: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Declaração(Declarar())</a:t>
            </a: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  <a:p>
            <a:endParaRPr lang="pt-BR" sz="36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041" y="3062990"/>
            <a:ext cx="7113916" cy="35499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394604" y="1411433"/>
            <a:ext cx="102119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 panose="020F0502020204030204"/>
              </a:rPr>
              <a:t>Verificação se variável existe</a:t>
            </a:r>
            <a:endParaRPr lang="pt-BR" dirty="0"/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Inserção na lista de variáveis (</a:t>
            </a:r>
            <a:r>
              <a:rPr lang="pt-BR" sz="2800" dirty="0" err="1">
                <a:ea typeface="+mn-lt"/>
                <a:cs typeface="+mn-lt"/>
              </a:rPr>
              <a:t>InserirListaDeVar</a:t>
            </a:r>
            <a:r>
              <a:rPr lang="pt-BR" sz="2800" dirty="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 sz="2800">
              <a:solidFill>
                <a:srgbClr val="000000"/>
              </a:solidFill>
              <a:cs typeface="Calibri" panose="020F0502020204030204"/>
            </a:endParaRPr>
          </a:p>
          <a:p>
            <a:endParaRPr lang="pt-BR" sz="36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8551" y="3101223"/>
            <a:ext cx="6165010" cy="353102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Atualização do estado do heap</a:t>
            </a:r>
            <a:endParaRPr lang="pt-BR" sz="3200">
              <a:solidFill>
                <a:srgbClr val="2B0B0B"/>
              </a:solidFill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Atribuição (</a:t>
            </a:r>
            <a:r>
              <a:rPr lang="pt-BR" sz="2800">
                <a:ea typeface="+mn-lt"/>
                <a:cs typeface="+mn-lt"/>
              </a:rPr>
              <a:t>Atribuir</a:t>
            </a:r>
            <a:r>
              <a:rPr lang="pt-BR" sz="280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/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Declaração (Declarar())</a:t>
            </a: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Desalocar área (Deletar())</a:t>
            </a: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192" y="3915790"/>
            <a:ext cx="8249728" cy="246260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First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192" y="3010982"/>
            <a:ext cx="6797615" cy="359648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First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381" y="2822198"/>
            <a:ext cx="5934973" cy="38302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First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834" y="2803872"/>
            <a:ext cx="6524445" cy="386693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Best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2773277"/>
            <a:ext cx="7228935" cy="376997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Best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570" y="2765599"/>
            <a:ext cx="6696973" cy="388597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Best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192" y="2964656"/>
            <a:ext cx="6811992" cy="374664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249" y="1592381"/>
            <a:ext cx="7631501" cy="47802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Best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947" y="2941175"/>
            <a:ext cx="8278482" cy="344855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Worst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835" y="2827772"/>
            <a:ext cx="6596331" cy="351720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Worst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024" y="2785769"/>
            <a:ext cx="7243312" cy="386000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Worst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759" y="3012725"/>
            <a:ext cx="5992483" cy="350673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Algoritmo do Worst Fit</a:t>
            </a:r>
            <a:endParaRPr lang="pt-BR"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740" y="2952247"/>
            <a:ext cx="7660256" cy="308135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Alocar parte de área livre</a:t>
            </a:r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Alocações com algoritmos First, Best e Worst Fit (</a:t>
            </a:r>
            <a:r>
              <a:rPr lang="pt-BR" sz="2800">
                <a:ea typeface="+mn-lt"/>
                <a:cs typeface="+mn-lt"/>
              </a:rPr>
              <a:t>First</a:t>
            </a:r>
            <a:r>
              <a:rPr lang="pt-BR" sz="2800">
                <a:solidFill>
                  <a:srgbClr val="000000"/>
                </a:solidFill>
                <a:cs typeface="Calibri" panose="020F0502020204030204"/>
              </a:rPr>
              <a:t>(), BestFit(), WorstFit()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 dirty="0"/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306" y="3653196"/>
            <a:ext cx="8911086" cy="2671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Tinta 2"/>
              <p14:cNvContentPartPr/>
              <p14:nvPr/>
            </p14:nvContentPartPr>
            <p14:xfrm>
              <a:off x="6520180" y="544195"/>
              <a:ext cx="4635500" cy="1384300"/>
            </p14:xfrm>
          </p:contentPart>
        </mc:Choice>
        <mc:Fallback xmlns="">
          <p:pic>
            <p:nvPicPr>
              <p:cNvPr id="3" name="Tinta 2"/>
            </p:nvPicPr>
            <p:blipFill>
              <a:blip r:embed="rId3"/>
            </p:blipFill>
            <p:spPr>
              <a:xfrm>
                <a:off x="6520180" y="544195"/>
                <a:ext cx="4635500" cy="138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Tinta 3"/>
              <p14:cNvContentPartPr/>
              <p14:nvPr/>
            </p14:nvContentPartPr>
            <p14:xfrm>
              <a:off x="7216775" y="481965"/>
              <a:ext cx="133985" cy="1285875"/>
            </p14:xfrm>
          </p:contentPart>
        </mc:Choice>
        <mc:Fallback xmlns="">
          <p:pic>
            <p:nvPicPr>
              <p:cNvPr id="4" name="Tinta 3"/>
            </p:nvPicPr>
            <p:blipFill>
              <a:blip r:embed="rId5"/>
            </p:blipFill>
            <p:spPr>
              <a:xfrm>
                <a:off x="7216775" y="481965"/>
                <a:ext cx="133985" cy="128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Tinta 5"/>
              <p14:cNvContentPartPr/>
              <p14:nvPr/>
            </p14:nvContentPartPr>
            <p14:xfrm>
              <a:off x="8047355" y="401320"/>
              <a:ext cx="384175" cy="1366520"/>
            </p14:xfrm>
          </p:contentPart>
        </mc:Choice>
        <mc:Fallback xmlns="">
          <p:pic>
            <p:nvPicPr>
              <p:cNvPr id="6" name="Tinta 5"/>
            </p:nvPicPr>
            <p:blipFill>
              <a:blip r:embed="rId7"/>
            </p:blipFill>
            <p:spPr>
              <a:xfrm>
                <a:off x="8047355" y="401320"/>
                <a:ext cx="384175" cy="1366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Tinta 7"/>
              <p14:cNvContentPartPr/>
              <p14:nvPr/>
            </p14:nvContentPartPr>
            <p14:xfrm>
              <a:off x="8985250" y="392430"/>
              <a:ext cx="624840" cy="1143000"/>
            </p14:xfrm>
          </p:contentPart>
        </mc:Choice>
        <mc:Fallback xmlns="">
          <p:pic>
            <p:nvPicPr>
              <p:cNvPr id="8" name="Tinta 7"/>
            </p:nvPicPr>
            <p:blipFill>
              <a:blip r:embed="rId9"/>
            </p:blipFill>
            <p:spPr>
              <a:xfrm>
                <a:off x="8985250" y="392430"/>
                <a:ext cx="624840" cy="114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Tinta 8"/>
              <p14:cNvContentPartPr/>
              <p14:nvPr/>
            </p14:nvContentPartPr>
            <p14:xfrm>
              <a:off x="6448425" y="321310"/>
              <a:ext cx="1634490" cy="1857375"/>
            </p14:xfrm>
          </p:contentPart>
        </mc:Choice>
        <mc:Fallback xmlns="">
          <p:pic>
            <p:nvPicPr>
              <p:cNvPr id="9" name="Tinta 8"/>
            </p:nvPicPr>
            <p:blipFill>
              <a:blip r:embed="rId11"/>
            </p:blipFill>
            <p:spPr>
              <a:xfrm>
                <a:off x="6448425" y="321310"/>
                <a:ext cx="1634490" cy="1857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Tinta 9"/>
              <p14:cNvContentPartPr/>
              <p14:nvPr/>
            </p14:nvContentPartPr>
            <p14:xfrm>
              <a:off x="8609965" y="187325"/>
              <a:ext cx="303530" cy="285750"/>
            </p14:xfrm>
          </p:contentPart>
        </mc:Choice>
        <mc:Fallback xmlns="">
          <p:pic>
            <p:nvPicPr>
              <p:cNvPr id="10" name="Tinta 9"/>
            </p:nvPicPr>
            <p:blipFill>
              <a:blip r:embed="rId13"/>
            </p:blipFill>
            <p:spPr>
              <a:xfrm>
                <a:off x="8609965" y="187325"/>
                <a:ext cx="303530" cy="285750"/>
              </a:xfrm>
              <a:prstGeom prst="rect"/>
            </p:spPr>
          </p:pic>
        </mc:Fallback>
      </mc:AlternateContent>
    </p:spTree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Desalocar área</a:t>
            </a:r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  <a:p>
            <a:pPr marL="18288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325" y="2859016"/>
            <a:ext cx="8235350" cy="37710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Desalocar área</a:t>
            </a:r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  <a:p>
            <a:pPr marL="18288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079" y="2921971"/>
            <a:ext cx="8192220" cy="364511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Verificação de variáveis que referenciam a mesma área</a:t>
            </a:r>
            <a:endParaRPr lang="pt-BR"/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Desalocar área (</a:t>
            </a:r>
            <a:r>
              <a:rPr lang="pt-BR" sz="2800" dirty="0">
                <a:ea typeface="+mn-lt"/>
                <a:cs typeface="+mn-lt"/>
              </a:rPr>
              <a:t>Deletar</a:t>
            </a:r>
            <a:r>
              <a:rPr lang="pt-BR" sz="2800" dirty="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/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2174" y="2842180"/>
            <a:ext cx="7473350" cy="373280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Mostrar outras variáveis que referenciam área</a:t>
            </a:r>
            <a:endParaRPr lang="pt-BR"/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Verificação de variáveis que referenciam a mesma área</a:t>
            </a:r>
            <a:endParaRPr lang="pt-BR" sz="2800">
              <a:ea typeface="+mn-lt"/>
              <a:cs typeface="+mn-lt"/>
            </a:endParaRPr>
          </a:p>
          <a:p>
            <a:pPr marL="1371600" lvl="1"/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 (</a:t>
            </a:r>
            <a:r>
              <a:rPr lang="pt-BR" sz="2800">
                <a:ea typeface="+mn-lt"/>
                <a:cs typeface="+mn-lt"/>
              </a:rPr>
              <a:t>VerificarOutrasVariaveis</a:t>
            </a:r>
            <a:r>
              <a:rPr lang="pt-BR" sz="280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948" y="4289730"/>
            <a:ext cx="9514937" cy="128340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164566" y="3323622"/>
            <a:ext cx="447541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600">
                <a:solidFill>
                  <a:srgbClr val="2B0B0B"/>
                </a:solidFill>
                <a:cs typeface="Calibri" panose="020F0502020204030204"/>
              </a:rPr>
              <a:t>Vetor de instruções</a:t>
            </a:r>
            <a:endParaRPr lang="pt-BR" sz="3600" dirty="0">
              <a:solidFill>
                <a:srgbClr val="2B0B0B"/>
              </a:solidFill>
              <a:cs typeface="Calibri" panose="020F0502020204030204"/>
            </a:endParaRPr>
          </a:p>
          <a:p>
            <a:endParaRPr lang="pt-BR" sz="36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7042" y="3083264"/>
            <a:ext cx="5129840" cy="168351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Liberação de áreas livres</a:t>
            </a:r>
            <a:endParaRPr lang="pt-BR" sz="3200">
              <a:solidFill>
                <a:srgbClr val="2B0B0B"/>
              </a:solidFill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Desalocar área (</a:t>
            </a:r>
            <a:r>
              <a:rPr lang="pt-BR" sz="2800">
                <a:ea typeface="+mn-lt"/>
                <a:cs typeface="+mn-lt"/>
              </a:rPr>
              <a:t>Deletar</a:t>
            </a:r>
            <a:r>
              <a:rPr lang="pt-BR" sz="2800" dirty="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 dirty="0"/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155" y="2905944"/>
            <a:ext cx="8695427" cy="37346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Tinta 1"/>
              <p14:cNvContentPartPr/>
              <p14:nvPr/>
            </p14:nvContentPartPr>
            <p14:xfrm>
              <a:off x="7082790" y="490855"/>
              <a:ext cx="4921250" cy="2160905"/>
            </p14:xfrm>
          </p:contentPart>
        </mc:Choice>
        <mc:Fallback xmlns="">
          <p:pic>
            <p:nvPicPr>
              <p:cNvPr id="2" name="Tinta 1"/>
            </p:nvPicPr>
            <p:blipFill>
              <a:blip r:embed="rId3"/>
            </p:blipFill>
            <p:spPr>
              <a:xfrm>
                <a:off x="7082790" y="490855"/>
                <a:ext cx="4921250" cy="2160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Tinta 3"/>
              <p14:cNvContentPartPr/>
              <p14:nvPr/>
            </p14:nvContentPartPr>
            <p14:xfrm>
              <a:off x="8368665" y="866140"/>
              <a:ext cx="89535" cy="1687195"/>
            </p14:xfrm>
          </p:contentPart>
        </mc:Choice>
        <mc:Fallback xmlns="">
          <p:pic>
            <p:nvPicPr>
              <p:cNvPr id="4" name="Tinta 3"/>
            </p:nvPicPr>
            <p:blipFill>
              <a:blip r:embed="rId5"/>
            </p:blipFill>
            <p:spPr>
              <a:xfrm>
                <a:off x="8368665" y="866140"/>
                <a:ext cx="89535" cy="168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Tinta 5"/>
              <p14:cNvContentPartPr/>
              <p14:nvPr/>
            </p14:nvContentPartPr>
            <p14:xfrm>
              <a:off x="9565640" y="812165"/>
              <a:ext cx="196850" cy="1884045"/>
            </p14:xfrm>
          </p:contentPart>
        </mc:Choice>
        <mc:Fallback xmlns="">
          <p:pic>
            <p:nvPicPr>
              <p:cNvPr id="6" name="Tinta 5"/>
            </p:nvPicPr>
            <p:blipFill>
              <a:blip r:embed="rId7"/>
            </p:blipFill>
            <p:spPr>
              <a:xfrm>
                <a:off x="9565640" y="812165"/>
                <a:ext cx="196850" cy="1884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Tinta 7"/>
              <p14:cNvContentPartPr/>
              <p14:nvPr/>
            </p14:nvContentPartPr>
            <p14:xfrm>
              <a:off x="10681970" y="598170"/>
              <a:ext cx="821690" cy="1750060"/>
            </p14:xfrm>
          </p:contentPart>
        </mc:Choice>
        <mc:Fallback xmlns="">
          <p:pic>
            <p:nvPicPr>
              <p:cNvPr id="8" name="Tinta 7"/>
            </p:nvPicPr>
            <p:blipFill>
              <a:blip r:embed="rId9"/>
            </p:blipFill>
            <p:spPr>
              <a:xfrm>
                <a:off x="10681970" y="598170"/>
                <a:ext cx="821690" cy="1750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Tinta 8"/>
              <p14:cNvContentPartPr/>
              <p14:nvPr/>
            </p14:nvContentPartPr>
            <p14:xfrm>
              <a:off x="10396220" y="553085"/>
              <a:ext cx="116205" cy="1866265"/>
            </p14:xfrm>
          </p:contentPart>
        </mc:Choice>
        <mc:Fallback xmlns="">
          <p:pic>
            <p:nvPicPr>
              <p:cNvPr id="9" name="Tinta 8"/>
            </p:nvPicPr>
            <p:blipFill>
              <a:blip r:embed="rId11"/>
            </p:blipFill>
            <p:spPr>
              <a:xfrm>
                <a:off x="10396220" y="553085"/>
                <a:ext cx="116205" cy="1866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Tinta 9"/>
              <p14:cNvContentPartPr/>
              <p14:nvPr/>
            </p14:nvContentPartPr>
            <p14:xfrm>
              <a:off x="8949690" y="776605"/>
              <a:ext cx="160655" cy="1687830"/>
            </p14:xfrm>
          </p:contentPart>
        </mc:Choice>
        <mc:Fallback xmlns="">
          <p:pic>
            <p:nvPicPr>
              <p:cNvPr id="10" name="Tinta 9"/>
            </p:nvPicPr>
            <p:blipFill>
              <a:blip r:embed="rId13"/>
            </p:blipFill>
            <p:spPr>
              <a:xfrm>
                <a:off x="8949690" y="776605"/>
                <a:ext cx="160655" cy="1687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Tinta 10"/>
              <p14:cNvContentPartPr/>
              <p14:nvPr/>
            </p14:nvContentPartPr>
            <p14:xfrm>
              <a:off x="7618730" y="955040"/>
              <a:ext cx="169545" cy="1687830"/>
            </p14:xfrm>
          </p:contentPart>
        </mc:Choice>
        <mc:Fallback xmlns="">
          <p:pic>
            <p:nvPicPr>
              <p:cNvPr id="11" name="Tinta 10"/>
            </p:nvPicPr>
            <p:blipFill>
              <a:blip r:embed="rId15"/>
            </p:blipFill>
            <p:spPr>
              <a:xfrm>
                <a:off x="7618730" y="955040"/>
                <a:ext cx="169545" cy="1687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Tinta 11"/>
              <p14:cNvContentPartPr/>
              <p14:nvPr/>
            </p14:nvContentPartPr>
            <p14:xfrm>
              <a:off x="8493760" y="1562100"/>
              <a:ext cx="428625" cy="348615"/>
            </p14:xfrm>
          </p:contentPart>
        </mc:Choice>
        <mc:Fallback xmlns="">
          <p:pic>
            <p:nvPicPr>
              <p:cNvPr id="12" name="Tinta 11"/>
            </p:nvPicPr>
            <p:blipFill>
              <a:blip r:embed="rId17"/>
            </p:blipFill>
            <p:spPr>
              <a:xfrm>
                <a:off x="8493760" y="1562100"/>
                <a:ext cx="42862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Tinta 12"/>
              <p14:cNvContentPartPr/>
              <p14:nvPr/>
            </p14:nvContentPartPr>
            <p14:xfrm>
              <a:off x="8493760" y="1704975"/>
              <a:ext cx="384175" cy="223520"/>
            </p14:xfrm>
          </p:contentPart>
        </mc:Choice>
        <mc:Fallback xmlns="">
          <p:pic>
            <p:nvPicPr>
              <p:cNvPr id="13" name="Tinta 12"/>
            </p:nvPicPr>
            <p:blipFill>
              <a:blip r:embed="rId19"/>
            </p:blipFill>
            <p:spPr>
              <a:xfrm>
                <a:off x="8493760" y="1704975"/>
                <a:ext cx="38417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Tinta 13"/>
              <p14:cNvContentPartPr/>
              <p14:nvPr/>
            </p14:nvContentPartPr>
            <p14:xfrm>
              <a:off x="9083675" y="1544320"/>
              <a:ext cx="222885" cy="393065"/>
            </p14:xfrm>
          </p:contentPart>
        </mc:Choice>
        <mc:Fallback xmlns="">
          <p:pic>
            <p:nvPicPr>
              <p:cNvPr id="14" name="Tinta 13"/>
            </p:nvPicPr>
            <p:blipFill>
              <a:blip r:embed="rId21"/>
            </p:blipFill>
            <p:spPr>
              <a:xfrm>
                <a:off x="9083675" y="1544320"/>
                <a:ext cx="22288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Tinta 14"/>
              <p14:cNvContentPartPr/>
              <p14:nvPr/>
            </p14:nvContentPartPr>
            <p14:xfrm>
              <a:off x="9083675" y="1642745"/>
              <a:ext cx="196215" cy="214630"/>
            </p14:xfrm>
          </p:contentPart>
        </mc:Choice>
        <mc:Fallback xmlns="">
          <p:pic>
            <p:nvPicPr>
              <p:cNvPr id="15" name="Tinta 14"/>
            </p:nvPicPr>
            <p:blipFill>
              <a:blip r:embed="rId23"/>
            </p:blipFill>
            <p:spPr>
              <a:xfrm>
                <a:off x="9083675" y="1642745"/>
                <a:ext cx="19621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Tinta 15"/>
              <p14:cNvContentPartPr/>
              <p14:nvPr/>
            </p14:nvContentPartPr>
            <p14:xfrm>
              <a:off x="8261350" y="2508885"/>
              <a:ext cx="360" cy="205740"/>
            </p14:xfrm>
          </p:contentPart>
        </mc:Choice>
        <mc:Fallback xmlns="">
          <p:pic>
            <p:nvPicPr>
              <p:cNvPr id="16" name="Tinta 15"/>
            </p:nvPicPr>
            <p:blipFill>
              <a:blip r:embed="rId25"/>
            </p:blipFill>
            <p:spPr>
              <a:xfrm>
                <a:off x="8261350" y="2508885"/>
                <a:ext cx="36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Tinta 16"/>
              <p14:cNvContentPartPr/>
              <p14:nvPr/>
            </p14:nvContentPartPr>
            <p14:xfrm>
              <a:off x="10074910" y="2321560"/>
              <a:ext cx="62230" cy="356870"/>
            </p14:xfrm>
          </p:contentPart>
        </mc:Choice>
        <mc:Fallback xmlns="">
          <p:pic>
            <p:nvPicPr>
              <p:cNvPr id="17" name="Tinta 16"/>
            </p:nvPicPr>
            <p:blipFill>
              <a:blip r:embed="rId27"/>
            </p:blipFill>
            <p:spPr>
              <a:xfrm>
                <a:off x="10074910" y="2321560"/>
                <a:ext cx="6223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Tinta 17"/>
              <p14:cNvContentPartPr/>
              <p14:nvPr/>
            </p14:nvContentPartPr>
            <p14:xfrm>
              <a:off x="8654415" y="1062355"/>
              <a:ext cx="759460" cy="1116330"/>
            </p14:xfrm>
          </p:contentPart>
        </mc:Choice>
        <mc:Fallback xmlns="">
          <p:pic>
            <p:nvPicPr>
              <p:cNvPr id="18" name="Tinta 17"/>
            </p:nvPicPr>
            <p:blipFill>
              <a:blip r:embed="rId29"/>
            </p:blipFill>
            <p:spPr>
              <a:xfrm>
                <a:off x="8654415" y="1062355"/>
                <a:ext cx="759460" cy="1116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Tinta 18"/>
              <p14:cNvContentPartPr/>
              <p14:nvPr/>
            </p14:nvContentPartPr>
            <p14:xfrm>
              <a:off x="8386445" y="2232025"/>
              <a:ext cx="1563370" cy="535940"/>
            </p14:xfrm>
          </p:contentPart>
        </mc:Choice>
        <mc:Fallback xmlns="">
          <p:pic>
            <p:nvPicPr>
              <p:cNvPr id="19" name="Tinta 18"/>
            </p:nvPicPr>
            <p:blipFill>
              <a:blip r:embed="rId31"/>
            </p:blipFill>
            <p:spPr>
              <a:xfrm>
                <a:off x="8386445" y="2232025"/>
                <a:ext cx="1563370" cy="535940"/>
              </a:xfrm>
              <a:prstGeom prst="rect"/>
            </p:spPr>
          </p:pic>
        </mc:Fallback>
      </mc:AlternateContent>
    </p:spTree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Liberação de áreas livres</a:t>
            </a:r>
            <a:endParaRPr lang="pt-BR" sz="3200">
              <a:solidFill>
                <a:srgbClr val="2B0B0B"/>
              </a:solidFill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Desalocar área (</a:t>
            </a:r>
            <a:r>
              <a:rPr lang="pt-BR" sz="2800">
                <a:ea typeface="+mn-lt"/>
                <a:cs typeface="+mn-lt"/>
              </a:rPr>
              <a:t>Deletar</a:t>
            </a:r>
            <a:r>
              <a:rPr lang="pt-BR" sz="2800" dirty="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 dirty="0"/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4435" y="2933700"/>
            <a:ext cx="7698740" cy="36309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Inserção de área livre </a:t>
            </a:r>
            <a:endParaRPr lang="pt-BR"/>
          </a:p>
          <a:p>
            <a:pPr marL="18288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Liberação da área livre (</a:t>
            </a:r>
            <a:r>
              <a:rPr lang="pt-BR" sz="2800">
                <a:ea typeface="+mn-lt"/>
                <a:cs typeface="+mn-lt"/>
              </a:rPr>
              <a:t>LiberarListaDeAreasLivres</a:t>
            </a:r>
            <a:r>
              <a:rPr lang="pt-BR" sz="280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5306" y="3147146"/>
            <a:ext cx="6941387" cy="346793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Inserção de área livre </a:t>
            </a:r>
            <a:endParaRPr lang="pt-BR"/>
          </a:p>
          <a:p>
            <a:pPr marL="18288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Liberação da área livre (</a:t>
            </a:r>
            <a:r>
              <a:rPr lang="pt-BR" sz="2800">
                <a:ea typeface="+mn-lt"/>
                <a:cs typeface="+mn-lt"/>
              </a:rPr>
              <a:t>LiberarListaDeAreasLivres</a:t>
            </a:r>
            <a:r>
              <a:rPr lang="pt-BR" sz="280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5533" y="2830763"/>
            <a:ext cx="4195313" cy="37268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Atribuição</a:t>
            </a:r>
            <a:endParaRPr lang="pt-BR" sz="3200">
              <a:solidFill>
                <a:srgbClr val="2B0B0B"/>
              </a:solidFill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Execução de programa 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9155" y="2953894"/>
            <a:ext cx="6179388" cy="339436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394604" y="1454566"/>
            <a:ext cx="102119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Procura por variável</a:t>
            </a:r>
            <a:endParaRPr lang="pt-BR"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Atribuição (</a:t>
            </a:r>
            <a:r>
              <a:rPr lang="pt-BR" sz="2800">
                <a:ea typeface="+mn-lt"/>
                <a:cs typeface="+mn-lt"/>
              </a:rPr>
              <a:t>Atribuir</a:t>
            </a: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()) - 2 vezes</a:t>
            </a:r>
            <a:endParaRPr lang="pt-BR" sz="2800">
              <a:solidFill>
                <a:srgbClr val="2B0B0B"/>
              </a:solidFill>
              <a:cs typeface="Calibri" panose="020F0502020204030204"/>
            </a:endParaRPr>
          </a:p>
          <a:p>
            <a:endParaRPr lang="pt-BR" sz="36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476" y="3054148"/>
            <a:ext cx="7559614" cy="35245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Atribuição (auxiliar)</a:t>
            </a:r>
            <a:endParaRPr lang="pt-BR" sz="3200">
              <a:solidFill>
                <a:srgbClr val="2B0B0B"/>
              </a:solidFill>
              <a:cs typeface="Calibri" panose="020F0502020204030204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Atribuição (</a:t>
            </a:r>
            <a:r>
              <a:rPr lang="pt-BR" sz="2800">
                <a:ea typeface="+mn-lt"/>
                <a:cs typeface="+mn-lt"/>
              </a:rPr>
              <a:t>Atribuir</a:t>
            </a:r>
            <a:r>
              <a:rPr lang="pt-BR" sz="2800">
                <a:solidFill>
                  <a:srgbClr val="000000"/>
                </a:solidFill>
                <a:cs typeface="Calibri" panose="020F0502020204030204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)</a:t>
            </a: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4" name="Imagem 5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853" y="2918486"/>
            <a:ext cx="9328030" cy="386774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Exibição do heap, lista de áreas livres e de variáveis </a:t>
            </a:r>
            <a:endParaRPr lang="pt-BR" sz="3200">
              <a:solidFill>
                <a:srgbClr val="2B0B0B"/>
              </a:solidFill>
              <a:cs typeface="Calibri" panose="020F0502020204030204"/>
            </a:endParaRPr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endParaRPr lang="pt-BR" sz="28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947" y="2927698"/>
            <a:ext cx="9514935" cy="35473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 panose="020F0502020204030204"/>
              </a:rPr>
              <a:t>Mostrar estado do </a:t>
            </a:r>
            <a:r>
              <a:rPr lang="pt-BR" sz="3200" dirty="0" err="1">
                <a:solidFill>
                  <a:srgbClr val="2B0B0B"/>
                </a:solidFill>
                <a:cs typeface="Calibri" panose="020F0502020204030204"/>
              </a:rPr>
              <a:t>heap</a:t>
            </a:r>
            <a:r>
              <a:rPr lang="pt-BR" sz="3200" dirty="0">
                <a:solidFill>
                  <a:srgbClr val="2B0B0B"/>
                </a:solidFill>
                <a:cs typeface="Calibri" panose="020F0502020204030204"/>
              </a:rPr>
              <a:t> </a:t>
            </a:r>
            <a:endParaRPr lang="pt-BR"/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Exibição do </a:t>
            </a:r>
            <a:r>
              <a:rPr lang="pt-BR" sz="2800" dirty="0" err="1">
                <a:solidFill>
                  <a:srgbClr val="2B0B0B"/>
                </a:solidFill>
                <a:ea typeface="+mn-lt"/>
                <a:cs typeface="+mn-lt"/>
              </a:rPr>
              <a:t>heap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, áreas livres e de variáveis(Exibir())</a:t>
            </a:r>
            <a:endParaRPr lang="pt-BR" sz="2800" dirty="0"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6211" y="2725192"/>
            <a:ext cx="3965274" cy="400991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Mostrar estado do heap </a:t>
            </a:r>
            <a:endParaRPr lang="pt-BR"/>
          </a:p>
          <a:p>
            <a:pPr marL="914400" lvl="1" indent="-457200">
              <a:buFont typeface="Arial" panose="020B0604020202020204"/>
              <a:buChar char="•"/>
            </a:pP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Exibição do </a:t>
            </a:r>
            <a:r>
              <a:rPr lang="pt-BR" sz="2800" dirty="0" err="1">
                <a:solidFill>
                  <a:srgbClr val="2B0B0B"/>
                </a:solidFill>
                <a:ea typeface="+mn-lt"/>
                <a:cs typeface="+mn-lt"/>
              </a:rPr>
              <a:t>heap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, áreas livres e de variáveis(Exibir())</a:t>
            </a:r>
            <a:endParaRPr lang="pt-BR" sz="2800" dirty="0"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4324" y="2786696"/>
            <a:ext cx="4109049" cy="395879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5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0701" y="1439504"/>
            <a:ext cx="5676181" cy="4985407"/>
          </a:xfrm>
          <a:prstGeom prst="rect">
            <a:avLst/>
          </a:prstGeom>
        </p:spPr>
      </p:pic>
      <p:sp>
        <p:nvSpPr>
          <p:cNvPr id="7" name="CaixaDeTexto 4"/>
          <p:cNvSpPr txBox="1"/>
          <p:nvPr/>
        </p:nvSpPr>
        <p:spPr>
          <a:xfrm>
            <a:off x="877019" y="3323622"/>
            <a:ext cx="74227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600">
                <a:solidFill>
                  <a:srgbClr val="2B0B0B"/>
                </a:solidFill>
              </a:rPr>
              <a:t>Lista de variáveis</a:t>
            </a:r>
            <a:endParaRPr lang="pt-BR" sz="3600">
              <a:solidFill>
                <a:srgbClr val="2B0B0B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 panose="020F0502020204030204"/>
              </a:rPr>
              <a:t>Mostrar variáveis do programa 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Exibição do </a:t>
            </a:r>
            <a:r>
              <a:rPr lang="pt-BR" sz="2800" dirty="0" err="1">
                <a:solidFill>
                  <a:srgbClr val="2B0B0B"/>
                </a:solidFill>
                <a:cs typeface="Calibri" panose="020F0502020204030204"/>
              </a:rPr>
              <a:t>heap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, áreas livres e de variáveis(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Exibir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())</a:t>
            </a:r>
            <a:endParaRPr lang="pt-BR" sz="2800" dirty="0">
              <a:ea typeface="+mn-lt"/>
              <a:cs typeface="+mn-lt"/>
            </a:endParaRPr>
          </a:p>
        </p:txBody>
      </p:sp>
      <p:pic>
        <p:nvPicPr>
          <p:cNvPr id="3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098" y="2944395"/>
            <a:ext cx="8393501" cy="355713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 panose="020F0502020204030204"/>
              </a:rPr>
              <a:t>Mostrar áreas livres no </a:t>
            </a:r>
            <a:r>
              <a:rPr lang="pt-BR" sz="3200" dirty="0" err="1">
                <a:solidFill>
                  <a:srgbClr val="2B0B0B"/>
                </a:solidFill>
                <a:cs typeface="Calibri" panose="020F0502020204030204"/>
              </a:rPr>
              <a:t>heap</a:t>
            </a:r>
            <a:endParaRPr lang="pt-BR">
              <a:solidFill>
                <a:srgbClr val="000000"/>
              </a:solidFill>
              <a:cs typeface="Calibri" panose="020F0502020204030204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Exibição do </a:t>
            </a:r>
            <a:r>
              <a:rPr lang="pt-BR" sz="2800" dirty="0" err="1">
                <a:solidFill>
                  <a:srgbClr val="2B0B0B"/>
                </a:solidFill>
                <a:cs typeface="Calibri" panose="020F0502020204030204"/>
              </a:rPr>
              <a:t>heap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, áreas livres e de variáveis(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Exibir</a:t>
            </a:r>
            <a:r>
              <a:rPr lang="pt-BR" sz="2800" dirty="0">
                <a:solidFill>
                  <a:srgbClr val="2B0B0B"/>
                </a:solidFill>
                <a:cs typeface="Calibri" panose="020F0502020204030204"/>
              </a:rPr>
              <a:t>())</a:t>
            </a:r>
            <a:endParaRPr lang="pt-BR" sz="2800" dirty="0">
              <a:ea typeface="+mn-lt"/>
              <a:cs typeface="+mn-lt"/>
            </a:endParaRPr>
          </a:p>
        </p:txBody>
      </p:sp>
      <p:pic>
        <p:nvPicPr>
          <p:cNvPr id="2" name="Imagem 3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080" y="3291875"/>
            <a:ext cx="10147540" cy="283342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394604" y="1583962"/>
            <a:ext cx="932058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600">
                <a:solidFill>
                  <a:srgbClr val="2B0B0B"/>
                </a:solidFill>
              </a:rPr>
              <a:t>Lista de áreas livres</a:t>
            </a:r>
            <a:endParaRPr lang="pt-BR" sz="3600">
              <a:solidFill>
                <a:srgbClr val="2B0B0B"/>
              </a:solidFill>
            </a:endParaRPr>
          </a:p>
          <a:p>
            <a:endParaRPr lang="pt-BR" sz="36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646" y="2366725"/>
            <a:ext cx="5934973" cy="420926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 panose="020F0502020204030204"/>
              </a:rPr>
              <a:t>main()</a:t>
            </a:r>
            <a:endParaRPr lang="pt-BR"/>
          </a:p>
        </p:txBody>
      </p:sp>
      <p:pic>
        <p:nvPicPr>
          <p:cNvPr id="2" name="Espaço Reservado para Conteúdo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1265" y="2298065"/>
            <a:ext cx="5046980" cy="42297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353924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3200">
                <a:ea typeface="+mn-lt"/>
                <a:cs typeface="+mn-lt"/>
              </a:rPr>
              <a:t>ExecutarPrograma</a:t>
            </a:r>
            <a:r>
              <a:rPr lang="pt-BR" sz="32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32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main()</a:t>
            </a:r>
            <a:endParaRPr lang="pt-BR"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306" y="2576529"/>
            <a:ext cx="5848709" cy="40772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 panose="020F0502020204030204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/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34" charset="0"/>
              <a:buChar char="ü"/>
            </a:pP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3200">
                <a:ea typeface="+mn-lt"/>
                <a:cs typeface="+mn-lt"/>
              </a:rPr>
              <a:t>ExecutarPrograma</a:t>
            </a:r>
            <a:r>
              <a:rPr lang="pt-BR" sz="32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3200">
              <a:ea typeface="+mn-lt"/>
              <a:cs typeface="+mn-lt"/>
            </a:endParaRPr>
          </a:p>
          <a:p>
            <a:pPr marL="1371600" lvl="1" indent="-457200">
              <a:buFont typeface="Arial" panose="020B0604020202020204"/>
              <a:buChar char="•"/>
            </a:pPr>
            <a:r>
              <a:rPr lang="pt-BR" sz="2800">
                <a:solidFill>
                  <a:srgbClr val="2B0B0B"/>
                </a:solidFill>
                <a:cs typeface="Calibri" panose="020F0502020204030204"/>
              </a:rPr>
              <a:t>main()</a:t>
            </a:r>
            <a:endParaRPr lang="pt-BR">
              <a:cs typeface="Calibri" panose="020F0502020204030204"/>
            </a:endParaRPr>
          </a:p>
          <a:p>
            <a:endParaRPr lang="pt-BR" sz="3200" dirty="0">
              <a:solidFill>
                <a:srgbClr val="2B0B0B"/>
              </a:solidFill>
              <a:cs typeface="Calibri" panose="020F0502020204030204"/>
            </a:endParaRPr>
          </a:p>
        </p:txBody>
      </p:sp>
      <p:pic>
        <p:nvPicPr>
          <p:cNvPr id="2" name="Imagem 2" descr="Texto&#10;&#10;Descrição gerad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15" y="3223443"/>
            <a:ext cx="7272067" cy="278337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3648</Words>
  <Application>WPS Presentation</Application>
  <PresentationFormat>Widescreen</PresentationFormat>
  <Paragraphs>296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9" baseType="lpstr">
      <vt:lpstr>Arial</vt:lpstr>
      <vt:lpstr>SimSun</vt:lpstr>
      <vt:lpstr>Wingdings</vt:lpstr>
      <vt:lpstr>Rockwell Nova Light</vt:lpstr>
      <vt:lpstr>Rockwell</vt:lpstr>
      <vt:lpstr>Calibri Light</vt:lpstr>
      <vt:lpstr>Avenir Next LT Pro</vt:lpstr>
      <vt:lpstr>Calibri</vt:lpstr>
      <vt:lpstr>Wingdings</vt:lpstr>
      <vt:lpstr>Arial</vt:lpstr>
      <vt:lpstr>Segoe Print</vt:lpstr>
      <vt:lpstr>Microsoft YaHei</vt:lpstr>
      <vt:lpstr>Arial Unicode MS</vt:lpstr>
      <vt:lpstr>Arial,Sans-Serif</vt:lpstr>
      <vt:lpstr>Calibri Light</vt:lpstr>
      <vt:lpstr>Calibri</vt:lpstr>
      <vt:lpstr>Office Theme</vt:lpstr>
      <vt:lpstr>Office Theme</vt:lpstr>
      <vt:lpstr>Simulação de Manipulação da Heap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Estudo&amp;Trabalho</cp:lastModifiedBy>
  <cp:revision>867</cp:revision>
  <dcterms:created xsi:type="dcterms:W3CDTF">2020-04-25T15:05:00Z</dcterms:created>
  <dcterms:modified xsi:type="dcterms:W3CDTF">2021-07-22T22:17:42Z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0x010100426ACCA8640CAC42A3FB131E4C112216</vt:lpwstr>
  </property>
  <property fmtid="{D5CDD505-2E9C-101B-9397-08002B2CF9AE}" pid="3" name="KSOProductBuildVer">
    <vt:lpwstr>1046-11.2.0.10223</vt:lpwstr>
  </property>
</Properties>
</file>