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9" r:id="rId4"/>
    <p:sldMasterId id="2147483660" r:id="rId5"/>
  </p:sldMasterIdLst>
  <p:sldIdLst>
    <p:sldId id="261" r:id="rId6"/>
    <p:sldId id="266" r:id="rId7"/>
    <p:sldId id="269" r:id="rId8"/>
    <p:sldId id="272" r:id="rId9"/>
    <p:sldId id="268" r:id="rId10"/>
    <p:sldId id="270" r:id="rId11"/>
    <p:sldId id="301" r:id="rId12"/>
    <p:sldId id="299" r:id="rId13"/>
    <p:sldId id="325" r:id="rId14"/>
    <p:sldId id="326" r:id="rId15"/>
    <p:sldId id="327" r:id="rId16"/>
    <p:sldId id="275" r:id="rId17"/>
    <p:sldId id="276" r:id="rId18"/>
    <p:sldId id="273" r:id="rId19"/>
    <p:sldId id="323" r:id="rId20"/>
    <p:sldId id="324" r:id="rId21"/>
    <p:sldId id="310" r:id="rId22"/>
    <p:sldId id="311" r:id="rId23"/>
    <p:sldId id="312" r:id="rId24"/>
    <p:sldId id="274" r:id="rId25"/>
    <p:sldId id="278" r:id="rId26"/>
    <p:sldId id="277" r:id="rId27"/>
    <p:sldId id="290" r:id="rId28"/>
    <p:sldId id="313" r:id="rId29"/>
    <p:sldId id="315" r:id="rId30"/>
    <p:sldId id="316" r:id="rId31"/>
    <p:sldId id="287" r:id="rId32"/>
    <p:sldId id="317" r:id="rId33"/>
    <p:sldId id="318" r:id="rId34"/>
    <p:sldId id="319" r:id="rId35"/>
    <p:sldId id="314" r:id="rId36"/>
    <p:sldId id="320" r:id="rId37"/>
    <p:sldId id="321" r:id="rId38"/>
    <p:sldId id="322" r:id="rId39"/>
    <p:sldId id="288" r:id="rId40"/>
    <p:sldId id="304" r:id="rId41"/>
    <p:sldId id="307" r:id="rId42"/>
    <p:sldId id="284" r:id="rId43"/>
    <p:sldId id="285" r:id="rId44"/>
    <p:sldId id="283" r:id="rId45"/>
    <p:sldId id="303" r:id="rId46"/>
    <p:sldId id="282" r:id="rId47"/>
    <p:sldId id="302" r:id="rId48"/>
    <p:sldId id="280" r:id="rId49"/>
    <p:sldId id="279" r:id="rId50"/>
    <p:sldId id="281" r:id="rId51"/>
    <p:sldId id="305" r:id="rId52"/>
    <p:sldId id="308" r:id="rId53"/>
    <p:sldId id="306" r:id="rId54"/>
    <p:sldId id="286" r:id="rId55"/>
    <p:sldId id="309" r:id="rId5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0B0B"/>
    <a:srgbClr val="F0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942CE-1A82-442F-B3CE-AE0ED5B8E8FC}" v="332" dt="2021-07-20T17:02:35.701"/>
    <p1510:client id="{5E9917B6-154B-DFF8-9E73-54F406458214}" v="17" dt="2021-07-21T13:31:42.967"/>
    <p1510:client id="{5EA7409A-5A29-9913-19F4-031C692D8857}" v="93" dt="2021-07-20T19:15:30.560"/>
    <p1510:client id="{804F6C85-656D-F084-014B-CB0FFA41F6F8}" v="166" dt="2021-07-21T14:04:25.745"/>
    <p1510:client id="{89DF1CE8-4B00-5A4C-D316-F304B4BCAA62}" v="3448" dt="2021-07-21T04:17:01.459"/>
    <p1510:client id="{A424B1EA-F0D3-3185-F9FD-CEEF1512739A}" v="481" dt="2021-07-20T19:39:05.971"/>
    <p1510:client id="{C31B800B-B123-1CA7-BEDE-27C91F410EB8}" v="60" dt="2021-07-20T18:41:18.175"/>
    <p1510:client id="{E61E2066-AB02-17A5-F1AE-DC0BFF88E1A2}" v="13" dt="2021-07-22T12:31:12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microsoft.com/office/2015/10/relationships/revisionInfo" Target="revisionInfo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30442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200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48225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52855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25074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6164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15306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64383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47508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83683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23603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05995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03003"/>
      </p:ext>
    </p:extLst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89893"/>
      </p:ext>
    </p:extLst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69397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9646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0069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63662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4102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3317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90756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5496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1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0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1" y="2100023"/>
            <a:ext cx="10667999" cy="264639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z="8800" baseline="30000" dirty="0" err="1">
                <a:solidFill>
                  <a:srgbClr val="FFEDED"/>
                </a:solidFill>
                <a:latin typeface="Rockwell Nova Light"/>
                <a:cs typeface="Calibri Light"/>
              </a:rPr>
              <a:t>Simulação</a:t>
            </a:r>
            <a:r>
              <a:rPr lang="de-DE" sz="8800" baseline="30000" dirty="0">
                <a:solidFill>
                  <a:srgbClr val="FFEDED"/>
                </a:solidFill>
                <a:latin typeface="Rockwell Nova Light"/>
                <a:cs typeface="Calibri Light"/>
              </a:rPr>
              <a:t> de </a:t>
            </a:r>
            <a:r>
              <a:rPr lang="de-DE" sz="8800" baseline="30000" dirty="0" err="1">
                <a:solidFill>
                  <a:srgbClr val="FFEDED"/>
                </a:solidFill>
                <a:latin typeface="Rockwell Nova Light"/>
                <a:cs typeface="Calibri Light"/>
              </a:rPr>
              <a:t>Manipulação</a:t>
            </a:r>
            <a:r>
              <a:rPr lang="de-DE" sz="8800" baseline="30000" dirty="0">
                <a:solidFill>
                  <a:srgbClr val="FFEDED"/>
                </a:solidFill>
                <a:latin typeface="Rockwell Nova Light"/>
                <a:cs typeface="Calibri Light"/>
              </a:rPr>
              <a:t> da Heap</a:t>
            </a:r>
            <a:endParaRPr lang="pt-BR" sz="8800" baseline="30000">
              <a:latin typeface="Rockwell Nova Light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12BBEC5-2CC6-4685-B6EC-EC9B5F0E9AC2}"/>
              </a:ext>
            </a:extLst>
          </p:cNvPr>
          <p:cNvSpPr txBox="1">
            <a:spLocks/>
          </p:cNvSpPr>
          <p:nvPr/>
        </p:nvSpPr>
        <p:spPr>
          <a:xfrm>
            <a:off x="152400" y="5652250"/>
            <a:ext cx="4126302" cy="1051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err="1">
                <a:solidFill>
                  <a:srgbClr val="FFEDED"/>
                </a:solidFill>
                <a:latin typeface="Avenir Next LT Pro"/>
                <a:cs typeface="Calibri"/>
              </a:rPr>
              <a:t>Disciplina</a:t>
            </a:r>
            <a:r>
              <a:rPr lang="de-DE" sz="1600" dirty="0">
                <a:solidFill>
                  <a:srgbClr val="FFEDED"/>
                </a:solidFill>
                <a:latin typeface="Avenir Next LT Pro"/>
                <a:cs typeface="Calibri"/>
              </a:rPr>
              <a:t>: </a:t>
            </a:r>
            <a:r>
              <a:rPr lang="de-DE" sz="1600" err="1">
                <a:solidFill>
                  <a:srgbClr val="FFEDED"/>
                </a:solidFill>
                <a:latin typeface="Avenir Next LT Pro"/>
                <a:cs typeface="Calibri"/>
              </a:rPr>
              <a:t>Linguagem</a:t>
            </a:r>
            <a:r>
              <a:rPr lang="de-DE" sz="1600" dirty="0">
                <a:solidFill>
                  <a:srgbClr val="FFEDED"/>
                </a:solidFill>
                <a:latin typeface="Avenir Next LT Pro"/>
                <a:cs typeface="Calibri"/>
              </a:rPr>
              <a:t> de </a:t>
            </a:r>
            <a:r>
              <a:rPr lang="de-DE" sz="1600" err="1">
                <a:solidFill>
                  <a:srgbClr val="FFEDED"/>
                </a:solidFill>
                <a:latin typeface="Avenir Next LT Pro"/>
                <a:cs typeface="Calibri"/>
              </a:rPr>
              <a:t>Programação</a:t>
            </a:r>
            <a:endParaRPr lang="pt-BR" sz="1600">
              <a:solidFill>
                <a:srgbClr val="FFEDED"/>
              </a:solidFill>
              <a:latin typeface="Avenir Next LT Pro"/>
              <a:cs typeface="Calibri"/>
            </a:endParaRPr>
          </a:p>
          <a:p>
            <a:pPr algn="l"/>
            <a:r>
              <a:rPr lang="de-DE" sz="1600" err="1">
                <a:solidFill>
                  <a:srgbClr val="FFEDED"/>
                </a:solidFill>
                <a:latin typeface="Avenir Next LT Pro"/>
                <a:cs typeface="Calibri"/>
              </a:rPr>
              <a:t>Docente</a:t>
            </a:r>
            <a:r>
              <a:rPr lang="de-DE" sz="1600" dirty="0">
                <a:solidFill>
                  <a:srgbClr val="FFEDED"/>
                </a:solidFill>
                <a:latin typeface="Avenir Next LT Pro"/>
                <a:cs typeface="Calibri"/>
              </a:rPr>
              <a:t>: Carlos </a:t>
            </a:r>
            <a:r>
              <a:rPr lang="de-DE" sz="1600" err="1">
                <a:solidFill>
                  <a:srgbClr val="FFEDED"/>
                </a:solidFill>
                <a:latin typeface="Avenir Next LT Pro"/>
                <a:cs typeface="Calibri"/>
              </a:rPr>
              <a:t>Bazílio</a:t>
            </a:r>
            <a:r>
              <a:rPr lang="de-DE" sz="1600" dirty="0">
                <a:solidFill>
                  <a:srgbClr val="FFEDED"/>
                </a:solidFill>
                <a:latin typeface="Avenir Next LT Pro"/>
                <a:cs typeface="Calibri"/>
              </a:rPr>
              <a:t> Martins</a:t>
            </a:r>
          </a:p>
          <a:p>
            <a:pPr algn="l"/>
            <a:r>
              <a:rPr lang="de-DE" sz="1600" err="1">
                <a:solidFill>
                  <a:srgbClr val="FFEDED"/>
                </a:solidFill>
                <a:latin typeface="Avenir Next LT Pro"/>
                <a:cs typeface="Calibri"/>
              </a:rPr>
              <a:t>Discente</a:t>
            </a:r>
            <a:r>
              <a:rPr lang="de-DE" sz="1600" dirty="0">
                <a:solidFill>
                  <a:srgbClr val="FFEDED"/>
                </a:solidFill>
                <a:latin typeface="Avenir Next LT Pro"/>
                <a:cs typeface="Calibri"/>
              </a:rPr>
              <a:t>: </a:t>
            </a:r>
            <a:r>
              <a:rPr lang="de-DE" sz="1600" err="1">
                <a:solidFill>
                  <a:srgbClr val="FFEDED"/>
                </a:solidFill>
                <a:latin typeface="Avenir Next LT Pro"/>
                <a:cs typeface="Calibri"/>
              </a:rPr>
              <a:t>Júlia</a:t>
            </a:r>
            <a:r>
              <a:rPr lang="de-DE" sz="1600" dirty="0">
                <a:solidFill>
                  <a:srgbClr val="FFEDED"/>
                </a:solidFill>
                <a:latin typeface="Avenir Next LT Pro"/>
                <a:cs typeface="Calibri"/>
              </a:rPr>
              <a:t> Miranda Rodrigues</a:t>
            </a:r>
          </a:p>
        </p:txBody>
      </p:sp>
    </p:spTree>
    <p:extLst>
      <p:ext uri="{BB962C8B-B14F-4D97-AF65-F5344CB8AC3E}">
        <p14:creationId xmlns:p14="http://schemas.microsoft.com/office/powerpoint/2010/main" val="279134725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3200">
                <a:ea typeface="+mn-lt"/>
                <a:cs typeface="+mn-lt"/>
              </a:rPr>
              <a:t>ExecutarPrograma</a:t>
            </a:r>
            <a:r>
              <a:rPr lang="pt-BR" sz="32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32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3200">
              <a:ea typeface="+mn-lt"/>
              <a:cs typeface="+mn-lt"/>
            </a:endParaRPr>
          </a:p>
          <a:p>
            <a:pPr marL="13716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main()</a:t>
            </a:r>
            <a:endParaRPr lang="pt-BR"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97D68E15-3D83-4838-B239-44C7ED93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45" y="2823859"/>
            <a:ext cx="7804030" cy="339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930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3200">
                <a:ea typeface="+mn-lt"/>
                <a:cs typeface="+mn-lt"/>
              </a:rPr>
              <a:t>ExecutarPrograma</a:t>
            </a:r>
            <a:r>
              <a:rPr lang="pt-BR" sz="32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32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3200">
              <a:ea typeface="+mn-lt"/>
              <a:cs typeface="+mn-lt"/>
            </a:endParaRPr>
          </a:p>
          <a:p>
            <a:pPr marL="13716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main()</a:t>
            </a:r>
            <a:endParaRPr lang="pt-BR"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06D068BB-2AF2-4B66-97B0-CCDC304A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72" y="3119542"/>
            <a:ext cx="6567577" cy="32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6389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9507493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Inicialização de lista de variáveis</a:t>
            </a:r>
            <a:endParaRPr lang="pt-BR" sz="3200" dirty="0">
              <a:solidFill>
                <a:srgbClr val="2B0B0B"/>
              </a:solidFill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Execução do programa 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2B0B0B"/>
                </a:solidFill>
                <a:cs typeface="Calibri"/>
              </a:rPr>
              <a:t>())</a:t>
            </a:r>
          </a:p>
          <a:p>
            <a:pPr marL="1028700" lvl="1" indent="-571500">
              <a:buFont typeface="Arial"/>
              <a:buChar char="•"/>
            </a:pPr>
            <a:endParaRPr lang="pt-BR" sz="3200" dirty="0">
              <a:solidFill>
                <a:srgbClr val="2B0B0B"/>
              </a:solidFill>
              <a:cs typeface="Calibri"/>
            </a:endParaRPr>
          </a:p>
          <a:p>
            <a:endParaRPr lang="pt-BR" sz="36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0174B2F5-D845-4B95-8D29-C7078E47A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3" y="3499897"/>
            <a:ext cx="9328030" cy="23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504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Inicialização de lista de áreas livres</a:t>
            </a:r>
            <a:endParaRPr lang="pt-BR" sz="3200" dirty="0">
              <a:solidFill>
                <a:srgbClr val="2B0B0B"/>
              </a:solidFill>
              <a:cs typeface="Calibri"/>
            </a:endParaRPr>
          </a:p>
          <a:p>
            <a:pPr marL="1485900" lvl="1" indent="-5715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2B0B0B"/>
                </a:solidFill>
                <a:cs typeface="Calibri"/>
              </a:rPr>
              <a:t>())</a:t>
            </a:r>
            <a:endParaRPr lang="pt-BR" sz="28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3CDBB088-353F-4023-8783-72594C76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3" y="3431316"/>
            <a:ext cx="9328029" cy="20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2048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Criação de novo elemento para lista de áreas livres</a:t>
            </a:r>
          </a:p>
          <a:p>
            <a:pPr marL="1028700" lvl="1" indent="-5715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Inicialização da lista (InicializarListaArealivre())</a:t>
            </a:r>
            <a:endParaRPr lang="pt-BR" sz="36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2EECF46B-AA5C-4A53-9937-180C62E1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64" y="3069425"/>
            <a:ext cx="8666671" cy="33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2948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Verificação de instrução</a:t>
            </a:r>
            <a:endParaRPr lang="pt-BR">
              <a:cs typeface="Calibri"/>
            </a:endParaRPr>
          </a:p>
          <a:p>
            <a:pPr marL="1828800" lvl="1" indent="-457200">
              <a:buFont typeface="Arial,Sans-Serif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2800">
              <a:ea typeface="+mn-lt"/>
              <a:cs typeface="+mn-lt"/>
            </a:endParaRPr>
          </a:p>
          <a:p>
            <a:pPr marL="1371600" lvl="1" indent="-457200">
              <a:buFont typeface="Arial"/>
              <a:buChar char="•"/>
            </a:pPr>
            <a:endParaRPr lang="pt-BR" sz="28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67348FDF-BFB2-4E41-9672-2AAC9305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60" y="2973646"/>
            <a:ext cx="5805577" cy="357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261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628926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Configurar marcador do algoritmo de manipulação do heap</a:t>
            </a:r>
            <a:endParaRPr lang="pt-BR">
              <a:cs typeface="Calibri"/>
            </a:endParaRPr>
          </a:p>
          <a:p>
            <a:pPr marL="1828800" lvl="1" indent="-457200">
              <a:buFont typeface="Arial,Sans-Serif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2800">
              <a:ea typeface="+mn-lt"/>
              <a:cs typeface="+mn-lt"/>
            </a:endParaRPr>
          </a:p>
          <a:p>
            <a:pPr marL="1371600" lvl="1" indent="-457200">
              <a:buFont typeface="Arial"/>
              <a:buChar char="•"/>
            </a:pPr>
            <a:endParaRPr lang="pt-BR" sz="28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67EF3744-EF85-4243-A3DB-63960DBA5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43" y="2839230"/>
            <a:ext cx="6409426" cy="378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7467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Declaração de variável</a:t>
            </a:r>
            <a:endParaRPr lang="pt-BR"/>
          </a:p>
          <a:p>
            <a:pPr marL="1828800" lvl="1" indent="-457200">
              <a:buFont typeface="Arial,Sans-Serif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2800">
              <a:ea typeface="+mn-lt"/>
              <a:cs typeface="+mn-lt"/>
            </a:endParaRPr>
          </a:p>
          <a:p>
            <a:pPr marL="1371600" lvl="1" indent="-457200">
              <a:buFont typeface="Arial"/>
              <a:buChar char="•"/>
            </a:pPr>
            <a:endParaRPr lang="pt-BR" sz="28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C8B6A06F-75B1-48C6-8B4A-5C71369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35" y="3435440"/>
            <a:ext cx="9644331" cy="25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5305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Declaração de variável</a:t>
            </a:r>
            <a:endParaRPr lang="pt-BR"/>
          </a:p>
          <a:p>
            <a:pPr marL="1828800" lvl="1" indent="-457200">
              <a:buFont typeface="Arial,Sans-Serif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2800">
              <a:ea typeface="+mn-lt"/>
              <a:cs typeface="+mn-lt"/>
            </a:endParaRPr>
          </a:p>
          <a:p>
            <a:pPr marL="1371600" lvl="1" indent="-457200">
              <a:buFont typeface="Arial"/>
              <a:buChar char="•"/>
            </a:pPr>
            <a:endParaRPr lang="pt-BR" sz="28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9F2926C5-5F1D-4EAC-896A-71652B51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796" y="2708219"/>
            <a:ext cx="7070784" cy="374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7750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Declaração de variável</a:t>
            </a:r>
            <a:endParaRPr lang="pt-BR"/>
          </a:p>
          <a:p>
            <a:pPr marL="1828800" lvl="1" indent="-457200">
              <a:buFont typeface="Arial,Sans-Serif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2800">
              <a:ea typeface="+mn-lt"/>
              <a:cs typeface="+mn-lt"/>
            </a:endParaRPr>
          </a:p>
          <a:p>
            <a:pPr marL="1371600" lvl="1" indent="-457200">
              <a:buFont typeface="Arial"/>
              <a:buChar char="•"/>
            </a:pPr>
            <a:endParaRPr lang="pt-BR" sz="28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6674A8B4-5D5F-4ED5-A892-6BCDE639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40" y="3292697"/>
            <a:ext cx="9270520" cy="23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7827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900023" y="51756"/>
            <a:ext cx="10406331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Algoritmos de Manipulação do </a:t>
            </a:r>
            <a:r>
              <a:rPr lang="pt-BR" sz="3600" err="1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Heap</a:t>
            </a:r>
            <a:endParaRPr lang="pt-BR" sz="3600">
              <a:solidFill>
                <a:schemeClr val="bg1">
                  <a:lumMod val="95000"/>
                </a:schemeClr>
              </a:solidFill>
              <a:cs typeface="Calibri"/>
            </a:endParaRPr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AEF5F802-1F03-4818-81CF-790FD647ADAE}"/>
              </a:ext>
            </a:extLst>
          </p:cNvPr>
          <p:cNvSpPr txBox="1"/>
          <p:nvPr/>
        </p:nvSpPr>
        <p:spPr>
          <a:xfrm>
            <a:off x="905773" y="1713358"/>
            <a:ext cx="7422776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4000" err="1">
                <a:solidFill>
                  <a:srgbClr val="2B0B0B"/>
                </a:solidFill>
              </a:rPr>
              <a:t>First</a:t>
            </a:r>
            <a:r>
              <a:rPr lang="pt-BR" sz="4000" dirty="0">
                <a:solidFill>
                  <a:srgbClr val="2B0B0B"/>
                </a:solidFill>
              </a:rPr>
              <a:t> Fit</a:t>
            </a:r>
            <a:endParaRPr lang="pt-BR" sz="4000" dirty="0">
              <a:solidFill>
                <a:srgbClr val="2B0B0B"/>
              </a:solidFill>
              <a:cs typeface="Calibri"/>
            </a:endParaRPr>
          </a:p>
          <a:p>
            <a:pPr marL="571500" indent="-571500">
              <a:buFont typeface="Wingdings" panose="020B0604020202020204" pitchFamily="34" charset="0"/>
              <a:buChar char="ü"/>
            </a:pPr>
            <a:endParaRPr lang="pt-BR" sz="4000" dirty="0">
              <a:solidFill>
                <a:srgbClr val="2B0B0B"/>
              </a:solidFill>
              <a:cs typeface="Calibri"/>
            </a:endParaRPr>
          </a:p>
          <a:p>
            <a:pPr marL="571500" indent="-571500">
              <a:buFont typeface="Wingdings" panose="020B0604020202020204" pitchFamily="34" charset="0"/>
              <a:buChar char="ü"/>
            </a:pPr>
            <a:endParaRPr lang="pt-BR" sz="4000" dirty="0">
              <a:solidFill>
                <a:srgbClr val="2B0B0B"/>
              </a:solidFill>
              <a:cs typeface="Calibri"/>
            </a:endParaRPr>
          </a:p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4000" dirty="0">
                <a:solidFill>
                  <a:srgbClr val="2B0B0B"/>
                </a:solidFill>
                <a:cs typeface="Calibri"/>
              </a:rPr>
              <a:t>Best Fit</a:t>
            </a:r>
          </a:p>
          <a:p>
            <a:pPr marL="571500" indent="-571500">
              <a:buFont typeface="Wingdings" panose="020B0604020202020204" pitchFamily="34" charset="0"/>
              <a:buChar char="ü"/>
            </a:pPr>
            <a:endParaRPr lang="pt-BR" sz="4000" dirty="0">
              <a:solidFill>
                <a:srgbClr val="2B0B0B"/>
              </a:solidFill>
              <a:cs typeface="Calibri"/>
            </a:endParaRPr>
          </a:p>
          <a:p>
            <a:pPr marL="571500" indent="-571500">
              <a:buFont typeface="Wingdings" panose="020B0604020202020204" pitchFamily="34" charset="0"/>
              <a:buChar char="ü"/>
            </a:pPr>
            <a:endParaRPr lang="pt-BR" sz="4000" dirty="0">
              <a:solidFill>
                <a:srgbClr val="2B0B0B"/>
              </a:solidFill>
              <a:cs typeface="Calibri"/>
            </a:endParaRPr>
          </a:p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4000" err="1">
                <a:solidFill>
                  <a:srgbClr val="2B0B0B"/>
                </a:solidFill>
                <a:cs typeface="Calibri"/>
              </a:rPr>
              <a:t>Worst</a:t>
            </a:r>
            <a:r>
              <a:rPr lang="pt-BR" sz="4000" dirty="0">
                <a:solidFill>
                  <a:srgbClr val="2B0B0B"/>
                </a:solidFill>
                <a:cs typeface="Calibri"/>
              </a:rPr>
              <a:t> Fit</a:t>
            </a:r>
          </a:p>
        </p:txBody>
      </p:sp>
    </p:spTree>
    <p:extLst>
      <p:ext uri="{BB962C8B-B14F-4D97-AF65-F5344CB8AC3E}">
        <p14:creationId xmlns:p14="http://schemas.microsoft.com/office/powerpoint/2010/main" val="147755212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394604" y="1454566"/>
            <a:ext cx="102119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Criação de novo elemento para lista de variáveis</a:t>
            </a:r>
          </a:p>
          <a:p>
            <a:pPr marL="13716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Inserção (</a:t>
            </a:r>
            <a:r>
              <a:rPr lang="pt-BR" sz="2800">
                <a:ea typeface="+mn-lt"/>
                <a:cs typeface="+mn-lt"/>
              </a:rPr>
              <a:t>InserirListaDeVar</a:t>
            </a:r>
            <a:r>
              <a:rPr lang="pt-BR" sz="2800">
                <a:solidFill>
                  <a:srgbClr val="2B0B0B"/>
                </a:solidFill>
                <a:cs typeface="Calibri"/>
              </a:rPr>
              <a:t>())</a:t>
            </a:r>
            <a:endParaRPr lang="pt-BR" sz="2800" dirty="0">
              <a:solidFill>
                <a:srgbClr val="2B0B0B"/>
              </a:solidFill>
              <a:cs typeface="Calibri"/>
            </a:endParaRPr>
          </a:p>
          <a:p>
            <a:endParaRPr lang="pt-BR" sz="36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4" name="Imagem 5" descr="Texto&#10;&#10;Descrição gerada automaticamente">
            <a:extLst>
              <a:ext uri="{FF2B5EF4-FFF2-40B4-BE49-F238E27FC236}">
                <a16:creationId xmlns:a16="http://schemas.microsoft.com/office/drawing/2014/main" id="{12875CB6-BDCF-4F86-A9C9-0DCA40D9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3" y="2925135"/>
            <a:ext cx="9328030" cy="32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7739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394604" y="1454566"/>
            <a:ext cx="10211983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 dirty="0">
                <a:solidFill>
                  <a:srgbClr val="2B0B0B"/>
                </a:solidFill>
                <a:cs typeface="Calibri"/>
              </a:rPr>
              <a:t>Inserção de elemento na lista de variáveis</a:t>
            </a:r>
            <a:endParaRPr lang="pt-BR" dirty="0"/>
          </a:p>
          <a:p>
            <a:pPr marL="1371600" lvl="1" indent="-457200">
              <a:buFont typeface="Arial"/>
              <a:buChar char="•"/>
            </a:pPr>
            <a:r>
              <a:rPr lang="pt-BR" sz="2800" dirty="0">
                <a:solidFill>
                  <a:srgbClr val="2B0B0B"/>
                </a:solidFill>
                <a:cs typeface="Calibri"/>
              </a:rPr>
              <a:t>Atribuição (</a:t>
            </a:r>
            <a:r>
              <a:rPr lang="pt-BR" sz="2800" dirty="0">
                <a:ea typeface="+mn-lt"/>
                <a:cs typeface="+mn-lt"/>
              </a:rPr>
              <a:t>Atribuir</a:t>
            </a:r>
            <a:r>
              <a:rPr lang="pt-BR" sz="2800" dirty="0">
                <a:solidFill>
                  <a:srgbClr val="2B0B0B"/>
                </a:solidFill>
                <a:cs typeface="Calibri"/>
              </a:rPr>
              <a:t>())</a:t>
            </a:r>
          </a:p>
          <a:p>
            <a:pPr marL="1371600" lvl="1" indent="-457200">
              <a:buFont typeface="Arial"/>
              <a:buChar char="•"/>
            </a:pPr>
            <a:r>
              <a:rPr lang="pt-BR" sz="2800" dirty="0">
                <a:solidFill>
                  <a:srgbClr val="2B0B0B"/>
                </a:solidFill>
                <a:cs typeface="Calibri"/>
              </a:rPr>
              <a:t>Declaração(Declarar())</a:t>
            </a:r>
          </a:p>
          <a:p>
            <a:endParaRPr lang="pt-BR" sz="36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444A77A4-B246-4AFA-9B37-A178407CE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41" y="3062990"/>
            <a:ext cx="7113916" cy="35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46367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394604" y="1411433"/>
            <a:ext cx="102119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 dirty="0">
                <a:solidFill>
                  <a:srgbClr val="2B0B0B"/>
                </a:solidFill>
                <a:cs typeface="Calibri"/>
              </a:rPr>
              <a:t>Verificação se variável existe</a:t>
            </a:r>
            <a:endParaRPr lang="pt-BR" dirty="0"/>
          </a:p>
          <a:p>
            <a:pPr marL="1485900" lvl="1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B0B0B"/>
                </a:solidFill>
                <a:cs typeface="Calibri"/>
              </a:rPr>
              <a:t>Inserção na lista de variáveis (</a:t>
            </a:r>
            <a:r>
              <a:rPr lang="pt-BR" sz="2800" dirty="0" err="1">
                <a:ea typeface="+mn-lt"/>
                <a:cs typeface="+mn-lt"/>
              </a:rPr>
              <a:t>InserirListaDeVar</a:t>
            </a:r>
            <a:r>
              <a:rPr lang="pt-BR" sz="2800" dirty="0">
                <a:solidFill>
                  <a:srgbClr val="000000"/>
                </a:solidFill>
                <a:cs typeface="Calibri"/>
              </a:rPr>
              <a:t>()</a:t>
            </a:r>
            <a:r>
              <a:rPr lang="pt-BR" sz="2800" dirty="0">
                <a:solidFill>
                  <a:srgbClr val="2B0B0B"/>
                </a:solidFill>
                <a:cs typeface="Calibri"/>
              </a:rPr>
              <a:t>)</a:t>
            </a:r>
            <a:endParaRPr lang="pt-BR" sz="2800">
              <a:solidFill>
                <a:srgbClr val="000000"/>
              </a:solidFill>
              <a:cs typeface="Calibri"/>
            </a:endParaRPr>
          </a:p>
          <a:p>
            <a:endParaRPr lang="pt-BR" sz="36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931A0160-1AB7-4FFA-80BF-D140597C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551" y="3101223"/>
            <a:ext cx="6165010" cy="35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4995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Atualização do estado do heap</a:t>
            </a:r>
          </a:p>
          <a:p>
            <a:pPr marL="13716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Atribuição (</a:t>
            </a:r>
            <a:r>
              <a:rPr lang="pt-BR" sz="2800">
                <a:ea typeface="+mn-lt"/>
                <a:cs typeface="+mn-lt"/>
              </a:rPr>
              <a:t>Atribuir</a:t>
            </a:r>
            <a:r>
              <a:rPr lang="pt-BR" sz="2800">
                <a:solidFill>
                  <a:srgbClr val="000000"/>
                </a:solidFill>
                <a:cs typeface="Calibri"/>
              </a:rPr>
              <a:t>()</a:t>
            </a:r>
            <a:r>
              <a:rPr lang="pt-BR" sz="2800" dirty="0">
                <a:solidFill>
                  <a:srgbClr val="2B0B0B"/>
                </a:solidFill>
                <a:cs typeface="Calibri"/>
              </a:rPr>
              <a:t>)</a:t>
            </a:r>
            <a:endParaRPr lang="pt-BR"/>
          </a:p>
          <a:p>
            <a:pPr marL="13716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Declaração (Declarar())</a:t>
            </a:r>
            <a:endParaRPr lang="pt-BR" sz="2800" dirty="0">
              <a:solidFill>
                <a:srgbClr val="2B0B0B"/>
              </a:solidFill>
              <a:cs typeface="Calibri"/>
            </a:endParaRPr>
          </a:p>
          <a:p>
            <a:pPr marL="13716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Desalocar área (Deletar())</a:t>
            </a:r>
            <a:endParaRPr lang="pt-BR" sz="2800" dirty="0">
              <a:solidFill>
                <a:srgbClr val="2B0B0B"/>
              </a:solidFill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CF992A9D-1FDB-4503-AC7D-DF0060C83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92" y="3915790"/>
            <a:ext cx="8249728" cy="246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42269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Algoritmo do First Fit</a:t>
            </a:r>
            <a:endParaRPr lang="pt-BR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89463832-ECC6-4E91-B82A-B160C89F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92" y="3010982"/>
            <a:ext cx="6797615" cy="35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52761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Algoritmo do First Fit</a:t>
            </a:r>
            <a:endParaRPr lang="pt-BR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1FDE66CB-C2C6-4F94-9498-20A58A0DF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81" y="2822198"/>
            <a:ext cx="5934973" cy="38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11551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Algoritmo do First Fit</a:t>
            </a:r>
            <a:endParaRPr lang="pt-BR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EDEF7364-8EF5-43E8-8244-B8C228FB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34" y="2803872"/>
            <a:ext cx="6524445" cy="386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92013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Algoritmo do Best Fit</a:t>
            </a:r>
            <a:endParaRPr lang="pt-BR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E3763FD2-153F-4F35-B130-2B650DC8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73277"/>
            <a:ext cx="7228935" cy="37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56905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Algoritmo do Best Fit</a:t>
            </a:r>
            <a:endParaRPr lang="pt-BR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3C14A8C1-BBFA-46CD-8023-9AEE6705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70" y="2765599"/>
            <a:ext cx="6696973" cy="38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43339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Algoritmo do Best Fit</a:t>
            </a:r>
            <a:endParaRPr lang="pt-BR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148900A1-B766-4938-B223-4DAB12D8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92" y="2964656"/>
            <a:ext cx="6811992" cy="37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4689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DB5D7166-5662-40F3-9995-755CC05E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49" y="1592381"/>
            <a:ext cx="7631501" cy="47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65294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Algoritmo do Best Fit</a:t>
            </a:r>
            <a:endParaRPr lang="pt-BR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5D06BA9E-8975-4C81-91BB-82FD8CB4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47" y="2941175"/>
            <a:ext cx="8278482" cy="34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28890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Algoritmo do Worst Fit</a:t>
            </a:r>
            <a:endParaRPr lang="pt-BR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1A051E0A-5E0E-4458-8E61-D96E6445B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35" y="2827772"/>
            <a:ext cx="6596331" cy="35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78484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Algoritmo do Worst Fit</a:t>
            </a:r>
            <a:endParaRPr lang="pt-BR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5C498B00-7A03-4459-B716-F6430C25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4" y="2785769"/>
            <a:ext cx="7243312" cy="38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18194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Algoritmo do Worst Fit</a:t>
            </a:r>
            <a:endParaRPr lang="pt-BR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B8F13FF5-680A-4FE7-AFF0-A38E8EAF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59" y="3012725"/>
            <a:ext cx="5992483" cy="35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72192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Algoritmo do Worst Fit</a:t>
            </a:r>
            <a:endParaRPr lang="pt-BR"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Declaração de variável (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Declarar()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>
              <a:solidFill>
                <a:srgbClr val="000000"/>
              </a:solidFill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4DD91E8C-6320-4711-8681-7FD7AE8A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40" y="2952247"/>
            <a:ext cx="7660256" cy="30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6679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Alocar parte de área livre</a:t>
            </a:r>
            <a:endParaRPr lang="pt-BR" sz="3200" dirty="0">
              <a:solidFill>
                <a:srgbClr val="2B0B0B"/>
              </a:solidFill>
              <a:cs typeface="Calibri"/>
            </a:endParaRPr>
          </a:p>
          <a:p>
            <a:pPr marL="13716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Alocações com algoritmos First, Best e Worst Fit (</a:t>
            </a:r>
            <a:r>
              <a:rPr lang="pt-BR" sz="2800">
                <a:ea typeface="+mn-lt"/>
                <a:cs typeface="+mn-lt"/>
              </a:rPr>
              <a:t>First</a:t>
            </a:r>
            <a:r>
              <a:rPr lang="pt-BR" sz="2800">
                <a:solidFill>
                  <a:srgbClr val="000000"/>
                </a:solidFill>
                <a:cs typeface="Calibri"/>
              </a:rPr>
              <a:t>(), BestFit(), WorstFit()</a:t>
            </a:r>
            <a:r>
              <a:rPr lang="pt-BR" sz="2800" dirty="0">
                <a:solidFill>
                  <a:srgbClr val="2B0B0B"/>
                </a:solidFill>
                <a:cs typeface="Calibri"/>
              </a:rPr>
              <a:t>)</a:t>
            </a:r>
            <a:endParaRPr lang="pt-BR" dirty="0"/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AD1F5D1A-A2A2-4CBC-8EB9-55424ABE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06" y="3653196"/>
            <a:ext cx="8911086" cy="26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18871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Desalocar área</a:t>
            </a:r>
            <a:endParaRPr lang="pt-BR" sz="3200" dirty="0">
              <a:solidFill>
                <a:srgbClr val="2B0B0B"/>
              </a:solidFill>
              <a:cs typeface="Calibri"/>
            </a:endParaRPr>
          </a:p>
          <a:p>
            <a:pPr marL="18288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cs typeface="Calibri"/>
              </a:rPr>
              <a:t>()</a:t>
            </a:r>
            <a:r>
              <a:rPr lang="pt-BR" sz="2800">
                <a:solidFill>
                  <a:srgbClr val="2B0B0B"/>
                </a:solidFill>
                <a:cs typeface="Calibri"/>
              </a:rPr>
              <a:t>)</a:t>
            </a:r>
            <a:endParaRPr lang="pt-BR"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2E7DD6FB-3083-4BAF-BCC9-48C91E7F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25" y="2859016"/>
            <a:ext cx="8235350" cy="377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4916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Desalocar área</a:t>
            </a:r>
            <a:endParaRPr lang="pt-BR" sz="3200" dirty="0">
              <a:solidFill>
                <a:srgbClr val="2B0B0B"/>
              </a:solidFill>
              <a:cs typeface="Calibri"/>
            </a:endParaRPr>
          </a:p>
          <a:p>
            <a:pPr marL="18288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cs typeface="Calibri"/>
              </a:rPr>
              <a:t>()</a:t>
            </a:r>
            <a:r>
              <a:rPr lang="pt-BR" sz="2800">
                <a:solidFill>
                  <a:srgbClr val="2B0B0B"/>
                </a:solidFill>
                <a:cs typeface="Calibri"/>
              </a:rPr>
              <a:t>)</a:t>
            </a:r>
            <a:endParaRPr lang="pt-BR">
              <a:cs typeface="Calibri"/>
            </a:endParaRP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2210B0EC-CEE5-4FEB-90B4-2FF051F5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79" y="2921971"/>
            <a:ext cx="8192220" cy="36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96356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Verificação de variáveis que referenciam a mesma área</a:t>
            </a:r>
            <a:endParaRPr lang="pt-BR"/>
          </a:p>
          <a:p>
            <a:pPr marL="13716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Desalocar área (</a:t>
            </a:r>
            <a:r>
              <a:rPr lang="pt-BR" sz="2800" dirty="0">
                <a:ea typeface="+mn-lt"/>
                <a:cs typeface="+mn-lt"/>
              </a:rPr>
              <a:t>Deletar</a:t>
            </a:r>
            <a:r>
              <a:rPr lang="pt-BR" sz="2800" dirty="0">
                <a:solidFill>
                  <a:srgbClr val="000000"/>
                </a:solidFill>
                <a:cs typeface="Calibri"/>
              </a:rPr>
              <a:t>()</a:t>
            </a:r>
            <a:r>
              <a:rPr lang="pt-BR" sz="2800" dirty="0">
                <a:solidFill>
                  <a:srgbClr val="2B0B0B"/>
                </a:solidFill>
                <a:cs typeface="Calibri"/>
              </a:rPr>
              <a:t>)</a:t>
            </a:r>
            <a:endParaRPr lang="pt-BR"/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CCB02D64-E4CE-4D9D-824D-2DB779BA5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74" y="2842180"/>
            <a:ext cx="7473350" cy="373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9674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Mostrar outras variáveis que referenciam área</a:t>
            </a:r>
            <a:endParaRPr lang="pt-BR"/>
          </a:p>
          <a:p>
            <a:pPr marL="9144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Verificação de variáveis que referenciam a mesma área</a:t>
            </a:r>
            <a:endParaRPr lang="pt-BR" sz="2800">
              <a:ea typeface="+mn-lt"/>
              <a:cs typeface="+mn-lt"/>
            </a:endParaRPr>
          </a:p>
          <a:p>
            <a:pPr marL="1371600" lvl="1"/>
            <a:r>
              <a:rPr lang="pt-BR" sz="2800">
                <a:solidFill>
                  <a:srgbClr val="2B0B0B"/>
                </a:solidFill>
                <a:cs typeface="Calibri"/>
              </a:rPr>
              <a:t> (</a:t>
            </a:r>
            <a:r>
              <a:rPr lang="pt-BR" sz="2800">
                <a:ea typeface="+mn-lt"/>
                <a:cs typeface="+mn-lt"/>
              </a:rPr>
              <a:t>VerificarOutrasVariaveis</a:t>
            </a:r>
            <a:r>
              <a:rPr lang="pt-BR" sz="2800">
                <a:solidFill>
                  <a:srgbClr val="000000"/>
                </a:solidFill>
                <a:cs typeface="Calibri"/>
              </a:rPr>
              <a:t>()</a:t>
            </a:r>
            <a:r>
              <a:rPr lang="pt-BR" sz="2800">
                <a:solidFill>
                  <a:srgbClr val="2B0B0B"/>
                </a:solidFill>
                <a:cs typeface="Calibri"/>
              </a:rPr>
              <a:t>)</a:t>
            </a:r>
            <a:endParaRPr lang="pt-BR"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E1F79EC7-8AB3-4F91-8207-14D7A12E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8" y="4289730"/>
            <a:ext cx="9514937" cy="128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3601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164566" y="3323622"/>
            <a:ext cx="447541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600">
                <a:solidFill>
                  <a:srgbClr val="2B0B0B"/>
                </a:solidFill>
                <a:cs typeface="Calibri"/>
              </a:rPr>
              <a:t>Vetor de instruções</a:t>
            </a:r>
            <a:endParaRPr lang="pt-BR" sz="3600" dirty="0">
              <a:solidFill>
                <a:srgbClr val="2B0B0B"/>
              </a:solidFill>
              <a:cs typeface="Calibri"/>
            </a:endParaRPr>
          </a:p>
          <a:p>
            <a:endParaRPr lang="pt-BR" sz="36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185DD342-F24E-41A3-A8A4-469D4534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042" y="3083264"/>
            <a:ext cx="5129840" cy="168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77670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Liberação de áreas livres</a:t>
            </a:r>
          </a:p>
          <a:p>
            <a:pPr marL="13716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Desalocar área (</a:t>
            </a:r>
            <a:r>
              <a:rPr lang="pt-BR" sz="2800">
                <a:ea typeface="+mn-lt"/>
                <a:cs typeface="+mn-lt"/>
              </a:rPr>
              <a:t>Deletar</a:t>
            </a:r>
            <a:r>
              <a:rPr lang="pt-BR" sz="2800" dirty="0">
                <a:solidFill>
                  <a:srgbClr val="000000"/>
                </a:solidFill>
                <a:cs typeface="Calibri"/>
              </a:rPr>
              <a:t>()</a:t>
            </a:r>
            <a:r>
              <a:rPr lang="pt-BR" sz="2800" dirty="0">
                <a:solidFill>
                  <a:srgbClr val="2B0B0B"/>
                </a:solidFill>
                <a:cs typeface="Calibri"/>
              </a:rPr>
              <a:t>)</a:t>
            </a:r>
            <a:endParaRPr lang="pt-BR" dirty="0"/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54270DA4-0543-44E1-B440-A7408A4E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155" y="2905944"/>
            <a:ext cx="8695427" cy="37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24859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Liberação de áreas livres</a:t>
            </a:r>
          </a:p>
          <a:p>
            <a:pPr marL="13716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Desalocar área (</a:t>
            </a:r>
            <a:r>
              <a:rPr lang="pt-BR" sz="2800">
                <a:ea typeface="+mn-lt"/>
                <a:cs typeface="+mn-lt"/>
              </a:rPr>
              <a:t>Deletar</a:t>
            </a:r>
            <a:r>
              <a:rPr lang="pt-BR" sz="2800" dirty="0">
                <a:solidFill>
                  <a:srgbClr val="000000"/>
                </a:solidFill>
                <a:cs typeface="Calibri"/>
              </a:rPr>
              <a:t>()</a:t>
            </a:r>
            <a:r>
              <a:rPr lang="pt-BR" sz="2800" dirty="0">
                <a:solidFill>
                  <a:srgbClr val="2B0B0B"/>
                </a:solidFill>
                <a:cs typeface="Calibri"/>
              </a:rPr>
              <a:t>)</a:t>
            </a:r>
            <a:endParaRPr lang="pt-BR" dirty="0"/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3E2755E1-A3A2-4DAF-B1D4-322B1BFF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98" y="2846345"/>
            <a:ext cx="7962180" cy="35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80910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Inserção de área livre </a:t>
            </a:r>
            <a:endParaRPr lang="pt-BR"/>
          </a:p>
          <a:p>
            <a:pPr marL="18288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Liberação da área livre (</a:t>
            </a:r>
            <a:r>
              <a:rPr lang="pt-BR" sz="2800">
                <a:ea typeface="+mn-lt"/>
                <a:cs typeface="+mn-lt"/>
              </a:rPr>
              <a:t>LiberarListaDeAreasLivres</a:t>
            </a:r>
            <a:r>
              <a:rPr lang="pt-BR" sz="2800">
                <a:solidFill>
                  <a:srgbClr val="000000"/>
                </a:solidFill>
                <a:cs typeface="Calibri"/>
              </a:rPr>
              <a:t>()</a:t>
            </a:r>
            <a:r>
              <a:rPr lang="pt-BR" sz="2800">
                <a:solidFill>
                  <a:srgbClr val="2B0B0B"/>
                </a:solidFill>
                <a:cs typeface="Calibri"/>
              </a:rPr>
              <a:t>)</a:t>
            </a:r>
            <a:endParaRPr lang="pt-BR"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FECC956B-6706-4D59-905C-6653FF3A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06" y="3147146"/>
            <a:ext cx="6941387" cy="34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5667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Inserção de área livre </a:t>
            </a:r>
            <a:endParaRPr lang="pt-BR"/>
          </a:p>
          <a:p>
            <a:pPr marL="18288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Liberação da área livre (</a:t>
            </a:r>
            <a:r>
              <a:rPr lang="pt-BR" sz="2800">
                <a:ea typeface="+mn-lt"/>
                <a:cs typeface="+mn-lt"/>
              </a:rPr>
              <a:t>LiberarListaDeAreasLivres</a:t>
            </a:r>
            <a:r>
              <a:rPr lang="pt-BR" sz="2800">
                <a:solidFill>
                  <a:srgbClr val="000000"/>
                </a:solidFill>
                <a:cs typeface="Calibri"/>
              </a:rPr>
              <a:t>()</a:t>
            </a:r>
            <a:r>
              <a:rPr lang="pt-BR" sz="2800">
                <a:solidFill>
                  <a:srgbClr val="2B0B0B"/>
                </a:solidFill>
                <a:cs typeface="Calibri"/>
              </a:rPr>
              <a:t>)</a:t>
            </a:r>
            <a:endParaRPr lang="pt-BR">
              <a:cs typeface="Calibri"/>
            </a:endParaRP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F8A1D80F-DCF1-4AD1-BDD0-FEB144F4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33" y="2830763"/>
            <a:ext cx="4195313" cy="37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13902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Atribuição</a:t>
            </a:r>
          </a:p>
          <a:p>
            <a:pPr marL="13716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Execução de programa 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cs typeface="Calibri"/>
              </a:rPr>
              <a:t>()</a:t>
            </a:r>
            <a:r>
              <a:rPr lang="pt-BR" sz="2800" dirty="0">
                <a:solidFill>
                  <a:srgbClr val="2B0B0B"/>
                </a:solidFill>
                <a:cs typeface="Calibri"/>
              </a:rPr>
              <a:t>)</a:t>
            </a: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749DBA81-CDBA-4A35-AEBE-1F07D603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55" y="2953894"/>
            <a:ext cx="6179388" cy="33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91798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394604" y="1454566"/>
            <a:ext cx="102119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Procura por variável</a:t>
            </a:r>
            <a:endParaRPr lang="pt-BR">
              <a:cs typeface="Calibri"/>
            </a:endParaRPr>
          </a:p>
          <a:p>
            <a:pPr marL="13716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Atribuição (</a:t>
            </a:r>
            <a:r>
              <a:rPr lang="pt-BR" sz="2800">
                <a:ea typeface="+mn-lt"/>
                <a:cs typeface="+mn-lt"/>
              </a:rPr>
              <a:t>Atribuir</a:t>
            </a:r>
            <a:r>
              <a:rPr lang="pt-BR" sz="2800">
                <a:solidFill>
                  <a:srgbClr val="2B0B0B"/>
                </a:solidFill>
                <a:cs typeface="Calibri"/>
              </a:rPr>
              <a:t>()) - 2 vezes</a:t>
            </a:r>
          </a:p>
          <a:p>
            <a:endParaRPr lang="pt-BR" sz="36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074C759F-0C4A-480A-BCD8-D3486BBE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6" y="3054148"/>
            <a:ext cx="7559614" cy="35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93500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Atribuição (auxiliar)</a:t>
            </a:r>
          </a:p>
          <a:p>
            <a:pPr marL="13716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Atribuição (</a:t>
            </a:r>
            <a:r>
              <a:rPr lang="pt-BR" sz="2800">
                <a:ea typeface="+mn-lt"/>
                <a:cs typeface="+mn-lt"/>
              </a:rPr>
              <a:t>Atribuir</a:t>
            </a:r>
            <a:r>
              <a:rPr lang="pt-BR" sz="2800">
                <a:solidFill>
                  <a:srgbClr val="000000"/>
                </a:solidFill>
                <a:cs typeface="Calibri"/>
              </a:rPr>
              <a:t>()</a:t>
            </a:r>
            <a:r>
              <a:rPr lang="pt-BR" sz="2800" dirty="0">
                <a:solidFill>
                  <a:srgbClr val="2B0B0B"/>
                </a:solidFill>
                <a:cs typeface="Calibri"/>
              </a:rPr>
              <a:t>)</a:t>
            </a: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4" name="Imagem 5" descr="Texto&#10;&#10;Descrição gerada automaticamente">
            <a:extLst>
              <a:ext uri="{FF2B5EF4-FFF2-40B4-BE49-F238E27FC236}">
                <a16:creationId xmlns:a16="http://schemas.microsoft.com/office/drawing/2014/main" id="{177B2EBA-45A2-4C3C-BF4A-45BA3B80D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3" y="2918486"/>
            <a:ext cx="9328030" cy="386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39666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Exibição do heap, lista de áreas livres e de variáveis </a:t>
            </a:r>
          </a:p>
          <a:p>
            <a:pPr marL="1828800" lvl="1" indent="-457200">
              <a:buFont typeface="Arial,Sans-Serif"/>
              <a:buChar char="•"/>
            </a:pP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2800">
                <a:ea typeface="+mn-lt"/>
                <a:cs typeface="+mn-lt"/>
              </a:rPr>
              <a:t>ExecutarPrograma</a:t>
            </a:r>
            <a:r>
              <a:rPr lang="pt-BR" sz="28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28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2800">
              <a:ea typeface="+mn-lt"/>
              <a:cs typeface="+mn-lt"/>
            </a:endParaRPr>
          </a:p>
          <a:p>
            <a:pPr marL="1371600" lvl="1" indent="-457200">
              <a:buFont typeface="Arial"/>
              <a:buChar char="•"/>
            </a:pPr>
            <a:endParaRPr lang="pt-BR" sz="28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4DF147F9-2299-41A8-B03D-2E18328A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7" y="2927698"/>
            <a:ext cx="9514935" cy="35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78096"/>
      </p:ext>
    </p:extLst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 dirty="0">
                <a:solidFill>
                  <a:srgbClr val="2B0B0B"/>
                </a:solidFill>
                <a:cs typeface="Calibri"/>
              </a:rPr>
              <a:t>Mostrar estado do </a:t>
            </a:r>
            <a:r>
              <a:rPr lang="pt-BR" sz="3200" dirty="0" err="1">
                <a:solidFill>
                  <a:srgbClr val="2B0B0B"/>
                </a:solidFill>
                <a:cs typeface="Calibri"/>
              </a:rPr>
              <a:t>heap</a:t>
            </a:r>
            <a:r>
              <a:rPr lang="pt-BR" sz="3200" dirty="0">
                <a:solidFill>
                  <a:srgbClr val="2B0B0B"/>
                </a:solidFill>
                <a:cs typeface="Calibri"/>
              </a:rPr>
              <a:t> </a:t>
            </a:r>
            <a:endParaRPr lang="pt-BR"/>
          </a:p>
          <a:p>
            <a:pPr marL="914400" lvl="1" indent="-457200">
              <a:buFont typeface="Arial"/>
              <a:buChar char="•"/>
            </a:pP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Exibição do </a:t>
            </a:r>
            <a:r>
              <a:rPr lang="pt-BR" sz="2800" dirty="0" err="1">
                <a:solidFill>
                  <a:srgbClr val="2B0B0B"/>
                </a:solidFill>
                <a:ea typeface="+mn-lt"/>
                <a:cs typeface="+mn-lt"/>
              </a:rPr>
              <a:t>heap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, áreas livres e de variáveis(Exibir())</a:t>
            </a:r>
            <a:endParaRPr lang="pt-BR" sz="2800" dirty="0"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9DD392F8-0FAD-4389-AA6B-CA7408D7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211" y="2725192"/>
            <a:ext cx="3965274" cy="40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01302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Mostrar estado do heap </a:t>
            </a:r>
            <a:endParaRPr lang="pt-BR"/>
          </a:p>
          <a:p>
            <a:pPr marL="914400" lvl="1" indent="-457200">
              <a:buFont typeface="Arial"/>
              <a:buChar char="•"/>
            </a:pP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Exibição do </a:t>
            </a:r>
            <a:r>
              <a:rPr lang="pt-BR" sz="2800" dirty="0" err="1">
                <a:solidFill>
                  <a:srgbClr val="2B0B0B"/>
                </a:solidFill>
                <a:ea typeface="+mn-lt"/>
                <a:cs typeface="+mn-lt"/>
              </a:rPr>
              <a:t>heap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, áreas livres e de variáveis(Exibir())</a:t>
            </a:r>
            <a:endParaRPr lang="pt-BR" sz="2800" dirty="0"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6A55C6F8-3F00-41A6-AFB3-E24639AF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324" y="2786696"/>
            <a:ext cx="4109049" cy="39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9300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m 5" descr="Texto&#10;&#10;Descrição gerada automaticamente">
            <a:extLst>
              <a:ext uri="{FF2B5EF4-FFF2-40B4-BE49-F238E27FC236}">
                <a16:creationId xmlns:a16="http://schemas.microsoft.com/office/drawing/2014/main" id="{7DC3FD0D-DCCC-44ED-A4E6-1F2CC478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701" y="1439504"/>
            <a:ext cx="5676181" cy="4985407"/>
          </a:xfrm>
          <a:prstGeom prst="rect">
            <a:avLst/>
          </a:prstGeom>
        </p:spPr>
      </p:pic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877019" y="3323622"/>
            <a:ext cx="74227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600">
                <a:solidFill>
                  <a:srgbClr val="2B0B0B"/>
                </a:solidFill>
              </a:rPr>
              <a:t>Lista de variáveis</a:t>
            </a:r>
          </a:p>
        </p:txBody>
      </p:sp>
    </p:spTree>
    <p:extLst>
      <p:ext uri="{BB962C8B-B14F-4D97-AF65-F5344CB8AC3E}">
        <p14:creationId xmlns:p14="http://schemas.microsoft.com/office/powerpoint/2010/main" val="3079928311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 dirty="0">
                <a:solidFill>
                  <a:srgbClr val="2B0B0B"/>
                </a:solidFill>
                <a:cs typeface="Calibri"/>
              </a:rPr>
              <a:t>Mostrar variáveis do programa </a:t>
            </a:r>
            <a:endParaRPr lang="pt-BR">
              <a:solidFill>
                <a:srgbClr val="000000"/>
              </a:solidFill>
              <a:cs typeface="Calibri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pt-BR" sz="2800" dirty="0">
                <a:solidFill>
                  <a:srgbClr val="2B0B0B"/>
                </a:solidFill>
                <a:cs typeface="Calibri"/>
              </a:rPr>
              <a:t>Exibição do </a:t>
            </a:r>
            <a:r>
              <a:rPr lang="pt-BR" sz="2800" dirty="0" err="1">
                <a:solidFill>
                  <a:srgbClr val="2B0B0B"/>
                </a:solidFill>
                <a:cs typeface="Calibri"/>
              </a:rPr>
              <a:t>heap</a:t>
            </a:r>
            <a:r>
              <a:rPr lang="pt-BR" sz="2800" dirty="0">
                <a:solidFill>
                  <a:srgbClr val="2B0B0B"/>
                </a:solidFill>
                <a:cs typeface="Calibri"/>
              </a:rPr>
              <a:t>, áreas livres e de variáveis(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Exibir</a:t>
            </a:r>
            <a:r>
              <a:rPr lang="pt-BR" sz="2800" dirty="0">
                <a:solidFill>
                  <a:srgbClr val="2B0B0B"/>
                </a:solidFill>
                <a:cs typeface="Calibri"/>
              </a:rPr>
              <a:t>())</a:t>
            </a:r>
            <a:endParaRPr lang="pt-BR" sz="2800" dirty="0">
              <a:ea typeface="+mn-lt"/>
              <a:cs typeface="+mn-lt"/>
            </a:endParaRP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1D9F5D52-01CA-40A4-BBC6-19369531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98" y="2944395"/>
            <a:ext cx="8393501" cy="355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18110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 dirty="0">
                <a:solidFill>
                  <a:srgbClr val="2B0B0B"/>
                </a:solidFill>
                <a:cs typeface="Calibri"/>
              </a:rPr>
              <a:t>Mostrar áreas livres no </a:t>
            </a:r>
            <a:r>
              <a:rPr lang="pt-BR" sz="3200" dirty="0" err="1">
                <a:solidFill>
                  <a:srgbClr val="2B0B0B"/>
                </a:solidFill>
                <a:cs typeface="Calibri"/>
              </a:rPr>
              <a:t>heap</a:t>
            </a:r>
            <a:endParaRPr lang="pt-BR">
              <a:solidFill>
                <a:srgbClr val="000000"/>
              </a:solidFill>
              <a:cs typeface="Calibri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pt-BR" sz="2800" dirty="0">
                <a:solidFill>
                  <a:srgbClr val="2B0B0B"/>
                </a:solidFill>
                <a:cs typeface="Calibri"/>
              </a:rPr>
              <a:t>Exibição do </a:t>
            </a:r>
            <a:r>
              <a:rPr lang="pt-BR" sz="2800" dirty="0" err="1">
                <a:solidFill>
                  <a:srgbClr val="2B0B0B"/>
                </a:solidFill>
                <a:cs typeface="Calibri"/>
              </a:rPr>
              <a:t>heap</a:t>
            </a:r>
            <a:r>
              <a:rPr lang="pt-BR" sz="2800" dirty="0">
                <a:solidFill>
                  <a:srgbClr val="2B0B0B"/>
                </a:solidFill>
                <a:cs typeface="Calibri"/>
              </a:rPr>
              <a:t>, áreas livres e de variáveis(</a:t>
            </a:r>
            <a:r>
              <a:rPr lang="pt-BR" sz="2800" dirty="0">
                <a:solidFill>
                  <a:srgbClr val="2B0B0B"/>
                </a:solidFill>
                <a:ea typeface="+mn-lt"/>
                <a:cs typeface="+mn-lt"/>
              </a:rPr>
              <a:t>Exibir</a:t>
            </a:r>
            <a:r>
              <a:rPr lang="pt-BR" sz="2800" dirty="0">
                <a:solidFill>
                  <a:srgbClr val="2B0B0B"/>
                </a:solidFill>
                <a:cs typeface="Calibri"/>
              </a:rPr>
              <a:t>())</a:t>
            </a:r>
            <a:endParaRPr lang="pt-BR" sz="2800" dirty="0">
              <a:ea typeface="+mn-lt"/>
              <a:cs typeface="+mn-lt"/>
            </a:endParaRPr>
          </a:p>
        </p:txBody>
      </p:sp>
      <p:pic>
        <p:nvPicPr>
          <p:cNvPr id="2" name="Imagem 3" descr="Texto&#10;&#10;Descrição gerada automaticamente">
            <a:extLst>
              <a:ext uri="{FF2B5EF4-FFF2-40B4-BE49-F238E27FC236}">
                <a16:creationId xmlns:a16="http://schemas.microsoft.com/office/drawing/2014/main" id="{FC8E596F-25E2-40D6-A8FA-AF86EFA8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80" y="3291875"/>
            <a:ext cx="10147540" cy="283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2639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394604" y="1583962"/>
            <a:ext cx="932058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600">
                <a:solidFill>
                  <a:srgbClr val="2B0B0B"/>
                </a:solidFill>
              </a:rPr>
              <a:t>Lista de áreas livres</a:t>
            </a:r>
          </a:p>
          <a:p>
            <a:endParaRPr lang="pt-BR" sz="36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508F9C0B-C438-4156-A436-191E1566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46" y="2366725"/>
            <a:ext cx="5934973" cy="420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8632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cs typeface="Calibri"/>
              </a:rPr>
              <a:t>main()</a:t>
            </a:r>
            <a:endParaRPr lang="pt-BR"/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79A63870-ABEA-41B6-ADDD-662F073B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89" y="2254567"/>
            <a:ext cx="5446143" cy="426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9441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353924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3200">
                <a:ea typeface="+mn-lt"/>
                <a:cs typeface="+mn-lt"/>
              </a:rPr>
              <a:t>ExecutarPrograma</a:t>
            </a:r>
            <a:r>
              <a:rPr lang="pt-BR" sz="32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32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3200">
              <a:ea typeface="+mn-lt"/>
              <a:cs typeface="+mn-lt"/>
            </a:endParaRPr>
          </a:p>
          <a:p>
            <a:pPr marL="13716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main()</a:t>
            </a:r>
            <a:endParaRPr lang="pt-BR"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65115459-5DC4-478A-AE13-ADD20D697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306" y="2576529"/>
            <a:ext cx="5848709" cy="40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6972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B6C3A11-6912-401E-93D6-08815335CD7E}"/>
              </a:ext>
            </a:extLst>
          </p:cNvPr>
          <p:cNvSpPr txBox="1"/>
          <p:nvPr/>
        </p:nvSpPr>
        <p:spPr>
          <a:xfrm>
            <a:off x="1388853" y="138021"/>
            <a:ext cx="9328030" cy="646331"/>
          </a:xfrm>
          <a:prstGeom prst="rect">
            <a:avLst/>
          </a:prstGeom>
          <a:solidFill>
            <a:srgbClr val="2B0B0B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1">
                    <a:lumMod val="95000"/>
                  </a:schemeClr>
                </a:solidFill>
                <a:latin typeface="Rockwell Nova Light"/>
                <a:cs typeface="Calibri"/>
              </a:rPr>
              <a:t>Programa</a:t>
            </a:r>
            <a:endParaRPr lang="pt-BR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9F6007F-2E20-4D11-9FD7-B31921EF8610}"/>
              </a:ext>
            </a:extLst>
          </p:cNvPr>
          <p:cNvSpPr txBox="1"/>
          <p:nvPr/>
        </p:nvSpPr>
        <p:spPr>
          <a:xfrm>
            <a:off x="1207698" y="1713358"/>
            <a:ext cx="102119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anose="020B0604020202020204" pitchFamily="34" charset="0"/>
              <a:buChar char="ü"/>
            </a:pPr>
            <a:r>
              <a:rPr lang="pt-BR" sz="3200">
                <a:solidFill>
                  <a:srgbClr val="2B0B0B"/>
                </a:solidFill>
                <a:ea typeface="+mn-lt"/>
                <a:cs typeface="+mn-lt"/>
              </a:rPr>
              <a:t>Execução do programa(</a:t>
            </a:r>
            <a:r>
              <a:rPr lang="pt-BR" sz="3200">
                <a:ea typeface="+mn-lt"/>
                <a:cs typeface="+mn-lt"/>
              </a:rPr>
              <a:t>ExecutarPrograma</a:t>
            </a:r>
            <a:r>
              <a:rPr lang="pt-BR" sz="3200">
                <a:solidFill>
                  <a:srgbClr val="000000"/>
                </a:solidFill>
                <a:ea typeface="+mn-lt"/>
                <a:cs typeface="+mn-lt"/>
              </a:rPr>
              <a:t>()</a:t>
            </a:r>
            <a:r>
              <a:rPr lang="pt-BR" sz="3200">
                <a:solidFill>
                  <a:srgbClr val="2B0B0B"/>
                </a:solidFill>
                <a:ea typeface="+mn-lt"/>
                <a:cs typeface="+mn-lt"/>
              </a:rPr>
              <a:t>)</a:t>
            </a:r>
            <a:endParaRPr lang="pt-BR" sz="3200">
              <a:ea typeface="+mn-lt"/>
              <a:cs typeface="+mn-lt"/>
            </a:endParaRPr>
          </a:p>
          <a:p>
            <a:pPr marL="1371600" lvl="1" indent="-457200">
              <a:buFont typeface="Arial"/>
              <a:buChar char="•"/>
            </a:pPr>
            <a:r>
              <a:rPr lang="pt-BR" sz="2800">
                <a:solidFill>
                  <a:srgbClr val="2B0B0B"/>
                </a:solidFill>
                <a:cs typeface="Calibri"/>
              </a:rPr>
              <a:t>main()</a:t>
            </a:r>
            <a:endParaRPr lang="pt-BR">
              <a:cs typeface="Calibri"/>
            </a:endParaRPr>
          </a:p>
          <a:p>
            <a:endParaRPr lang="pt-BR" sz="3200" dirty="0">
              <a:solidFill>
                <a:srgbClr val="2B0B0B"/>
              </a:solidFill>
              <a:cs typeface="Calibri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A7E66A59-8235-430E-8CC3-E42CDEB4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15" y="3223443"/>
            <a:ext cx="7272067" cy="27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3900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6ACCA8640CAC42A3FB131E4C112216" ma:contentTypeVersion="2" ma:contentTypeDescription="Crie um novo documento." ma:contentTypeScope="" ma:versionID="fd7addd5f4b3e50920003f9a14c5eb77">
  <xsd:schema xmlns:xsd="http://www.w3.org/2001/XMLSchema" xmlns:xs="http://www.w3.org/2001/XMLSchema" xmlns:p="http://schemas.microsoft.com/office/2006/metadata/properties" xmlns:ns2="3df41a36-ac4f-4cb1-ae4f-9fe29d09514f" targetNamespace="http://schemas.microsoft.com/office/2006/metadata/properties" ma:root="true" ma:fieldsID="2231c8fce94399c125e21c9a5fbbbc06" ns2:_="">
    <xsd:import namespace="3df41a36-ac4f-4cb1-ae4f-9fe29d0951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41a36-ac4f-4cb1-ae4f-9fe29d0951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862B31-F74C-4A2A-B059-9434C8DD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f41a36-ac4f-4cb1-ae4f-9fe29d0951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CB0005-579E-44C0-B3BA-77A47D9FA7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4F645E-9971-402A-9D80-E53FF2329F0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51</vt:i4>
      </vt:variant>
    </vt:vector>
  </HeadingPairs>
  <TitlesOfParts>
    <vt:vector size="53" baseType="lpstr">
      <vt:lpstr>Office Theme</vt:lpstr>
      <vt:lpstr>Office Theme</vt:lpstr>
      <vt:lpstr>Simulação de Manipulação da Heap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866</cp:revision>
  <dcterms:created xsi:type="dcterms:W3CDTF">2020-04-25T15:05:49Z</dcterms:created>
  <dcterms:modified xsi:type="dcterms:W3CDTF">2021-07-22T12:33:01Z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0x010100426ACCA8640CAC42A3FB131E4C112216</vt:lpwstr>
  </property>
</Properties>
</file>