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48"/>
  </p:notesMasterIdLst>
  <p:sldIdLst>
    <p:sldId id="259" r:id="rId7"/>
    <p:sldId id="260" r:id="rId8"/>
    <p:sldId id="261" r:id="rId9"/>
    <p:sldId id="262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63" r:id="rId26"/>
    <p:sldId id="264" r:id="rId27"/>
    <p:sldId id="265" r:id="rId28"/>
    <p:sldId id="266" r:id="rId29"/>
    <p:sldId id="294" r:id="rId30"/>
    <p:sldId id="295" r:id="rId31"/>
    <p:sldId id="296" r:id="rId32"/>
    <p:sldId id="267" r:id="rId33"/>
    <p:sldId id="297" r:id="rId34"/>
    <p:sldId id="298" r:id="rId35"/>
    <p:sldId id="268" r:id="rId36"/>
    <p:sldId id="269" r:id="rId37"/>
    <p:sldId id="299" r:id="rId38"/>
    <p:sldId id="301" r:id="rId39"/>
    <p:sldId id="302" r:id="rId40"/>
    <p:sldId id="270" r:id="rId41"/>
    <p:sldId id="271" r:id="rId42"/>
    <p:sldId id="303" r:id="rId43"/>
    <p:sldId id="272" r:id="rId44"/>
    <p:sldId id="273" r:id="rId45"/>
    <p:sldId id="304" r:id="rId46"/>
    <p:sldId id="305" r:id="rId47"/>
  </p:sldIdLst>
  <p:sldSz cx="10969625" cy="6170613"/>
  <p:notesSz cx="6858000" cy="9144000"/>
  <p:custDataLst>
    <p:tags r:id="rId4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AABD8-B011-4853-AFC9-71DEA894F5EF}" v="1" dt="2023-09-14T13:02:58.051"/>
    <p1510:client id="{C1B58BA9-95A2-4113-A744-BD145DC0A90C}" v="1" dt="2023-09-28T11:33:46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bleStyles" Target="tableStyles.xml"/><Relationship Id="rId5" Type="http://schemas.openxmlformats.org/officeDocument/2006/relationships/customXml" Target="../customXml/item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S-EngineeringTechnicalSchool BOT-ResearchDevelopment (CaP/ETS)" userId="S::ct67ca@bosch.com::ae1e7f03-ca27-454d-9228-b72381b5c31c" providerId="AD" clId="Web-{41DAABD8-B011-4853-AFC9-71DEA894F5EF}"/>
    <pc:docChg chg="modSld">
      <pc:chgData name="ETS-EngineeringTechnicalSchool BOT-ResearchDevelopment (CaP/ETS)" userId="S::ct67ca@bosch.com::ae1e7f03-ca27-454d-9228-b72381b5c31c" providerId="AD" clId="Web-{41DAABD8-B011-4853-AFC9-71DEA894F5EF}" dt="2023-09-14T13:02:58.051" v="0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41DAABD8-B011-4853-AFC9-71DEA894F5EF}" dt="2023-09-14T13:02:58.051" v="0" actId="1076"/>
        <pc:sldMkLst>
          <pc:docMk/>
          <pc:sldMk cId="546198878" sldId="298"/>
        </pc:sldMkLst>
        <pc:spChg chg="mod">
          <ac:chgData name="ETS-EngineeringTechnicalSchool BOT-ResearchDevelopment (CaP/ETS)" userId="S::ct67ca@bosch.com::ae1e7f03-ca27-454d-9228-b72381b5c31c" providerId="AD" clId="Web-{41DAABD8-B011-4853-AFC9-71DEA894F5EF}" dt="2023-09-14T13:02:58.051" v="0" actId="1076"/>
          <ac:spMkLst>
            <pc:docMk/>
            <pc:sldMk cId="546198878" sldId="298"/>
            <ac:spMk id="11" creationId="{A484139D-3734-4E76-9ADF-3DC6789CA78B}"/>
          </ac:spMkLst>
        </pc:spChg>
      </pc:sldChg>
    </pc:docChg>
  </pc:docChgLst>
  <pc:docChgLst>
    <pc:chgData name="ETS-EngineeringTechnicalSchool BOT-ResearchDevelopment (CaP/ETS)" userId="S::ct67ca@bosch.com::ae1e7f03-ca27-454d-9228-b72381b5c31c" providerId="AD" clId="Web-{C1B58BA9-95A2-4113-A744-BD145DC0A90C}"/>
    <pc:docChg chg="delSld">
      <pc:chgData name="ETS-EngineeringTechnicalSchool BOT-ResearchDevelopment (CaP/ETS)" userId="S::ct67ca@bosch.com::ae1e7f03-ca27-454d-9228-b72381b5c31c" providerId="AD" clId="Web-{C1B58BA9-95A2-4113-A744-BD145DC0A90C}" dt="2023-09-28T11:33:46.266" v="0"/>
      <pc:docMkLst>
        <pc:docMk/>
      </pc:docMkLst>
      <pc:sldChg chg="del">
        <pc:chgData name="ETS-EngineeringTechnicalSchool BOT-ResearchDevelopment (CaP/ETS)" userId="S::ct67ca@bosch.com::ae1e7f03-ca27-454d-9228-b72381b5c31c" providerId="AD" clId="Web-{C1B58BA9-95A2-4113-A744-BD145DC0A90C}" dt="2023-09-28T11:33:46.266" v="0"/>
        <pc:sldMkLst>
          <pc:docMk/>
          <pc:sldMk cId="4096825870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28.09.2023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sgi.readthedocs.io/en/latest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Facilitar o Entendimento? NÃO, mas facilitar a CLASSIFICAÇÃO do que está sendo criado (</a:t>
            </a:r>
            <a:r>
              <a:rPr lang="pt-BR" err="1"/>
              <a:t>rss</a:t>
            </a:r>
            <a:r>
              <a:rPr lang="pt-BR"/>
              <a:t>).</a:t>
            </a:r>
          </a:p>
          <a:p>
            <a:endParaRPr lang="pt-BR"/>
          </a:p>
          <a:p>
            <a:r>
              <a:rPr lang="pt-BR"/>
              <a:t>É a criação de interface de comunicação utilizando puramente HTTP.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825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O cliente envia uma requisição para nossa API REST, e agora?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- Na requisição existe query </a:t>
            </a:r>
            <a:r>
              <a:rPr lang="pt-BR" b="0" u="none" err="1"/>
              <a:t>string</a:t>
            </a:r>
            <a:r>
              <a:rPr lang="pt-BR" b="0" u="none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- Qual foi o verbo HTTP que realizou a ação?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- Quais são os dados do cabeçalho?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- Qual o formato requisitado?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- E claro, a gente prepara os dados da coleção ou indivíduo do recurso solicitado.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Feito isso, é hora de preparar a response (resposta) àquela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114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Em uma response, claro, enviamos (data) dados, mas tem mais coisas que são enviadas junto.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Assim como uma </a:t>
            </a:r>
            <a:r>
              <a:rPr lang="pt-BR" b="0" u="none" err="1"/>
              <a:t>Request</a:t>
            </a:r>
            <a:r>
              <a:rPr lang="pt-BR" b="0" u="none"/>
              <a:t> (requisição) HTTP, a Response (resposta) HTTP também possui cabeçalho.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Por exemplo: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err="1"/>
              <a:t>Content-Type</a:t>
            </a:r>
            <a:r>
              <a:rPr lang="pt-BR" b="0" u="none"/>
              <a:t>: </a:t>
            </a:r>
            <a:r>
              <a:rPr lang="pt-BR" b="0" u="none" err="1"/>
              <a:t>text</a:t>
            </a:r>
            <a:r>
              <a:rPr lang="pt-BR" b="0" u="none"/>
              <a:t>/</a:t>
            </a:r>
            <a:r>
              <a:rPr lang="pt-BR" b="0" u="none" err="1"/>
              <a:t>javascript</a:t>
            </a:r>
            <a:r>
              <a:rPr lang="pt-BR" b="0" u="none"/>
              <a:t> =&gt; Este </a:t>
            </a:r>
            <a:r>
              <a:rPr lang="pt-BR" b="0" u="none" err="1"/>
              <a:t>content-type</a:t>
            </a:r>
            <a:r>
              <a:rPr lang="pt-BR" b="0" u="none"/>
              <a:t> deve bater com o </a:t>
            </a:r>
            <a:r>
              <a:rPr lang="pt-BR" b="0" u="none" err="1"/>
              <a:t>Accept</a:t>
            </a:r>
            <a:r>
              <a:rPr lang="pt-BR" b="0" u="none"/>
              <a:t> especificado no cabeçalho da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err="1"/>
              <a:t>Last-Modified</a:t>
            </a:r>
            <a:r>
              <a:rPr lang="pt-BR" b="0" u="none"/>
              <a:t>: </a:t>
            </a:r>
            <a:r>
              <a:rPr lang="pt-BR" b="0" u="none" err="1"/>
              <a:t>Tue</a:t>
            </a:r>
            <a:r>
              <a:rPr lang="pt-BR" b="0" u="none"/>
              <a:t>, 15 Jan 2020 12:45:26 GMT =&gt; Ainda temos a data de criação ou última modificação do recurso.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Expires: </a:t>
            </a:r>
            <a:r>
              <a:rPr lang="pt-BR" b="0" u="none" err="1"/>
              <a:t>Thu</a:t>
            </a:r>
            <a:r>
              <a:rPr lang="pt-BR" b="0" u="none"/>
              <a:t>, 22 Jan 2020 16:00:00 GTM =&gt; Ou ainda até quando este dado pode ser considerado “atual”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Status: 200 OK =&gt; O código de status HTTP, na qual pode nos guiar para nossas próximas ações.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026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Códigos entre 200 e 299 indica que tudo está OK!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Ao criar um novo recurso, tudo ocorrendo OK, o retorno será 202!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Entre 300 e 399 significa que a requisição foi entendida para o recurso está em algum outro local.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Códigos entre 400 e 499 indica que a requisição foi processada com algum erro DO LADO DO CLIENTE (URI errada, por exemplo, método GET e NÃO POST, etc.) erro 405 ou 403.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Códigos entre 500 e 599 quer dizer que a requisição foi processada mas houveram erros do lado do servidor!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8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XML era usado antigamente, hoje utilizamos mais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Hoje JSON (</a:t>
            </a:r>
            <a:r>
              <a:rPr lang="pt-BR" b="0" u="none" err="1"/>
              <a:t>JavaScript</a:t>
            </a:r>
            <a:r>
              <a:rPr lang="pt-BR" b="0" u="none"/>
              <a:t> </a:t>
            </a:r>
            <a:r>
              <a:rPr lang="pt-BR" b="0" u="none" err="1"/>
              <a:t>Object</a:t>
            </a:r>
            <a:r>
              <a:rPr lang="pt-BR" b="0" u="none"/>
              <a:t> </a:t>
            </a:r>
            <a:r>
              <a:rPr lang="pt-BR" b="0" u="none" err="1"/>
              <a:t>Notation</a:t>
            </a:r>
            <a:r>
              <a:rPr lang="pt-BR" b="0" u="none"/>
              <a:t>) é o padrão.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Dicionários em Python são muito parecidos com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Felizmente Python foi criado com uma visão de futuro, e para nossa sorte os dicionários Python são bem parecidos com o formato JSON.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668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Fazendo uso de cache, por exemplo um cliente pode fazer uma requisição e os dados vem direto do servidor que processou e enviou a resposta. Um segundo cliente faz uma nova requisição mas agora os dados podem ser pegos direto do cache. Mais rápido e eficiente.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Redis e </a:t>
            </a:r>
            <a:r>
              <a:rPr lang="pt-BR" b="0" u="none" err="1"/>
              <a:t>Memcache</a:t>
            </a:r>
            <a:r>
              <a:rPr lang="pt-BR" b="0" u="none"/>
              <a:t> podem ser utilizadas pra isso!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400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Nem todo o cache do mundo irá te salvar se sua API for inundada de requisições.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Imagine que você tenha um servidor com capacidade de 1000 requisições por segundo.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Para a grande maioria das aplicações este número é mais que suficiente. Mas lembre-se, sua intenção é dominar o mundo!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Então numa noite de sexta-feira já quase hora do fim do expediente, o servidor recebe 1001 requisições no mesmo segundo e cai.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Isso não deveria acontecer.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O seu servidor não poderia estar recebendo mais requisições que o suportado.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Você como desenvolvedor pode/deve adicionar limite de requisições.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Isso pode ser feito inclusive na venda de serviços, muito comum atualmente, na qual um cliente contrata 50, 100, 500 ou 1000 requisições por mês para acessar seus serviços.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Neste exemplo temos uma janela de 5 requisições a cada 10 segundos. Ou seja, o cliente só pode fazer 5 requisições no espaço de tempo de 10 segundos. Neste exemplo ainda o cliente tentou fazer uma sexta requisição que foi rejeitada.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sng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0774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Um último passo para entender tudo que envolve a segurança de APIs está a autenticação e autorização.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É muito difícil você conseguir limitar clientes a acessarem suas APIs se você não sabe quem são seus clientes ou quem está tentando fazer acesso à sua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Lembre-se, o HTTP é </a:t>
            </a:r>
            <a:r>
              <a:rPr lang="pt-BR" b="0" u="none" err="1"/>
              <a:t>Stateless</a:t>
            </a:r>
            <a:r>
              <a:rPr lang="pt-BR" b="0" u="none"/>
              <a:t> (não guarda estado)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Como os clientes irão conseguir uma conta de acesso cada a você de acordo com as regras do seu sistema.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Mas existem algumas formas de manusear a autenticação de clientes em APIs REST.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A forma mais comum de autenticação de clientes em APIs REST é fazendo uso de Tokens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De forma geral, o token é uma chave criptográfica que identifica o cliente. Ou seja, quando o cliente cria uma conta na sua aplicação ele recebe uma chave (</a:t>
            </a:r>
            <a:r>
              <a:rPr lang="pt-BR" b="0" u="none" err="1"/>
              <a:t>Public</a:t>
            </a:r>
            <a:r>
              <a:rPr lang="pt-BR" b="0" u="none"/>
              <a:t> Key) e através desta chave (token) ele envia no cabeçalho ou no corpo da requisição para realizar a autenticação.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Como as requisições HTTP são </a:t>
            </a:r>
            <a:r>
              <a:rPr lang="pt-BR" b="0" u="none" err="1"/>
              <a:t>Stateless</a:t>
            </a:r>
            <a:r>
              <a:rPr lang="pt-BR" b="0" u="none"/>
              <a:t> este token de autenticação sempre é enviado.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119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FastAPI</a:t>
            </a:r>
            <a:r>
              <a:rPr lang="pt-BR"/>
              <a:t> é um moderno framework de alta-performance para criação de APIs (e </a:t>
            </a:r>
            <a:r>
              <a:rPr lang="pt-BR" b="1" u="sng"/>
              <a:t>websites</a:t>
            </a:r>
            <a:r>
              <a:rPr lang="pt-BR"/>
              <a:t>) com Python.</a:t>
            </a:r>
          </a:p>
          <a:p>
            <a:endParaRPr lang="pt-BR"/>
          </a:p>
          <a:p>
            <a:r>
              <a:rPr lang="pt-BR"/>
              <a:t>Foi criado e publicado em </a:t>
            </a:r>
            <a:r>
              <a:rPr lang="pt-BR" b="1" u="sng"/>
              <a:t>2018</a:t>
            </a:r>
            <a:r>
              <a:rPr lang="pt-BR"/>
              <a:t> pelo programador Sebastián Ramírez que estava infeliz com os principais frameworks existentes até o momento, no caso </a:t>
            </a:r>
            <a:r>
              <a:rPr lang="pt-BR" b="1" u="sng" err="1"/>
              <a:t>Flask</a:t>
            </a:r>
            <a:r>
              <a:rPr lang="pt-BR"/>
              <a:t> e </a:t>
            </a:r>
            <a:r>
              <a:rPr lang="pt-BR" b="1" u="sng"/>
              <a:t>DRF</a:t>
            </a:r>
            <a:r>
              <a:rPr lang="pt-BR"/>
              <a:t> (Django </a:t>
            </a:r>
            <a:r>
              <a:rPr lang="pt-BR" err="1"/>
              <a:t>Rest</a:t>
            </a:r>
            <a:r>
              <a:rPr lang="pt-BR"/>
              <a:t> Framework).</a:t>
            </a:r>
          </a:p>
          <a:p>
            <a:endParaRPr lang="pt-BR"/>
          </a:p>
          <a:p>
            <a:r>
              <a:rPr lang="pt-BR"/>
              <a:t>Ramírez então fez uso massivo do </a:t>
            </a:r>
            <a:r>
              <a:rPr lang="pt-BR" b="1" u="sng" err="1"/>
              <a:t>typing</a:t>
            </a:r>
            <a:r>
              <a:rPr lang="pt-BR" b="1" u="sng"/>
              <a:t> </a:t>
            </a:r>
            <a:r>
              <a:rPr lang="pt-BR" b="1" u="sng" err="1"/>
              <a:t>hints</a:t>
            </a:r>
            <a:r>
              <a:rPr lang="pt-BR" b="1" u="sng"/>
              <a:t> do Python </a:t>
            </a:r>
            <a:r>
              <a:rPr lang="pt-BR"/>
              <a:t>juntamente com as bibliotecas </a:t>
            </a:r>
            <a:r>
              <a:rPr lang="pt-BR" b="1" u="sng" err="1"/>
              <a:t>Pydantic</a:t>
            </a:r>
            <a:r>
              <a:rPr lang="pt-BR"/>
              <a:t> e </a:t>
            </a:r>
            <a:r>
              <a:rPr lang="pt-BR" b="1" u="sng" err="1"/>
              <a:t>Starlette</a:t>
            </a:r>
            <a:r>
              <a:rPr lang="pt-BR"/>
              <a:t> e fazendo uso nativo de </a:t>
            </a:r>
            <a:r>
              <a:rPr lang="pt-BR" err="1"/>
              <a:t>async</a:t>
            </a:r>
            <a:r>
              <a:rPr lang="pt-BR"/>
              <a:t>.</a:t>
            </a:r>
          </a:p>
          <a:p>
            <a:endParaRPr lang="pt-BR"/>
          </a:p>
          <a:p>
            <a:r>
              <a:rPr lang="pt-BR" err="1"/>
              <a:t>Typing</a:t>
            </a:r>
            <a:r>
              <a:rPr lang="pt-BR"/>
              <a:t> </a:t>
            </a:r>
            <a:r>
              <a:rPr lang="pt-BR" err="1"/>
              <a:t>Hints</a:t>
            </a:r>
            <a:endParaRPr lang="pt-BR"/>
          </a:p>
          <a:p>
            <a:r>
              <a:rPr lang="pt-BR"/>
              <a:t>https://diogommartins.medium.com/python-3-e-type-hints-40e80a9e8214</a:t>
            </a:r>
          </a:p>
          <a:p>
            <a:r>
              <a:rPr lang="pt-BR"/>
              <a:t>https://docs.python.org/3/library/typing.html</a:t>
            </a:r>
          </a:p>
          <a:p>
            <a:endParaRPr lang="pt-BR"/>
          </a:p>
          <a:p>
            <a:r>
              <a:rPr lang="pt-BR" err="1"/>
              <a:t>Pydantic</a:t>
            </a:r>
            <a:endParaRPr lang="pt-BR"/>
          </a:p>
          <a:p>
            <a:r>
              <a:rPr lang="pt-BR" b="0" i="0">
                <a:effectLst/>
                <a:latin typeface="Roboto" panose="02000000000000000000" pitchFamily="2" charset="0"/>
              </a:rPr>
              <a:t>é uma biblioteca Python para executar a validação de dados.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https://fastapi.tiangolo.com/pt/python-types/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https://pypi.org/project/pydantic/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https://pydantic-docs.helpmanual.io/</a:t>
            </a: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r>
              <a:rPr lang="pt-BR" b="0" i="0" err="1">
                <a:effectLst/>
                <a:latin typeface="Roboto" panose="02000000000000000000" pitchFamily="2" charset="0"/>
              </a:rPr>
              <a:t>Starlette</a:t>
            </a:r>
            <a:endParaRPr lang="pt-BR" b="0" i="0">
              <a:effectLst/>
              <a:latin typeface="Roboto" panose="02000000000000000000" pitchFamily="2" charset="0"/>
            </a:endParaRPr>
          </a:p>
          <a:p>
            <a:r>
              <a:rPr lang="en-US" b="0" i="0" err="1">
                <a:effectLst/>
                <a:latin typeface="Roboto" panose="02000000000000000000" pitchFamily="2" charset="0"/>
              </a:rPr>
              <a:t>Starlette</a:t>
            </a:r>
            <a:r>
              <a:rPr lang="en-US" b="0" i="0">
                <a:effectLst/>
                <a:latin typeface="Roboto" panose="02000000000000000000" pitchFamily="2" charset="0"/>
              </a:rPr>
              <a:t> is a lightweight </a:t>
            </a:r>
            <a:r>
              <a:rPr lang="en-US" b="0" i="0" u="none" strike="noStrike">
                <a:effectLst/>
                <a:latin typeface="Roboto" panose="02000000000000000000" pitchFamily="2" charset="0"/>
                <a:hlinkClick r:id="rId3"/>
              </a:rPr>
              <a:t>ASGI</a:t>
            </a:r>
            <a:r>
              <a:rPr lang="en-US" b="0" i="0">
                <a:effectLst/>
                <a:latin typeface="Roboto" panose="02000000000000000000" pitchFamily="2" charset="0"/>
              </a:rPr>
              <a:t> framework/toolkit, which is ideal for building async web services in Python.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https://www.starlette.io/</a:t>
            </a: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r>
              <a:rPr lang="pt-BR" b="0" i="0">
                <a:effectLst/>
                <a:latin typeface="Roboto" panose="02000000000000000000" pitchFamily="2" charset="0"/>
              </a:rPr>
              <a:t>- Alta Performance: </a:t>
            </a:r>
            <a:r>
              <a:rPr lang="pt-BR" b="0" i="0" err="1">
                <a:effectLst/>
                <a:latin typeface="Roboto" panose="02000000000000000000" pitchFamily="2" charset="0"/>
              </a:rPr>
              <a:t>FastAPI</a:t>
            </a:r>
            <a:r>
              <a:rPr lang="pt-BR" b="0" i="0">
                <a:effectLst/>
                <a:latin typeface="Roboto" panose="02000000000000000000" pitchFamily="2" charset="0"/>
              </a:rPr>
              <a:t> oferece performance comparáveis á aplicações </a:t>
            </a:r>
            <a:r>
              <a:rPr lang="pt-BR" b="0" i="0" err="1">
                <a:effectLst/>
                <a:latin typeface="Roboto" panose="02000000000000000000" pitchFamily="2" charset="0"/>
              </a:rPr>
              <a:t>NodeJS</a:t>
            </a:r>
            <a:r>
              <a:rPr lang="pt-BR" b="0" i="0">
                <a:effectLst/>
                <a:latin typeface="Roboto" panose="02000000000000000000" pitchFamily="2" charset="0"/>
              </a:rPr>
              <a:t> e Go;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- Rápido para Codificar: Graças ao suporte de </a:t>
            </a:r>
            <a:r>
              <a:rPr lang="pt-BR" b="0" i="0" err="1">
                <a:effectLst/>
                <a:latin typeface="Roboto" panose="02000000000000000000" pitchFamily="2" charset="0"/>
              </a:rPr>
              <a:t>auto-complete</a:t>
            </a:r>
            <a:r>
              <a:rPr lang="pt-BR" b="0" i="0">
                <a:effectLst/>
                <a:latin typeface="Roboto" panose="02000000000000000000" pitchFamily="2" charset="0"/>
              </a:rPr>
              <a:t> das </a:t>
            </a:r>
            <a:r>
              <a:rPr lang="pt-BR" b="0" i="0" err="1">
                <a:effectLst/>
                <a:latin typeface="Roboto" panose="02000000000000000000" pitchFamily="2" charset="0"/>
              </a:rPr>
              <a:t>IDEs</a:t>
            </a:r>
            <a:r>
              <a:rPr lang="pt-BR" b="0" i="0">
                <a:effectLst/>
                <a:latin typeface="Roboto" panose="02000000000000000000" pitchFamily="2" charset="0"/>
              </a:rPr>
              <a:t> e documentação;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- Ajuda a reduzir o número de bugs: Graças ao uso massivo de </a:t>
            </a:r>
            <a:r>
              <a:rPr lang="pt-BR" b="0" i="0" err="1">
                <a:effectLst/>
                <a:latin typeface="Roboto" panose="02000000000000000000" pitchFamily="2" charset="0"/>
              </a:rPr>
              <a:t>typing</a:t>
            </a:r>
            <a:r>
              <a:rPr lang="pt-BR" b="0" i="0">
                <a:effectLst/>
                <a:latin typeface="Roboto" panose="02000000000000000000" pitchFamily="2" charset="0"/>
              </a:rPr>
              <a:t> </a:t>
            </a:r>
            <a:r>
              <a:rPr lang="pt-BR" b="0" i="0" err="1">
                <a:effectLst/>
                <a:latin typeface="Roboto" panose="02000000000000000000" pitchFamily="2" charset="0"/>
              </a:rPr>
              <a:t>hints</a:t>
            </a:r>
            <a:r>
              <a:rPr lang="pt-BR" b="0" i="0">
                <a:effectLst/>
                <a:latin typeface="Roboto" panose="02000000000000000000" pitchFamily="2" charset="0"/>
              </a:rPr>
              <a:t> e validações do </a:t>
            </a:r>
            <a:r>
              <a:rPr lang="pt-BR" b="0" i="0" err="1">
                <a:effectLst/>
                <a:latin typeface="Roboto" panose="02000000000000000000" pitchFamily="2" charset="0"/>
              </a:rPr>
              <a:t>Pydantic</a:t>
            </a:r>
            <a:r>
              <a:rPr lang="pt-BR" b="0" i="0">
                <a:effectLst/>
                <a:latin typeface="Roboto" panose="02000000000000000000" pitchFamily="2" charset="0"/>
              </a:rPr>
              <a:t>: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- Intuitivo: Segue os padrões web;</a:t>
            </a:r>
          </a:p>
          <a:p>
            <a:r>
              <a:rPr lang="pt-BR" b="0" i="0">
                <a:effectLst/>
                <a:latin typeface="Roboto" panose="02000000000000000000" pitchFamily="2" charset="0"/>
              </a:rPr>
              <a:t>- Baseado em padrões de documentação para APIs: </a:t>
            </a:r>
            <a:r>
              <a:rPr lang="pt-BR" b="0" i="0" err="1">
                <a:effectLst/>
                <a:latin typeface="Roboto" panose="02000000000000000000" pitchFamily="2" charset="0"/>
              </a:rPr>
              <a:t>OpenAPI</a:t>
            </a:r>
            <a:r>
              <a:rPr lang="pt-BR" b="0" i="0">
                <a:effectLst/>
                <a:latin typeface="Roboto" panose="02000000000000000000" pitchFamily="2" charset="0"/>
              </a:rPr>
              <a:t> e JSON </a:t>
            </a:r>
            <a:r>
              <a:rPr lang="pt-BR" b="0" i="0" err="1">
                <a:effectLst/>
                <a:latin typeface="Roboto" panose="02000000000000000000" pitchFamily="2" charset="0"/>
              </a:rPr>
              <a:t>Schema</a:t>
            </a:r>
            <a:r>
              <a:rPr lang="pt-BR" b="0" i="0">
                <a:effectLst/>
                <a:latin typeface="Roboto" panose="02000000000000000000" pitchFamily="2" charset="0"/>
              </a:rPr>
              <a:t>;</a:t>
            </a: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 b="0" i="0">
              <a:effectLst/>
              <a:latin typeface="Roboto" panose="02000000000000000000" pitchFamily="2" charset="0"/>
            </a:endParaRP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368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Para ser realmente fast esse framework utiliza de programação assíncrona!</a:t>
            </a:r>
          </a:p>
          <a:p>
            <a:endParaRPr lang="pt-BR"/>
          </a:p>
          <a:p>
            <a:r>
              <a:rPr lang="pt-BR"/>
              <a:t>Como o </a:t>
            </a:r>
            <a:r>
              <a:rPr lang="pt-BR" err="1"/>
              <a:t>python</a:t>
            </a:r>
            <a:r>
              <a:rPr lang="pt-BR"/>
              <a:t> funciona?</a:t>
            </a:r>
          </a:p>
          <a:p>
            <a:endParaRPr lang="pt-BR"/>
          </a:p>
          <a:p>
            <a:r>
              <a:rPr lang="pt-BR"/>
              <a:t>a) O interpretador Python cria um processo no sistema operacional;</a:t>
            </a:r>
          </a:p>
          <a:p>
            <a:r>
              <a:rPr lang="pt-BR"/>
              <a:t>b) O processo Python cria uma thread (linha de execução) para executar o código;</a:t>
            </a:r>
          </a:p>
          <a:p>
            <a:endParaRPr lang="pt-BR"/>
          </a:p>
          <a:p>
            <a:r>
              <a:rPr lang="pt-BR"/>
              <a:t>Mas o que é a Concorrência?</a:t>
            </a:r>
          </a:p>
          <a:p>
            <a:endParaRPr lang="pt-BR"/>
          </a:p>
          <a:p>
            <a:r>
              <a:rPr lang="pt-BR"/>
              <a:t>Em Ciência da Computação, concorrência é a execução de múltiplas instruções sequenciais ao mesmo tempo.</a:t>
            </a:r>
          </a:p>
          <a:p>
            <a:endParaRPr lang="pt-BR"/>
          </a:p>
          <a:p>
            <a:r>
              <a:rPr lang="pt-BR"/>
              <a:t>Existem dois tipos principais de concorrência:</a:t>
            </a:r>
          </a:p>
          <a:p>
            <a:endParaRPr lang="pt-BR"/>
          </a:p>
          <a:p>
            <a:r>
              <a:rPr lang="pt-BR"/>
              <a:t>- Programação Paralela;</a:t>
            </a:r>
          </a:p>
          <a:p>
            <a:r>
              <a:rPr lang="pt-BR"/>
              <a:t>- Programação Assíncrona;</a:t>
            </a:r>
          </a:p>
          <a:p>
            <a:endParaRPr lang="pt-BR"/>
          </a:p>
          <a:p>
            <a:r>
              <a:rPr lang="pt-BR"/>
              <a:t>Esta execução deve se atentar para alguns pontos fundamentais:</a:t>
            </a:r>
          </a:p>
          <a:p>
            <a:endParaRPr lang="pt-BR"/>
          </a:p>
          <a:p>
            <a:r>
              <a:rPr lang="pt-BR"/>
              <a:t>- Ordem de execução;</a:t>
            </a:r>
          </a:p>
          <a:p>
            <a:r>
              <a:rPr lang="pt-BR"/>
              <a:t>- Recursos compartilhados;</a:t>
            </a:r>
          </a:p>
          <a:p>
            <a:endParaRPr lang="pt-BR"/>
          </a:p>
          <a:p>
            <a:r>
              <a:rPr lang="pt-BR"/>
              <a:t>A programação </a:t>
            </a:r>
            <a:r>
              <a:rPr lang="pt-BR" b="1" u="sng"/>
              <a:t>paralela</a:t>
            </a:r>
            <a:r>
              <a:rPr lang="pt-BR"/>
              <a:t> tem sua melhor utilização em tarefas que utilizam o </a:t>
            </a:r>
            <a:r>
              <a:rPr lang="pt-BR" b="1" u="sng"/>
              <a:t>uso excessivo de CPU</a:t>
            </a:r>
            <a:r>
              <a:rPr lang="pt-BR"/>
              <a:t>:</a:t>
            </a:r>
          </a:p>
          <a:p>
            <a:pPr marL="171450" indent="-171450">
              <a:buFontTx/>
              <a:buChar char="-"/>
            </a:pPr>
            <a:r>
              <a:rPr lang="pt-BR"/>
              <a:t>Operações em </a:t>
            </a:r>
            <a:r>
              <a:rPr lang="pt-BR" err="1"/>
              <a:t>strings</a:t>
            </a:r>
            <a:r>
              <a:rPr lang="pt-BR"/>
              <a:t>;</a:t>
            </a:r>
          </a:p>
          <a:p>
            <a:pPr marL="171450" indent="-171450">
              <a:buFontTx/>
              <a:buChar char="-"/>
            </a:pPr>
            <a:r>
              <a:rPr lang="pt-BR"/>
              <a:t>Algoritmos de busca;</a:t>
            </a:r>
          </a:p>
          <a:p>
            <a:pPr marL="171450" indent="-171450">
              <a:buFontTx/>
              <a:buChar char="-"/>
            </a:pPr>
            <a:r>
              <a:rPr lang="pt-BR"/>
              <a:t>Processamento gráfico;</a:t>
            </a:r>
          </a:p>
          <a:p>
            <a:pPr marL="171450" indent="-171450">
              <a:buFontTx/>
              <a:buChar char="-"/>
            </a:pPr>
            <a:r>
              <a:rPr lang="pt-BR"/>
              <a:t>Algoritmos de Processamento numérico;</a:t>
            </a:r>
          </a:p>
          <a:p>
            <a:pPr marL="0" indent="0">
              <a:buFontTx/>
              <a:buNone/>
            </a:pPr>
            <a:endParaRPr lang="pt-BR"/>
          </a:p>
          <a:p>
            <a:pPr marL="0" indent="0">
              <a:buFontTx/>
              <a:buNone/>
            </a:pPr>
            <a:r>
              <a:rPr lang="pt-BR"/>
              <a:t>A programação assíncrona é melhor utilizada em tarefas que exigem uso </a:t>
            </a:r>
            <a:r>
              <a:rPr lang="pt-BR" err="1"/>
              <a:t>insensivo</a:t>
            </a:r>
            <a:r>
              <a:rPr lang="pt-BR"/>
              <a:t> de IO como:</a:t>
            </a:r>
          </a:p>
          <a:p>
            <a:pPr marL="171450" indent="-171450">
              <a:buFontTx/>
              <a:buChar char="-"/>
            </a:pPr>
            <a:r>
              <a:rPr lang="pt-BR"/>
              <a:t>Leitura ou escrita em bancos de dados;</a:t>
            </a:r>
          </a:p>
          <a:p>
            <a:pPr marL="171450" indent="-171450">
              <a:buFontTx/>
              <a:buChar char="-"/>
            </a:pPr>
            <a:r>
              <a:rPr lang="pt-BR"/>
              <a:t>Chamadas à Web Services (APIs);</a:t>
            </a:r>
          </a:p>
          <a:p>
            <a:pPr marL="171450" indent="-171450">
              <a:buFontTx/>
              <a:buChar char="-"/>
            </a:pPr>
            <a:r>
              <a:rPr lang="pt-BR"/>
              <a:t>Cópia, upload ou download de dados;</a:t>
            </a:r>
          </a:p>
          <a:p>
            <a:pPr marL="0" indent="0">
              <a:buFontTx/>
              <a:buNone/>
            </a:pPr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2966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Python 3.10</a:t>
            </a:r>
          </a:p>
          <a:p>
            <a:pPr marL="171450" indent="-171450">
              <a:buFontTx/>
              <a:buChar char="-"/>
            </a:pPr>
            <a:r>
              <a:rPr lang="pt-BR" err="1"/>
              <a:t>Virtualenv</a:t>
            </a:r>
            <a:endParaRPr lang="pt-BR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BR" b="0" i="0" err="1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virtualenvwrapper</a:t>
            </a:r>
            <a:endParaRPr lang="pt-BR" b="0"/>
          </a:p>
          <a:p>
            <a:pPr marL="628650" lvl="1" indent="-171450">
              <a:buFontTx/>
              <a:buChar char="-"/>
            </a:pPr>
            <a:r>
              <a:rPr lang="pt-BR"/>
              <a:t>https://pypi.org/project/virtualenvwrapper/</a:t>
            </a:r>
          </a:p>
          <a:p>
            <a:pPr marL="171450" lvl="0" indent="-171450">
              <a:buFontTx/>
              <a:buChar char="-"/>
            </a:pPr>
            <a:r>
              <a:rPr lang="pt-BR"/>
              <a:t>WIRKON_HOME devidamente configurado</a:t>
            </a:r>
          </a:p>
          <a:p>
            <a:pPr marL="171450" lvl="0" indent="-171450">
              <a:buFontTx/>
              <a:buChar char="-"/>
            </a:pPr>
            <a:endParaRPr lang="pt-BR"/>
          </a:p>
          <a:p>
            <a:pPr marL="0" lvl="0" indent="0">
              <a:buFontTx/>
              <a:buNone/>
            </a:pPr>
            <a:r>
              <a:rPr lang="pt-BR"/>
              <a:t>Visual Studio </a:t>
            </a:r>
            <a:r>
              <a:rPr lang="pt-BR" err="1"/>
              <a:t>Code</a:t>
            </a:r>
            <a:endParaRPr lang="pt-BR"/>
          </a:p>
          <a:p>
            <a:pPr marL="171450" lvl="0" indent="-171450">
              <a:buFontTx/>
              <a:buChar char="-"/>
            </a:pPr>
            <a:r>
              <a:rPr lang="pt-BR" err="1"/>
              <a:t>Thunder</a:t>
            </a:r>
            <a:r>
              <a:rPr lang="pt-BR"/>
              <a:t> </a:t>
            </a:r>
            <a:r>
              <a:rPr lang="pt-BR" err="1"/>
              <a:t>Client</a:t>
            </a:r>
            <a:r>
              <a:rPr lang="pt-BR"/>
              <a:t> / </a:t>
            </a:r>
            <a:r>
              <a:rPr lang="pt-BR" err="1"/>
              <a:t>Postman</a:t>
            </a:r>
            <a:r>
              <a:rPr lang="pt-BR"/>
              <a:t> / </a:t>
            </a:r>
            <a:r>
              <a:rPr lang="pt-BR" err="1"/>
              <a:t>Insomnia</a:t>
            </a:r>
            <a:endParaRPr lang="pt-BR"/>
          </a:p>
          <a:p>
            <a:pPr marL="171450" lvl="0" indent="-171450">
              <a:buFontTx/>
              <a:buChar char="-"/>
            </a:pPr>
            <a:r>
              <a:rPr lang="pt-BR"/>
              <a:t>Material </a:t>
            </a:r>
            <a:r>
              <a:rPr lang="pt-BR" err="1"/>
              <a:t>Icon</a:t>
            </a:r>
            <a:r>
              <a:rPr lang="pt-BR"/>
              <a:t> </a:t>
            </a:r>
            <a:r>
              <a:rPr lang="pt-BR" err="1"/>
              <a:t>Theme</a:t>
            </a:r>
            <a:endParaRPr lang="pt-BR"/>
          </a:p>
          <a:p>
            <a:pPr marL="171450" lvl="0" indent="-171450">
              <a:buFontTx/>
              <a:buChar char="-"/>
            </a:pPr>
            <a:r>
              <a:rPr lang="pt-BR"/>
              <a:t>Python</a:t>
            </a:r>
          </a:p>
          <a:p>
            <a:pPr marL="171450" indent="-171450">
              <a:buFontTx/>
              <a:buChar char="-"/>
            </a:pPr>
            <a:endParaRPr lang="pt-BR"/>
          </a:p>
          <a:p>
            <a:pPr marL="0" indent="0">
              <a:buFontTx/>
              <a:buNone/>
            </a:pPr>
            <a:r>
              <a:rPr lang="pt-BR" err="1"/>
              <a:t>PostgreeSQL</a:t>
            </a:r>
            <a:endParaRPr lang="pt-BR"/>
          </a:p>
          <a:p>
            <a:pPr marL="171450" indent="-171450">
              <a:buFontTx/>
              <a:buChar char="-"/>
            </a:pPr>
            <a:r>
              <a:rPr lang="pt-BR"/>
              <a:t>Podemos também utilizar o </a:t>
            </a:r>
            <a:r>
              <a:rPr lang="pt-BR" err="1"/>
              <a:t>sqlite</a:t>
            </a:r>
            <a:r>
              <a:rPr lang="pt-BR"/>
              <a:t> / </a:t>
            </a:r>
            <a:r>
              <a:rPr lang="pt-BR" err="1"/>
              <a:t>Mysql</a:t>
            </a:r>
            <a:endParaRPr lang="pt-BR"/>
          </a:p>
          <a:p>
            <a:pPr marL="171450" indent="-171450">
              <a:buFontTx/>
              <a:buChar char="-"/>
            </a:pPr>
            <a:endParaRPr lang="pt-BR"/>
          </a:p>
          <a:p>
            <a:pPr marL="0" indent="0">
              <a:buFontTx/>
              <a:buNone/>
            </a:pPr>
            <a:r>
              <a:rPr lang="pt-BR" err="1"/>
              <a:t>pgAdmin</a:t>
            </a:r>
            <a:r>
              <a:rPr lang="pt-BR"/>
              <a:t> 4 desktop</a:t>
            </a:r>
          </a:p>
          <a:p>
            <a:pPr marL="171450" indent="-171450">
              <a:buFontTx/>
              <a:buChar char="-"/>
            </a:pPr>
            <a:r>
              <a:rPr lang="pt-BR"/>
              <a:t>Necessário apenas se for usar o </a:t>
            </a:r>
            <a:r>
              <a:rPr lang="pt-BR" err="1"/>
              <a:t>Postgrees</a:t>
            </a:r>
            <a:r>
              <a:rPr lang="pt-BR"/>
              <a:t> ao invés do </a:t>
            </a:r>
            <a:r>
              <a:rPr lang="pt-BR" err="1"/>
              <a:t>SQLite</a:t>
            </a:r>
            <a:endParaRPr lang="pt-BR"/>
          </a:p>
          <a:p>
            <a:pPr marL="171450" indent="-171450">
              <a:buFontTx/>
              <a:buChar char="-"/>
            </a:pPr>
            <a:r>
              <a:rPr lang="pt-BR"/>
              <a:t>Pode-se utilizar outro cliente </a:t>
            </a:r>
            <a:r>
              <a:rPr lang="pt-BR" err="1"/>
              <a:t>postgres</a:t>
            </a:r>
            <a:endParaRPr lang="pt-BR"/>
          </a:p>
          <a:p>
            <a:pPr marL="171450" indent="-171450">
              <a:buFontTx/>
              <a:buChar char="-"/>
            </a:pPr>
            <a:r>
              <a:rPr lang="pt-BR"/>
              <a:t>Caso utilize o </a:t>
            </a:r>
            <a:r>
              <a:rPr lang="pt-BR" err="1"/>
              <a:t>SQLite</a:t>
            </a:r>
            <a:r>
              <a:rPr lang="pt-BR"/>
              <a:t>, precisará de um cliente </a:t>
            </a:r>
            <a:r>
              <a:rPr lang="pt-BR" err="1"/>
              <a:t>SQLite</a:t>
            </a:r>
            <a:r>
              <a:rPr lang="pt-BR"/>
              <a:t>, por exemplo, o </a:t>
            </a:r>
            <a:r>
              <a:rPr lang="pt-BR" err="1"/>
              <a:t>SQLite</a:t>
            </a:r>
            <a:r>
              <a:rPr lang="pt-BR"/>
              <a:t> Browser</a:t>
            </a:r>
          </a:p>
          <a:p>
            <a:pPr marL="0" indent="0">
              <a:buFontTx/>
              <a:buNone/>
            </a:pPr>
            <a:endParaRPr lang="pt-BR"/>
          </a:p>
          <a:p>
            <a:pPr marL="0" indent="0">
              <a:buFontTx/>
              <a:buNone/>
            </a:pPr>
            <a:endParaRPr lang="pt-BR"/>
          </a:p>
          <a:p>
            <a:pPr marL="0" indent="0">
              <a:buFontTx/>
              <a:buNone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protocolo HTTP por padrão é dito como "sem estado".</a:t>
            </a:r>
          </a:p>
          <a:p>
            <a:endParaRPr lang="pt-BR"/>
          </a:p>
          <a:p>
            <a:r>
              <a:rPr lang="pt-BR"/>
              <a:t>Isso significa que toda requisição feita a um servidor é única pois estas requisições não guardam dados (estados) entre uma requisição e outra.</a:t>
            </a:r>
          </a:p>
          <a:p>
            <a:endParaRPr lang="pt-BR"/>
          </a:p>
          <a:p>
            <a:r>
              <a:rPr lang="pt-BR" b="1" u="sng"/>
              <a:t>É como se toda vez que você encontrasse um amigo tivesse que se apresentar para ela novamente</a:t>
            </a:r>
            <a:r>
              <a:rPr lang="pt-BR"/>
              <a:t>. Pois nem você nem seu amigo guardam dados (estados) entre vocês.</a:t>
            </a:r>
          </a:p>
          <a:p>
            <a:endParaRPr lang="pt-BR"/>
          </a:p>
          <a:p>
            <a:r>
              <a:rPr lang="pt-BR"/>
              <a:t>O REST não muda isso, mas coloca toda a responsabilidade de “</a:t>
            </a:r>
            <a:r>
              <a:rPr lang="pt-BR" b="1" u="sng"/>
              <a:t>lembrar</a:t>
            </a:r>
            <a:r>
              <a:rPr lang="pt-BR"/>
              <a:t>" os dados (estados) da requisição no </a:t>
            </a:r>
            <a:r>
              <a:rPr lang="pt-BR" b="1" u="sng"/>
              <a:t>cliente</a:t>
            </a:r>
            <a:r>
              <a:rPr lang="pt-BR"/>
              <a:t>, que pode ser seu navegador/computador/aplicação.</a:t>
            </a:r>
          </a:p>
          <a:p>
            <a:endParaRPr lang="pt-BR"/>
          </a:p>
          <a:p>
            <a:r>
              <a:rPr lang="pt-BR"/>
              <a:t>Isso porque a cada requisição, o servidor que responde pela mesma pode ser diferente. Ele pode nunca ter tido contado com o cliente que o está contactando. Por outro lado, o cliente é o mesmo e o cliente sabe quais dados precisa seja para realizar autenticações ou mesmo para acessar diferentes </a:t>
            </a:r>
            <a:r>
              <a:rPr lang="pt-BR" err="1"/>
              <a:t>endpoints</a:t>
            </a:r>
            <a:r>
              <a:rPr lang="pt-BR"/>
              <a:t>.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7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 err="1"/>
              <a:t>Uvicorn</a:t>
            </a:r>
            <a:r>
              <a:rPr lang="pt-BR"/>
              <a:t> é um servidor que utilizaremos para executar código assíncrono de alta performance!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4878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() #instancia de um objeto</a:t>
            </a:r>
          </a:p>
          <a:p>
            <a:endParaRPr lang="pt-BR"/>
          </a:p>
          <a:p>
            <a:r>
              <a:rPr lang="pt-BR"/>
              <a:t>@app.get('/') #agora a instancia se torna um </a:t>
            </a:r>
            <a:r>
              <a:rPr lang="pt-BR" err="1"/>
              <a:t>decorator</a:t>
            </a:r>
            <a:r>
              <a:rPr lang="pt-BR"/>
              <a:t>! todos os verbos http que temos! Qual o método </a:t>
            </a:r>
            <a:r>
              <a:rPr lang="pt-BR" err="1"/>
              <a:t>get</a:t>
            </a:r>
            <a:r>
              <a:rPr lang="pt-BR"/>
              <a:t> que será executado e qual será a função que vai responder o método </a:t>
            </a:r>
            <a:r>
              <a:rPr lang="pt-BR" err="1"/>
              <a:t>get</a:t>
            </a:r>
            <a:r>
              <a:rPr lang="pt-BR"/>
              <a:t> </a:t>
            </a:r>
            <a:r>
              <a:rPr lang="pt-BR" err="1"/>
              <a:t>naquel</a:t>
            </a:r>
            <a:r>
              <a:rPr lang="pt-BR"/>
              <a:t> </a:t>
            </a:r>
            <a:r>
              <a:rPr lang="pt-BR" err="1"/>
              <a:t>endpoint</a:t>
            </a:r>
            <a:endParaRPr lang="pt-BR"/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raiz():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{"msg" : "Aprendizes de DS"}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Para que serve um </a:t>
            </a:r>
            <a:r>
              <a:rPr lang="pt-BR" err="1"/>
              <a:t>decorator</a:t>
            </a:r>
            <a:r>
              <a:rPr lang="pt-BR"/>
              <a:t> no Python? Ele vai atribuir uma nova funcionalidade para a função que está logo abaixo a ele.</a:t>
            </a:r>
          </a:p>
          <a:p>
            <a:endParaRPr lang="pt-BR"/>
          </a:p>
          <a:p>
            <a:r>
              <a:rPr lang="pt-BR"/>
              <a:t>Então o que é um </a:t>
            </a:r>
            <a:r>
              <a:rPr lang="pt-BR" err="1"/>
              <a:t>decorator</a:t>
            </a:r>
            <a:r>
              <a:rPr lang="pt-BR"/>
              <a:t> no Python? Ele nada mais é do que uma função que atribui uma nova funcionalidade para outra função.</a:t>
            </a:r>
          </a:p>
          <a:p>
            <a:r>
              <a:rPr lang="pt-BR"/>
              <a:t>Isso vai ser mais bem explicado no próximo exemplo, onde nós vamos utilizar a biblioteca </a:t>
            </a:r>
            <a:r>
              <a:rPr lang="pt-BR" err="1"/>
              <a:t>requests</a:t>
            </a:r>
            <a:r>
              <a:rPr lang="pt-BR"/>
              <a:t>.</a:t>
            </a:r>
          </a:p>
          <a:p>
            <a:r>
              <a:rPr lang="pt-BR"/>
              <a:t>Nesse exemplo nós vamos criar um </a:t>
            </a:r>
            <a:r>
              <a:rPr lang="pt-BR" err="1"/>
              <a:t>decorator</a:t>
            </a:r>
            <a:r>
              <a:rPr lang="pt-BR"/>
              <a:t> para calcular o tempo que uma função é executada.</a:t>
            </a:r>
          </a:p>
          <a:p>
            <a:endParaRPr lang="pt-BR"/>
          </a:p>
          <a:p>
            <a:endParaRPr lang="pt-BR"/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pt-BR" b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time</a:t>
            </a:r>
          </a:p>
          <a:p>
            <a:endParaRPr lang="pt-BR" b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calcular_tempo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wrapper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tempo_inicial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tempo_final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    print(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f"Dutação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foi de {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tempo_final-tempo_inicial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} segundos")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wrapper</a:t>
            </a:r>
            <a:endParaRPr lang="pt-BR" b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@calcular_tempo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pegar_cotacao_dolar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link =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f"https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://economia.awesomeapi.com.br/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/USD-BRL"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(link)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requisicao.json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print(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requisicao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['USDBRL']['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'])</a:t>
            </a:r>
          </a:p>
          <a:p>
            <a:endParaRPr lang="pt-BR" b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pegar_cotacao_dolar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()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  <a:p>
            <a:endParaRPr lang="pt-BR"/>
          </a:p>
          <a:p>
            <a:r>
              <a:rPr lang="pt-BR"/>
              <a:t>-----------------------</a:t>
            </a:r>
          </a:p>
          <a:p>
            <a:endParaRPr lang="pt-BR"/>
          </a:p>
          <a:p>
            <a:endParaRPr lang="pt-BR"/>
          </a:p>
          <a:p>
            <a:r>
              <a:rPr lang="pt-BR" err="1"/>
              <a:t>import</a:t>
            </a:r>
            <a:r>
              <a:rPr lang="pt-BR"/>
              <a:t> time</a:t>
            </a:r>
          </a:p>
          <a:p>
            <a:endParaRPr lang="pt-BR"/>
          </a:p>
          <a:p>
            <a:r>
              <a:rPr lang="pt-BR"/>
              <a:t># Define nosso </a:t>
            </a:r>
            <a:r>
              <a:rPr lang="pt-BR" err="1"/>
              <a:t>decorator</a:t>
            </a:r>
            <a:endParaRPr lang="pt-BR"/>
          </a:p>
          <a:p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calcula_duracao</a:t>
            </a:r>
            <a:r>
              <a:rPr lang="pt-BR"/>
              <a:t>(</a:t>
            </a:r>
            <a:r>
              <a:rPr lang="pt-BR" err="1"/>
              <a:t>funcao</a:t>
            </a:r>
            <a:r>
              <a:rPr lang="pt-BR"/>
              <a:t>):</a:t>
            </a:r>
          </a:p>
          <a:p>
            <a:r>
              <a:rPr lang="pt-BR"/>
              <a:t>   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wrapper</a:t>
            </a:r>
            <a:r>
              <a:rPr lang="pt-BR"/>
              <a:t>():</a:t>
            </a:r>
          </a:p>
          <a:p>
            <a:r>
              <a:rPr lang="pt-BR"/>
              <a:t>        # Calcula o tempo de execução</a:t>
            </a:r>
          </a:p>
          <a:p>
            <a:r>
              <a:rPr lang="pt-BR"/>
              <a:t>        </a:t>
            </a:r>
            <a:r>
              <a:rPr lang="pt-BR" err="1"/>
              <a:t>tempo_inicial</a:t>
            </a:r>
            <a:r>
              <a:rPr lang="pt-BR"/>
              <a:t> = </a:t>
            </a:r>
            <a:r>
              <a:rPr lang="pt-BR" err="1"/>
              <a:t>time.time</a:t>
            </a:r>
            <a:r>
              <a:rPr lang="pt-BR"/>
              <a:t>()</a:t>
            </a:r>
          </a:p>
          <a:p>
            <a:r>
              <a:rPr lang="pt-BR"/>
              <a:t>        </a:t>
            </a:r>
            <a:r>
              <a:rPr lang="pt-BR" err="1"/>
              <a:t>funcao</a:t>
            </a:r>
            <a:r>
              <a:rPr lang="pt-BR"/>
              <a:t>()</a:t>
            </a:r>
          </a:p>
          <a:p>
            <a:r>
              <a:rPr lang="pt-BR"/>
              <a:t>        </a:t>
            </a:r>
            <a:r>
              <a:rPr lang="pt-BR" err="1"/>
              <a:t>tempo_final</a:t>
            </a:r>
            <a:r>
              <a:rPr lang="pt-BR"/>
              <a:t> = </a:t>
            </a:r>
            <a:r>
              <a:rPr lang="pt-BR" err="1"/>
              <a:t>time.time</a:t>
            </a:r>
            <a:r>
              <a:rPr lang="pt-BR"/>
              <a:t>()</a:t>
            </a:r>
          </a:p>
          <a:p>
            <a:endParaRPr lang="pt-BR"/>
          </a:p>
          <a:p>
            <a:r>
              <a:rPr lang="pt-BR"/>
              <a:t>        # Formata a mensagem que será mostrada na tela</a:t>
            </a:r>
          </a:p>
          <a:p>
            <a:r>
              <a:rPr lang="pt-BR"/>
              <a:t>        print("[{</a:t>
            </a:r>
            <a:r>
              <a:rPr lang="pt-BR" err="1"/>
              <a:t>funcao</a:t>
            </a:r>
            <a:r>
              <a:rPr lang="pt-BR"/>
              <a:t>}] Tempo total de execução: {</a:t>
            </a:r>
            <a:r>
              <a:rPr lang="pt-BR" err="1"/>
              <a:t>tempo_total</a:t>
            </a:r>
            <a:r>
              <a:rPr lang="pt-BR"/>
              <a:t>}".</a:t>
            </a:r>
            <a:r>
              <a:rPr lang="pt-BR" err="1"/>
              <a:t>format</a:t>
            </a:r>
            <a:r>
              <a:rPr lang="pt-BR"/>
              <a:t>(</a:t>
            </a:r>
          </a:p>
          <a:p>
            <a:r>
              <a:rPr lang="pt-BR"/>
              <a:t>            </a:t>
            </a:r>
            <a:r>
              <a:rPr lang="pt-BR" err="1"/>
              <a:t>funcao</a:t>
            </a:r>
            <a:r>
              <a:rPr lang="pt-BR"/>
              <a:t>=</a:t>
            </a:r>
            <a:r>
              <a:rPr lang="pt-BR" err="1"/>
              <a:t>funcao</a:t>
            </a:r>
            <a:r>
              <a:rPr lang="pt-BR"/>
              <a:t>.__</a:t>
            </a:r>
            <a:r>
              <a:rPr lang="pt-BR" err="1"/>
              <a:t>name</a:t>
            </a:r>
            <a:r>
              <a:rPr lang="pt-BR"/>
              <a:t>__,</a:t>
            </a:r>
          </a:p>
          <a:p>
            <a:r>
              <a:rPr lang="pt-BR"/>
              <a:t>            </a:t>
            </a:r>
            <a:r>
              <a:rPr lang="pt-BR" err="1"/>
              <a:t>tempo_total</a:t>
            </a:r>
            <a:r>
              <a:rPr lang="pt-BR"/>
              <a:t>=</a:t>
            </a:r>
            <a:r>
              <a:rPr lang="pt-BR" err="1"/>
              <a:t>str</a:t>
            </a:r>
            <a:r>
              <a:rPr lang="pt-BR"/>
              <a:t>(</a:t>
            </a:r>
            <a:r>
              <a:rPr lang="pt-BR" err="1"/>
              <a:t>tempo_final</a:t>
            </a:r>
            <a:r>
              <a:rPr lang="pt-BR"/>
              <a:t> - </a:t>
            </a:r>
            <a:r>
              <a:rPr lang="pt-BR" err="1"/>
              <a:t>tempo_inicial</a:t>
            </a:r>
            <a:r>
              <a:rPr lang="pt-BR"/>
              <a:t>))</a:t>
            </a:r>
          </a:p>
          <a:p>
            <a:r>
              <a:rPr lang="pt-BR"/>
              <a:t>        )</a:t>
            </a:r>
          </a:p>
          <a:p>
            <a:endParaRPr lang="pt-BR"/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</a:t>
            </a:r>
            <a:r>
              <a:rPr lang="pt-BR" err="1"/>
              <a:t>wrapper</a:t>
            </a:r>
            <a:endParaRPr lang="pt-BR"/>
          </a:p>
          <a:p>
            <a:endParaRPr lang="pt-BR"/>
          </a:p>
          <a:p>
            <a:r>
              <a:rPr lang="pt-BR"/>
              <a:t># Decora a função com o </a:t>
            </a:r>
            <a:r>
              <a:rPr lang="pt-BR" err="1"/>
              <a:t>decorator</a:t>
            </a:r>
            <a:endParaRPr lang="pt-BR"/>
          </a:p>
          <a:p>
            <a:r>
              <a:rPr lang="pt-BR"/>
              <a:t>@calcula_duracao</a:t>
            </a:r>
          </a:p>
          <a:p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main</a:t>
            </a:r>
            <a:r>
              <a:rPr lang="pt-BR"/>
              <a:t>():</a:t>
            </a:r>
          </a:p>
          <a:p>
            <a:r>
              <a:rPr lang="pt-BR"/>
              <a:t>    for n in range(0, 10000000):</a:t>
            </a:r>
          </a:p>
          <a:p>
            <a:r>
              <a:rPr lang="pt-BR"/>
              <a:t>        </a:t>
            </a:r>
            <a:r>
              <a:rPr lang="pt-BR" err="1"/>
              <a:t>pass</a:t>
            </a:r>
            <a:endParaRPr lang="pt-BR"/>
          </a:p>
          <a:p>
            <a:endParaRPr lang="pt-BR"/>
          </a:p>
          <a:p>
            <a:r>
              <a:rPr lang="pt-BR"/>
              <a:t># Executa a função </a:t>
            </a:r>
            <a:r>
              <a:rPr lang="pt-BR" err="1"/>
              <a:t>main</a:t>
            </a:r>
            <a:endParaRPr lang="pt-BR"/>
          </a:p>
          <a:p>
            <a:r>
              <a:rPr lang="pt-BR" err="1"/>
              <a:t>main</a:t>
            </a:r>
            <a:r>
              <a:rPr lang="pt-BR"/>
              <a:t>()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629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Inspecione a página no navegador e clique em Network. Após isso atualize a página, ali são mostradas informações sobre a API. </a:t>
            </a:r>
          </a:p>
          <a:p>
            <a:endParaRPr lang="pt-BR"/>
          </a:p>
          <a:p>
            <a:r>
              <a:rPr lang="pt-BR"/>
              <a:t>A fast API já traz uma documentação </a:t>
            </a:r>
            <a:r>
              <a:rPr lang="pt-BR" err="1"/>
              <a:t>pré</a:t>
            </a:r>
            <a:r>
              <a:rPr lang="pt-BR"/>
              <a:t> pronta pra nós!</a:t>
            </a:r>
          </a:p>
          <a:p>
            <a:r>
              <a:rPr lang="pt-BR"/>
              <a:t>127.0.0.1:8000/</a:t>
            </a:r>
            <a:r>
              <a:rPr lang="pt-BR" err="1"/>
              <a:t>docs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83562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Nova coleção: FAPI</a:t>
            </a:r>
          </a:p>
          <a:p>
            <a:r>
              <a:rPr lang="pt-BR"/>
              <a:t>Nova pasta: </a:t>
            </a:r>
            <a:r>
              <a:rPr lang="pt-BR" err="1"/>
              <a:t>fist</a:t>
            </a:r>
            <a:endParaRPr lang="pt-BR"/>
          </a:p>
          <a:p>
            <a:r>
              <a:rPr lang="pt-BR"/>
              <a:t>Nova requisição: GET raiz</a:t>
            </a:r>
          </a:p>
          <a:p>
            <a:endParaRPr lang="pt-BR"/>
          </a:p>
          <a:p>
            <a:r>
              <a:rPr lang="pt-BR"/>
              <a:t>Toda alteração feita no código, ele precisa ser recompilado!</a:t>
            </a:r>
          </a:p>
          <a:p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() #instancia de um objeto</a:t>
            </a:r>
          </a:p>
          <a:p>
            <a:endParaRPr lang="pt-BR"/>
          </a:p>
          <a:p>
            <a:r>
              <a:rPr lang="pt-BR"/>
              <a:t>@app.get('/msg') #agora a instancia se torna um </a:t>
            </a:r>
            <a:r>
              <a:rPr lang="pt-BR" err="1"/>
              <a:t>decorator</a:t>
            </a:r>
            <a:r>
              <a:rPr lang="pt-BR"/>
              <a:t>! todos os verbos http que temos!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mensagem():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{"msg" : "Aprendizes de DS"}</a:t>
            </a:r>
          </a:p>
          <a:p>
            <a:endParaRPr lang="pt-BR"/>
          </a:p>
          <a:p>
            <a:r>
              <a:rPr lang="pt-BR" err="1"/>
              <a:t>if</a:t>
            </a:r>
            <a:r>
              <a:rPr lang="pt-BR"/>
              <a:t> __</a:t>
            </a:r>
            <a:r>
              <a:rPr lang="pt-BR" err="1"/>
              <a:t>name</a:t>
            </a:r>
            <a:r>
              <a:rPr lang="pt-BR"/>
              <a:t>__ == '__</a:t>
            </a:r>
            <a:r>
              <a:rPr lang="pt-BR" err="1"/>
              <a:t>main</a:t>
            </a:r>
            <a:r>
              <a:rPr lang="pt-BR"/>
              <a:t>__':</a:t>
            </a:r>
          </a:p>
          <a:p>
            <a:r>
              <a:rPr lang="pt-BR"/>
              <a:t>   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uvicorn</a:t>
            </a:r>
            <a:endParaRPr lang="pt-BR"/>
          </a:p>
          <a:p>
            <a:r>
              <a:rPr lang="pt-BR"/>
              <a:t>    </a:t>
            </a:r>
            <a:r>
              <a:rPr lang="pt-BR" err="1"/>
              <a:t>uvicorn.run</a:t>
            </a:r>
            <a:r>
              <a:rPr lang="pt-BR"/>
              <a:t>("</a:t>
            </a:r>
            <a:r>
              <a:rPr lang="pt-BR" err="1"/>
              <a:t>main:app</a:t>
            </a:r>
            <a:r>
              <a:rPr lang="pt-BR"/>
              <a:t>", host='127.0.0.1', </a:t>
            </a:r>
            <a:r>
              <a:rPr lang="pt-BR" err="1"/>
              <a:t>port</a:t>
            </a:r>
            <a:r>
              <a:rPr lang="pt-BR"/>
              <a:t>=8000, </a:t>
            </a:r>
            <a:r>
              <a:rPr lang="pt-BR" err="1"/>
              <a:t>log_level</a:t>
            </a:r>
            <a:r>
              <a:rPr lang="pt-BR"/>
              <a:t>="</a:t>
            </a:r>
            <a:r>
              <a:rPr lang="pt-BR" err="1"/>
              <a:t>info</a:t>
            </a:r>
            <a:r>
              <a:rPr lang="pt-BR"/>
              <a:t>", </a:t>
            </a:r>
            <a:r>
              <a:rPr lang="pt-BR" err="1"/>
              <a:t>reload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  <a:p>
            <a:endParaRPr lang="pt-BR"/>
          </a:p>
          <a:p>
            <a:r>
              <a:rPr lang="pt-BR"/>
              <a:t>#SE CONSEGUIR ACESSAR A API FORA DA SUA MÁQUINA (EM REDE, POR EXEMPLO), MUDAR O HOST PARA </a:t>
            </a:r>
            <a:r>
              <a:rPr lang="pt-BR" b="1" u="sng"/>
              <a:t>0.0.0.0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Se fazer o </a:t>
            </a:r>
            <a:r>
              <a:rPr lang="pt-BR" err="1"/>
              <a:t>deploy</a:t>
            </a:r>
            <a:r>
              <a:rPr lang="pt-BR"/>
              <a:t> na web, usar o </a:t>
            </a:r>
            <a:r>
              <a:rPr lang="pt-BR" b="1" u="sng" err="1"/>
              <a:t>gunicor</a:t>
            </a:r>
            <a:r>
              <a:rPr lang="pt-BR"/>
              <a:t> ao invés do </a:t>
            </a:r>
            <a:r>
              <a:rPr lang="pt-BR" err="1"/>
              <a:t>uvicorn</a:t>
            </a:r>
            <a:endParaRPr lang="pt-BR"/>
          </a:p>
          <a:p>
            <a:endParaRPr lang="pt-BR"/>
          </a:p>
          <a:p>
            <a:r>
              <a:rPr lang="pt-BR" err="1"/>
              <a:t>Gunicorn</a:t>
            </a:r>
            <a:r>
              <a:rPr lang="pt-BR"/>
              <a:t> </a:t>
            </a:r>
            <a:r>
              <a:rPr lang="pt-BR" err="1"/>
              <a:t>main:app</a:t>
            </a:r>
            <a:r>
              <a:rPr lang="pt-BR"/>
              <a:t> –w 4 –k </a:t>
            </a:r>
            <a:r>
              <a:rPr lang="pt-BR" err="1"/>
              <a:t>uvicorn.workers.Uvicornworker</a:t>
            </a:r>
            <a:endParaRPr lang="pt-BR"/>
          </a:p>
          <a:p>
            <a:endParaRPr lang="pt-BR"/>
          </a:p>
          <a:p>
            <a:r>
              <a:rPr lang="pt-BR"/>
              <a:t>–w 4 Vai rodar em 4 servidores -&gt; se receber até 4 requisições ao mesmo tempo, vai sempre enviar para um </a:t>
            </a:r>
            <a:r>
              <a:rPr lang="pt-BR" err="1"/>
              <a:t>worker</a:t>
            </a:r>
            <a:r>
              <a:rPr lang="pt-BR"/>
              <a:t> livre</a:t>
            </a:r>
          </a:p>
          <a:p>
            <a:r>
              <a:rPr lang="pt-BR"/>
              <a:t>–k </a:t>
            </a:r>
            <a:r>
              <a:rPr lang="pt-BR" err="1"/>
              <a:t>uvicorn.workers.Uvicornworker</a:t>
            </a:r>
            <a:r>
              <a:rPr lang="pt-BR"/>
              <a:t> Significa que rodará no mais alto desempenho</a:t>
            </a:r>
          </a:p>
          <a:p>
            <a:endParaRPr lang="pt-BR"/>
          </a:p>
          <a:p>
            <a:r>
              <a:rPr lang="pt-BR" err="1"/>
              <a:t>Uvicorn</a:t>
            </a:r>
            <a:r>
              <a:rPr lang="pt-BR"/>
              <a:t> é um servidor muito mais parrudo!</a:t>
            </a:r>
          </a:p>
          <a:p>
            <a:endParaRPr lang="pt-BR"/>
          </a:p>
          <a:p>
            <a:r>
              <a:rPr lang="pt-BR"/>
              <a:t> 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6232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()</a:t>
            </a:r>
          </a:p>
          <a:p>
            <a:r>
              <a:rPr lang="pt-BR"/>
              <a:t>cursos = {</a:t>
            </a:r>
          </a:p>
          <a:p>
            <a:r>
              <a:rPr lang="pt-BR"/>
              <a:t>    1: {</a:t>
            </a:r>
          </a:p>
          <a:p>
            <a:r>
              <a:rPr lang="pt-BR"/>
              <a:t>        "nome": "Python",</a:t>
            </a:r>
          </a:p>
          <a:p>
            <a:r>
              <a:rPr lang="pt-BR"/>
              <a:t>        "aulas": 20,</a:t>
            </a:r>
          </a:p>
          <a:p>
            <a:r>
              <a:rPr lang="pt-BR"/>
              <a:t>        "horas": 80,</a:t>
            </a:r>
          </a:p>
          <a:p>
            <a:r>
              <a:rPr lang="pt-BR"/>
              <a:t>        "instrutor": "Cleber"</a:t>
            </a:r>
          </a:p>
          <a:p>
            <a:r>
              <a:rPr lang="pt-BR"/>
              <a:t>    },</a:t>
            </a:r>
          </a:p>
          <a:p>
            <a:r>
              <a:rPr lang="pt-BR"/>
              <a:t>    2: {</a:t>
            </a:r>
          </a:p>
          <a:p>
            <a:r>
              <a:rPr lang="pt-BR"/>
              <a:t>        "nome": "Java",</a:t>
            </a:r>
          </a:p>
          <a:p>
            <a:r>
              <a:rPr lang="pt-BR"/>
              <a:t>        "aulas": 15,</a:t>
            </a:r>
          </a:p>
          <a:p>
            <a:r>
              <a:rPr lang="pt-BR"/>
              <a:t>        "horas": 60,</a:t>
            </a:r>
          </a:p>
          <a:p>
            <a:r>
              <a:rPr lang="pt-BR"/>
              <a:t>        "instrutor": "Leonardo"</a:t>
            </a:r>
          </a:p>
          <a:p>
            <a:r>
              <a:rPr lang="pt-BR"/>
              <a:t>    }</a:t>
            </a:r>
          </a:p>
          <a:p>
            <a:r>
              <a:rPr lang="pt-BR"/>
              <a:t>}</a:t>
            </a:r>
          </a:p>
          <a:p>
            <a:r>
              <a:rPr lang="pt-BR"/>
              <a:t>@app.get('/cursos')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get_cursos</a:t>
            </a:r>
            <a:r>
              <a:rPr lang="pt-BR"/>
              <a:t>():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cursos</a:t>
            </a:r>
          </a:p>
          <a:p>
            <a:r>
              <a:rPr lang="pt-BR" err="1"/>
              <a:t>if</a:t>
            </a:r>
            <a:r>
              <a:rPr lang="pt-BR"/>
              <a:t> __</a:t>
            </a:r>
            <a:r>
              <a:rPr lang="pt-BR" err="1"/>
              <a:t>name</a:t>
            </a:r>
            <a:r>
              <a:rPr lang="pt-BR"/>
              <a:t>__ == '__</a:t>
            </a:r>
            <a:r>
              <a:rPr lang="pt-BR" err="1"/>
              <a:t>main</a:t>
            </a:r>
            <a:r>
              <a:rPr lang="pt-BR"/>
              <a:t>__':</a:t>
            </a:r>
          </a:p>
          <a:p>
            <a:r>
              <a:rPr lang="pt-BR"/>
              <a:t>   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uvicorn</a:t>
            </a:r>
            <a:endParaRPr lang="pt-BR"/>
          </a:p>
          <a:p>
            <a:r>
              <a:rPr lang="pt-BR"/>
              <a:t>    </a:t>
            </a:r>
            <a:r>
              <a:rPr lang="pt-BR" err="1"/>
              <a:t>uvicorn.run</a:t>
            </a:r>
            <a:r>
              <a:rPr lang="pt-BR"/>
              <a:t>("</a:t>
            </a:r>
            <a:r>
              <a:rPr lang="pt-BR" err="1"/>
              <a:t>main:app</a:t>
            </a:r>
            <a:r>
              <a:rPr lang="pt-BR"/>
              <a:t>", host='0.0.0.0', </a:t>
            </a:r>
            <a:r>
              <a:rPr lang="pt-BR" err="1"/>
              <a:t>port</a:t>
            </a:r>
            <a:r>
              <a:rPr lang="pt-BR"/>
              <a:t>=8000, </a:t>
            </a:r>
            <a:r>
              <a:rPr lang="pt-BR" err="1"/>
              <a:t>reload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Mostrar que o </a:t>
            </a:r>
            <a:r>
              <a:rPr lang="pt-BR" err="1"/>
              <a:t>ThunderClient</a:t>
            </a:r>
            <a:r>
              <a:rPr lang="pt-BR"/>
              <a:t> também traz códigos prontos para serem usados e diferentes linguagens!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86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606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valor que vai ser recebido na função PRECISA ser um inteiro, caso não for, trata pra mim e retorne um erro ao usuário!</a:t>
            </a:r>
          </a:p>
          <a:p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()</a:t>
            </a:r>
          </a:p>
          <a:p>
            <a:r>
              <a:rPr lang="pt-BR"/>
              <a:t>cursos = {</a:t>
            </a:r>
          </a:p>
          <a:p>
            <a:r>
              <a:rPr lang="pt-BR"/>
              <a:t>    1: {</a:t>
            </a:r>
          </a:p>
          <a:p>
            <a:r>
              <a:rPr lang="pt-BR"/>
              <a:t>        "nome": "Python",</a:t>
            </a:r>
          </a:p>
          <a:p>
            <a:r>
              <a:rPr lang="pt-BR"/>
              <a:t>        "aulas": 20,</a:t>
            </a:r>
          </a:p>
          <a:p>
            <a:r>
              <a:rPr lang="pt-BR"/>
              <a:t>        "horas": 80,</a:t>
            </a:r>
          </a:p>
          <a:p>
            <a:r>
              <a:rPr lang="pt-BR"/>
              <a:t>        "instrutor": "Cleber"</a:t>
            </a:r>
          </a:p>
          <a:p>
            <a:r>
              <a:rPr lang="pt-BR"/>
              <a:t>    },</a:t>
            </a:r>
          </a:p>
          <a:p>
            <a:r>
              <a:rPr lang="pt-BR"/>
              <a:t>    2: {</a:t>
            </a:r>
          </a:p>
          <a:p>
            <a:r>
              <a:rPr lang="pt-BR"/>
              <a:t>        "nome": "Java",</a:t>
            </a:r>
          </a:p>
          <a:p>
            <a:r>
              <a:rPr lang="pt-BR"/>
              <a:t>        "aulas": 15,</a:t>
            </a:r>
          </a:p>
          <a:p>
            <a:r>
              <a:rPr lang="pt-BR"/>
              <a:t>        "horas": 60,</a:t>
            </a:r>
          </a:p>
          <a:p>
            <a:r>
              <a:rPr lang="pt-BR"/>
              <a:t>        "instrutor": "Leonardo"</a:t>
            </a:r>
          </a:p>
          <a:p>
            <a:r>
              <a:rPr lang="pt-BR"/>
              <a:t>    }</a:t>
            </a:r>
          </a:p>
          <a:p>
            <a:r>
              <a:rPr lang="pt-BR"/>
              <a:t>}</a:t>
            </a:r>
          </a:p>
          <a:p>
            <a:r>
              <a:rPr lang="pt-BR"/>
              <a:t>@app.get('/cursos')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get_cursos</a:t>
            </a:r>
            <a:r>
              <a:rPr lang="pt-BR"/>
              <a:t>():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cursos</a:t>
            </a:r>
          </a:p>
          <a:p>
            <a:endParaRPr lang="pt-BR"/>
          </a:p>
          <a:p>
            <a:r>
              <a:rPr lang="pt-BR"/>
              <a:t>@app.get('/cursos/{curso_id}')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 : </a:t>
            </a:r>
            <a:r>
              <a:rPr lang="pt-BR" err="1"/>
              <a:t>int</a:t>
            </a:r>
            <a:r>
              <a:rPr lang="pt-BR"/>
              <a:t>):</a:t>
            </a:r>
          </a:p>
          <a:p>
            <a:r>
              <a:rPr lang="pt-BR"/>
              <a:t>    curso = cursos[</a:t>
            </a:r>
            <a:r>
              <a:rPr lang="pt-BR" err="1"/>
              <a:t>curso_id</a:t>
            </a:r>
            <a:r>
              <a:rPr lang="pt-BR"/>
              <a:t>]</a:t>
            </a:r>
          </a:p>
          <a:p>
            <a:r>
              <a:rPr lang="pt-BR"/>
              <a:t>    </a:t>
            </a:r>
            <a:r>
              <a:rPr lang="pt-BR" err="1"/>
              <a:t>curso.update</a:t>
            </a:r>
            <a:r>
              <a:rPr lang="pt-BR"/>
              <a:t>({"id": </a:t>
            </a:r>
            <a:r>
              <a:rPr lang="pt-BR" err="1"/>
              <a:t>curso_id</a:t>
            </a:r>
            <a:r>
              <a:rPr lang="pt-BR"/>
              <a:t>})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endParaRPr lang="pt-BR"/>
          </a:p>
          <a:p>
            <a:r>
              <a:rPr lang="pt-BR" err="1"/>
              <a:t>if</a:t>
            </a:r>
            <a:r>
              <a:rPr lang="pt-BR"/>
              <a:t> __</a:t>
            </a:r>
            <a:r>
              <a:rPr lang="pt-BR" err="1"/>
              <a:t>name</a:t>
            </a:r>
            <a:r>
              <a:rPr lang="pt-BR"/>
              <a:t>__ == '__</a:t>
            </a:r>
            <a:r>
              <a:rPr lang="pt-BR" err="1"/>
              <a:t>main</a:t>
            </a:r>
            <a:r>
              <a:rPr lang="pt-BR"/>
              <a:t>__':</a:t>
            </a:r>
          </a:p>
          <a:p>
            <a:r>
              <a:rPr lang="pt-BR"/>
              <a:t>   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uvicorn</a:t>
            </a:r>
            <a:endParaRPr lang="pt-BR"/>
          </a:p>
          <a:p>
            <a:r>
              <a:rPr lang="pt-BR"/>
              <a:t>    </a:t>
            </a:r>
            <a:r>
              <a:rPr lang="pt-BR" err="1"/>
              <a:t>uvicorn.run</a:t>
            </a:r>
            <a:r>
              <a:rPr lang="pt-BR"/>
              <a:t>("</a:t>
            </a:r>
            <a:r>
              <a:rPr lang="pt-BR" err="1"/>
              <a:t>main:app</a:t>
            </a:r>
            <a:r>
              <a:rPr lang="pt-BR"/>
              <a:t>", host='0.0.0.0', </a:t>
            </a:r>
            <a:r>
              <a:rPr lang="pt-BR" err="1"/>
              <a:t>port</a:t>
            </a:r>
            <a:r>
              <a:rPr lang="pt-BR"/>
              <a:t>=8000, </a:t>
            </a:r>
            <a:r>
              <a:rPr lang="pt-BR" err="1"/>
              <a:t>reload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87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Apertar CTRL e entrar dentro das funções para ver o que elas usam por baixo dos panos...</a:t>
            </a:r>
          </a:p>
          <a:p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, status</a:t>
            </a:r>
          </a:p>
          <a:p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()</a:t>
            </a:r>
          </a:p>
          <a:p>
            <a:r>
              <a:rPr lang="pt-BR"/>
              <a:t>cursos = {</a:t>
            </a:r>
          </a:p>
          <a:p>
            <a:r>
              <a:rPr lang="pt-BR"/>
              <a:t>    1: {</a:t>
            </a:r>
          </a:p>
          <a:p>
            <a:r>
              <a:rPr lang="pt-BR"/>
              <a:t>        "nome": "Python",</a:t>
            </a:r>
          </a:p>
          <a:p>
            <a:r>
              <a:rPr lang="pt-BR"/>
              <a:t>        "aulas": 20,</a:t>
            </a:r>
          </a:p>
          <a:p>
            <a:r>
              <a:rPr lang="pt-BR"/>
              <a:t>        "horas": 80,</a:t>
            </a:r>
          </a:p>
          <a:p>
            <a:r>
              <a:rPr lang="pt-BR"/>
              <a:t>        "instrutor": "Cleber"</a:t>
            </a:r>
          </a:p>
          <a:p>
            <a:r>
              <a:rPr lang="pt-BR"/>
              <a:t>    },</a:t>
            </a:r>
          </a:p>
          <a:p>
            <a:r>
              <a:rPr lang="pt-BR"/>
              <a:t>    2: {</a:t>
            </a:r>
          </a:p>
          <a:p>
            <a:r>
              <a:rPr lang="pt-BR"/>
              <a:t>        "nome": "Java",</a:t>
            </a:r>
          </a:p>
          <a:p>
            <a:r>
              <a:rPr lang="pt-BR"/>
              <a:t>        "aulas": 15,</a:t>
            </a:r>
          </a:p>
          <a:p>
            <a:r>
              <a:rPr lang="pt-BR"/>
              <a:t>        "horas": 60,</a:t>
            </a:r>
          </a:p>
          <a:p>
            <a:r>
              <a:rPr lang="pt-BR"/>
              <a:t>        "instrutor": "Leonardo"</a:t>
            </a:r>
          </a:p>
          <a:p>
            <a:r>
              <a:rPr lang="pt-BR"/>
              <a:t>    }</a:t>
            </a:r>
          </a:p>
          <a:p>
            <a:r>
              <a:rPr lang="pt-BR"/>
              <a:t>}</a:t>
            </a:r>
          </a:p>
          <a:p>
            <a:r>
              <a:rPr lang="pt-BR"/>
              <a:t>@app.get('/cursos')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get_cursos</a:t>
            </a:r>
            <a:r>
              <a:rPr lang="pt-BR"/>
              <a:t>():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cursos</a:t>
            </a:r>
          </a:p>
          <a:p>
            <a:endParaRPr lang="pt-BR"/>
          </a:p>
          <a:p>
            <a:r>
              <a:rPr lang="pt-BR"/>
              <a:t>@app.get('/cursos/{curso_id}')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 : </a:t>
            </a:r>
            <a:r>
              <a:rPr lang="pt-BR" err="1"/>
              <a:t>int</a:t>
            </a:r>
            <a:r>
              <a:rPr lang="pt-BR"/>
              <a:t>):</a:t>
            </a:r>
          </a:p>
          <a:p>
            <a:r>
              <a:rPr lang="pt-BR"/>
              <a:t>    </a:t>
            </a:r>
            <a:r>
              <a:rPr lang="pt-BR" err="1"/>
              <a:t>try</a:t>
            </a:r>
            <a:r>
              <a:rPr lang="pt-BR"/>
              <a:t>:</a:t>
            </a:r>
          </a:p>
          <a:p>
            <a:r>
              <a:rPr lang="pt-BR"/>
              <a:t>        curso = cursos[</a:t>
            </a:r>
            <a:r>
              <a:rPr lang="pt-BR" err="1"/>
              <a:t>curso_id</a:t>
            </a:r>
            <a:r>
              <a:rPr lang="pt-BR"/>
              <a:t>]</a:t>
            </a:r>
          </a:p>
          <a:p>
            <a:r>
              <a:rPr lang="pt-BR"/>
              <a:t>        </a:t>
            </a:r>
            <a:r>
              <a:rPr lang="pt-BR" err="1"/>
              <a:t>curso.update</a:t>
            </a:r>
            <a:r>
              <a:rPr lang="pt-BR"/>
              <a:t>({"id": </a:t>
            </a:r>
            <a:r>
              <a:rPr lang="pt-BR" err="1"/>
              <a:t>curso_id</a:t>
            </a:r>
            <a:r>
              <a:rPr lang="pt-BR"/>
              <a:t>})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except</a:t>
            </a:r>
            <a:r>
              <a:rPr lang="pt-BR"/>
              <a:t> </a:t>
            </a:r>
            <a:r>
              <a:rPr lang="pt-BR" err="1"/>
              <a:t>KeyError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='Curso Não Encontrado.')</a:t>
            </a:r>
          </a:p>
          <a:p>
            <a:endParaRPr lang="pt-BR"/>
          </a:p>
          <a:p>
            <a:r>
              <a:rPr lang="pt-BR" err="1"/>
              <a:t>if</a:t>
            </a:r>
            <a:r>
              <a:rPr lang="pt-BR"/>
              <a:t> __</a:t>
            </a:r>
            <a:r>
              <a:rPr lang="pt-BR" err="1"/>
              <a:t>name</a:t>
            </a:r>
            <a:r>
              <a:rPr lang="pt-BR"/>
              <a:t>__ == '__</a:t>
            </a:r>
            <a:r>
              <a:rPr lang="pt-BR" err="1"/>
              <a:t>main</a:t>
            </a:r>
            <a:r>
              <a:rPr lang="pt-BR"/>
              <a:t>__':</a:t>
            </a:r>
          </a:p>
          <a:p>
            <a:r>
              <a:rPr lang="pt-BR"/>
              <a:t>   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uvicorn</a:t>
            </a:r>
            <a:endParaRPr lang="pt-BR"/>
          </a:p>
          <a:p>
            <a:r>
              <a:rPr lang="pt-BR"/>
              <a:t>    </a:t>
            </a:r>
            <a:r>
              <a:rPr lang="pt-BR" err="1"/>
              <a:t>uvicorn.run</a:t>
            </a:r>
            <a:r>
              <a:rPr lang="pt-BR"/>
              <a:t>("</a:t>
            </a:r>
            <a:r>
              <a:rPr lang="pt-BR" err="1"/>
              <a:t>main:app</a:t>
            </a:r>
            <a:r>
              <a:rPr lang="pt-BR"/>
              <a:t>", host='0.0.0.0', </a:t>
            </a:r>
            <a:r>
              <a:rPr lang="pt-BR" err="1"/>
              <a:t>port</a:t>
            </a:r>
            <a:r>
              <a:rPr lang="pt-BR"/>
              <a:t>=8000, </a:t>
            </a:r>
            <a:r>
              <a:rPr lang="pt-BR" err="1"/>
              <a:t>reload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4166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typing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Optional</a:t>
            </a:r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pydantic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BaseModel</a:t>
            </a:r>
            <a:endParaRPr lang="pt-BR"/>
          </a:p>
          <a:p>
            <a:endParaRPr lang="pt-BR"/>
          </a:p>
          <a:p>
            <a:r>
              <a:rPr lang="pt-BR" err="1"/>
              <a:t>class</a:t>
            </a:r>
            <a:r>
              <a:rPr lang="pt-BR"/>
              <a:t> Curso(</a:t>
            </a:r>
            <a:r>
              <a:rPr lang="pt-BR" err="1"/>
              <a:t>BaseModel</a:t>
            </a:r>
            <a:r>
              <a:rPr lang="pt-BR"/>
              <a:t>): #Por padrão já herda várias coisas, como validação de dados!</a:t>
            </a:r>
          </a:p>
          <a:p>
            <a:r>
              <a:rPr lang="pt-BR"/>
              <a:t>    id: </a:t>
            </a:r>
            <a:r>
              <a:rPr lang="pt-BR" err="1"/>
              <a:t>Optional</a:t>
            </a:r>
            <a:r>
              <a:rPr lang="pt-BR"/>
              <a:t>[</a:t>
            </a:r>
            <a:r>
              <a:rPr lang="pt-BR" err="1"/>
              <a:t>int</a:t>
            </a:r>
            <a:r>
              <a:rPr lang="pt-BR"/>
              <a:t>] = </a:t>
            </a:r>
            <a:r>
              <a:rPr lang="pt-BR" err="1"/>
              <a:t>None</a:t>
            </a:r>
            <a:r>
              <a:rPr lang="pt-BR"/>
              <a:t> #Já que é opcional</a:t>
            </a:r>
          </a:p>
          <a:p>
            <a:r>
              <a:rPr lang="pt-BR"/>
              <a:t>    nome: </a:t>
            </a:r>
            <a:r>
              <a:rPr lang="pt-BR" err="1"/>
              <a:t>str</a:t>
            </a:r>
            <a:endParaRPr lang="pt-BR"/>
          </a:p>
          <a:p>
            <a:r>
              <a:rPr lang="pt-BR"/>
              <a:t>    aulas: </a:t>
            </a:r>
            <a:r>
              <a:rPr lang="pt-BR" err="1"/>
              <a:t>int</a:t>
            </a:r>
            <a:endParaRPr lang="pt-BR"/>
          </a:p>
          <a:p>
            <a:r>
              <a:rPr lang="pt-BR"/>
              <a:t>    horas: </a:t>
            </a:r>
            <a:r>
              <a:rPr lang="pt-BR" err="1"/>
              <a:t>int</a:t>
            </a:r>
            <a:endParaRPr lang="pt-BR"/>
          </a:p>
          <a:p>
            <a:r>
              <a:rPr lang="pt-BR"/>
              <a:t>    instrutor: </a:t>
            </a:r>
            <a:r>
              <a:rPr lang="pt-BR" err="1"/>
              <a:t>str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29950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@app.post('/cursos')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post_curso</a:t>
            </a:r>
            <a:r>
              <a:rPr lang="pt-BR"/>
              <a:t>(curso: Curso):</a:t>
            </a:r>
          </a:p>
          <a:p>
            <a:r>
              <a:rPr lang="pt-BR"/>
              <a:t>    </a:t>
            </a:r>
            <a:r>
              <a:rPr lang="pt-BR" err="1"/>
              <a:t>if</a:t>
            </a:r>
            <a:r>
              <a:rPr lang="pt-BR"/>
              <a:t> curso.id </a:t>
            </a:r>
            <a:r>
              <a:rPr lang="pt-BR" err="1"/>
              <a:t>not</a:t>
            </a:r>
            <a:r>
              <a:rPr lang="pt-BR"/>
              <a:t> in cursos:</a:t>
            </a:r>
          </a:p>
          <a:p>
            <a:r>
              <a:rPr lang="pt-BR"/>
              <a:t>        cursos[curso.id] = curso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=status.HTTP_409_CONFLICT, </a:t>
            </a:r>
            <a:r>
              <a:rPr lang="pt-BR" err="1"/>
              <a:t>detail</a:t>
            </a:r>
            <a:r>
              <a:rPr lang="pt-BR"/>
              <a:t>=</a:t>
            </a:r>
            <a:r>
              <a:rPr lang="pt-BR" err="1"/>
              <a:t>f"Já</a:t>
            </a:r>
            <a:r>
              <a:rPr lang="pt-BR"/>
              <a:t> existe um curso com o ID {curso.id}")</a:t>
            </a:r>
          </a:p>
          <a:p>
            <a:r>
              <a:rPr lang="pt-BR"/>
              <a:t>		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14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Nunca usar produzir ou categorizar como </a:t>
            </a:r>
            <a:r>
              <a:rPr lang="pt-BR" err="1"/>
              <a:t>endpoint</a:t>
            </a:r>
            <a:r>
              <a:rPr lang="pt-BR"/>
              <a:t>, por exemplo!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03203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/>
              <a:t>@app.post('/cursos')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post_curso</a:t>
            </a:r>
            <a:r>
              <a:rPr lang="pt-BR"/>
              <a:t>(curso: Curso):</a:t>
            </a:r>
          </a:p>
          <a:p>
            <a:r>
              <a:rPr lang="pt-BR"/>
              <a:t>    </a:t>
            </a:r>
            <a:r>
              <a:rPr lang="pt-BR" err="1"/>
              <a:t>next_id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(cursos) + 1</a:t>
            </a:r>
          </a:p>
          <a:p>
            <a:r>
              <a:rPr lang="pt-BR"/>
              <a:t>    </a:t>
            </a:r>
            <a:r>
              <a:rPr lang="pt-BR" err="1"/>
              <a:t>if</a:t>
            </a:r>
            <a:r>
              <a:rPr lang="pt-BR"/>
              <a:t> </a:t>
            </a:r>
            <a:r>
              <a:rPr lang="pt-BR" err="1"/>
              <a:t>next_id</a:t>
            </a:r>
            <a:r>
              <a:rPr lang="pt-BR"/>
              <a:t> </a:t>
            </a:r>
            <a:r>
              <a:rPr lang="pt-BR" err="1"/>
              <a:t>not</a:t>
            </a:r>
            <a:r>
              <a:rPr lang="pt-BR"/>
              <a:t> in cursos:</a:t>
            </a:r>
          </a:p>
          <a:p>
            <a:r>
              <a:rPr lang="pt-BR"/>
              <a:t>        cursos[</a:t>
            </a:r>
            <a:r>
              <a:rPr lang="pt-BR" err="1"/>
              <a:t>next_id</a:t>
            </a:r>
            <a:r>
              <a:rPr lang="pt-BR"/>
              <a:t>] = curso</a:t>
            </a:r>
          </a:p>
          <a:p>
            <a:r>
              <a:rPr lang="pt-BR"/>
              <a:t>        </a:t>
            </a:r>
            <a:r>
              <a:rPr lang="pt-BR" err="1"/>
              <a:t>del</a:t>
            </a:r>
            <a:r>
              <a:rPr lang="pt-BR"/>
              <a:t> curso.id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=status.HTTP_409_CONFLICT, </a:t>
            </a:r>
            <a:r>
              <a:rPr lang="pt-BR" err="1"/>
              <a:t>detail</a:t>
            </a:r>
            <a:r>
              <a:rPr lang="pt-BR"/>
              <a:t>=</a:t>
            </a:r>
            <a:r>
              <a:rPr lang="pt-BR" err="1"/>
              <a:t>f"Já</a:t>
            </a:r>
            <a:r>
              <a:rPr lang="pt-BR"/>
              <a:t> existe um curso com o ID {curso.id}")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2716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endParaRPr lang="pt-BR"/>
          </a:p>
          <a:p>
            <a:r>
              <a:rPr lang="pt-BR"/>
              <a:t>É Importante o desenvolvedor fazer a API corretamente!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, status</a:t>
            </a:r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models </a:t>
            </a:r>
            <a:r>
              <a:rPr lang="pt-BR" err="1"/>
              <a:t>import</a:t>
            </a:r>
            <a:r>
              <a:rPr lang="pt-BR"/>
              <a:t> Curso</a:t>
            </a:r>
          </a:p>
          <a:p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()</a:t>
            </a:r>
          </a:p>
          <a:p>
            <a:r>
              <a:rPr lang="pt-BR"/>
              <a:t>cursos = {</a:t>
            </a:r>
          </a:p>
          <a:p>
            <a:r>
              <a:rPr lang="pt-BR"/>
              <a:t>    1: {</a:t>
            </a:r>
          </a:p>
          <a:p>
            <a:r>
              <a:rPr lang="pt-BR"/>
              <a:t>        "nome": "Python",</a:t>
            </a:r>
          </a:p>
          <a:p>
            <a:r>
              <a:rPr lang="pt-BR"/>
              <a:t>        "aulas": 20,</a:t>
            </a:r>
          </a:p>
          <a:p>
            <a:r>
              <a:rPr lang="pt-BR"/>
              <a:t>        "horas": 80,</a:t>
            </a:r>
          </a:p>
          <a:p>
            <a:r>
              <a:rPr lang="pt-BR"/>
              <a:t>        "instrutor": "Cleber"</a:t>
            </a:r>
          </a:p>
          <a:p>
            <a:r>
              <a:rPr lang="pt-BR"/>
              <a:t>    },</a:t>
            </a:r>
          </a:p>
          <a:p>
            <a:r>
              <a:rPr lang="pt-BR"/>
              <a:t>    2: {</a:t>
            </a:r>
          </a:p>
          <a:p>
            <a:r>
              <a:rPr lang="pt-BR"/>
              <a:t>        "nome": "Java",</a:t>
            </a:r>
          </a:p>
          <a:p>
            <a:r>
              <a:rPr lang="pt-BR"/>
              <a:t>        "aulas": 15,</a:t>
            </a:r>
          </a:p>
          <a:p>
            <a:r>
              <a:rPr lang="pt-BR"/>
              <a:t>        "horas": 60,</a:t>
            </a:r>
          </a:p>
          <a:p>
            <a:r>
              <a:rPr lang="pt-BR"/>
              <a:t>        "instrutor": "Leonardo"</a:t>
            </a:r>
          </a:p>
          <a:p>
            <a:r>
              <a:rPr lang="pt-BR"/>
              <a:t>    }</a:t>
            </a:r>
          </a:p>
          <a:p>
            <a:r>
              <a:rPr lang="pt-BR"/>
              <a:t>}</a:t>
            </a:r>
          </a:p>
          <a:p>
            <a:r>
              <a:rPr lang="pt-BR"/>
              <a:t>@app.get('/cursos')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get_cursos</a:t>
            </a:r>
            <a:r>
              <a:rPr lang="pt-BR"/>
              <a:t>():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cursos</a:t>
            </a:r>
          </a:p>
          <a:p>
            <a:endParaRPr lang="pt-BR"/>
          </a:p>
          <a:p>
            <a:r>
              <a:rPr lang="pt-BR"/>
              <a:t>@app.get('/cursos/{curso_id}')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 : </a:t>
            </a:r>
            <a:r>
              <a:rPr lang="pt-BR" err="1"/>
              <a:t>int</a:t>
            </a:r>
            <a:r>
              <a:rPr lang="pt-BR"/>
              <a:t>):</a:t>
            </a:r>
          </a:p>
          <a:p>
            <a:r>
              <a:rPr lang="pt-BR"/>
              <a:t>    </a:t>
            </a:r>
            <a:r>
              <a:rPr lang="pt-BR" err="1"/>
              <a:t>try</a:t>
            </a:r>
            <a:r>
              <a:rPr lang="pt-BR"/>
              <a:t>:</a:t>
            </a:r>
          </a:p>
          <a:p>
            <a:r>
              <a:rPr lang="pt-BR"/>
              <a:t>        curso = cursos[</a:t>
            </a:r>
            <a:r>
              <a:rPr lang="pt-BR" err="1"/>
              <a:t>curso_id</a:t>
            </a:r>
            <a:r>
              <a:rPr lang="pt-BR"/>
              <a:t>]</a:t>
            </a:r>
          </a:p>
          <a:p>
            <a:r>
              <a:rPr lang="pt-BR"/>
              <a:t>        </a:t>
            </a:r>
            <a:r>
              <a:rPr lang="pt-BR" err="1"/>
              <a:t>curso.update</a:t>
            </a:r>
            <a:r>
              <a:rPr lang="pt-BR"/>
              <a:t>({"id": </a:t>
            </a:r>
            <a:r>
              <a:rPr lang="pt-BR" err="1"/>
              <a:t>curso_id</a:t>
            </a:r>
            <a:r>
              <a:rPr lang="pt-BR"/>
              <a:t>})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except</a:t>
            </a:r>
            <a:r>
              <a:rPr lang="pt-BR"/>
              <a:t> </a:t>
            </a:r>
            <a:r>
              <a:rPr lang="pt-BR" err="1"/>
              <a:t>KeyError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='Curso Não Encontrado.')</a:t>
            </a:r>
          </a:p>
          <a:p>
            <a:endParaRPr lang="pt-BR"/>
          </a:p>
          <a:p>
            <a:r>
              <a:rPr lang="pt-BR"/>
              <a:t>@app.post('/cursos', </a:t>
            </a:r>
            <a:r>
              <a:rPr lang="pt-BR" err="1"/>
              <a:t>status_code</a:t>
            </a:r>
            <a:r>
              <a:rPr lang="pt-BR"/>
              <a:t>=status.HTTP_201_CREATED)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post_curso</a:t>
            </a:r>
            <a:r>
              <a:rPr lang="pt-BR"/>
              <a:t>(curso: Curso):</a:t>
            </a:r>
          </a:p>
          <a:p>
            <a:r>
              <a:rPr lang="pt-BR"/>
              <a:t>    </a:t>
            </a:r>
            <a:r>
              <a:rPr lang="pt-BR" err="1"/>
              <a:t>next_id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(cursos) + 1</a:t>
            </a:r>
          </a:p>
          <a:p>
            <a:r>
              <a:rPr lang="pt-BR"/>
              <a:t>    </a:t>
            </a:r>
            <a:r>
              <a:rPr lang="pt-BR" err="1"/>
              <a:t>if</a:t>
            </a:r>
            <a:r>
              <a:rPr lang="pt-BR"/>
              <a:t> </a:t>
            </a:r>
            <a:r>
              <a:rPr lang="pt-BR" err="1"/>
              <a:t>next_id</a:t>
            </a:r>
            <a:r>
              <a:rPr lang="pt-BR"/>
              <a:t> </a:t>
            </a:r>
            <a:r>
              <a:rPr lang="pt-BR" err="1"/>
              <a:t>not</a:t>
            </a:r>
            <a:r>
              <a:rPr lang="pt-BR"/>
              <a:t> in cursos:</a:t>
            </a:r>
          </a:p>
          <a:p>
            <a:r>
              <a:rPr lang="pt-BR"/>
              <a:t>        cursos[</a:t>
            </a:r>
            <a:r>
              <a:rPr lang="pt-BR" err="1"/>
              <a:t>next_id</a:t>
            </a:r>
            <a:r>
              <a:rPr lang="pt-BR"/>
              <a:t>] = curso</a:t>
            </a:r>
          </a:p>
          <a:p>
            <a:r>
              <a:rPr lang="pt-BR"/>
              <a:t>        </a:t>
            </a:r>
            <a:r>
              <a:rPr lang="pt-BR" err="1"/>
              <a:t>del</a:t>
            </a:r>
            <a:r>
              <a:rPr lang="pt-BR"/>
              <a:t> curso.id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=status.HTTP_409_CONFLICT, </a:t>
            </a:r>
            <a:r>
              <a:rPr lang="pt-BR" err="1"/>
              <a:t>detail</a:t>
            </a:r>
            <a:r>
              <a:rPr lang="pt-BR"/>
              <a:t>=</a:t>
            </a:r>
            <a:r>
              <a:rPr lang="pt-BR" err="1"/>
              <a:t>f"Já</a:t>
            </a:r>
            <a:r>
              <a:rPr lang="pt-BR"/>
              <a:t> existe um curso com o ID {curso.id}")</a:t>
            </a:r>
          </a:p>
          <a:p>
            <a:endParaRPr lang="pt-BR"/>
          </a:p>
          <a:p>
            <a:r>
              <a:rPr lang="pt-BR" err="1"/>
              <a:t>if</a:t>
            </a:r>
            <a:r>
              <a:rPr lang="pt-BR"/>
              <a:t> __</a:t>
            </a:r>
            <a:r>
              <a:rPr lang="pt-BR" err="1"/>
              <a:t>name</a:t>
            </a:r>
            <a:r>
              <a:rPr lang="pt-BR"/>
              <a:t>__ == '__</a:t>
            </a:r>
            <a:r>
              <a:rPr lang="pt-BR" err="1"/>
              <a:t>main</a:t>
            </a:r>
            <a:r>
              <a:rPr lang="pt-BR"/>
              <a:t>__':</a:t>
            </a:r>
          </a:p>
          <a:p>
            <a:r>
              <a:rPr lang="pt-BR"/>
              <a:t>   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uvicorn</a:t>
            </a:r>
            <a:endParaRPr lang="pt-BR"/>
          </a:p>
          <a:p>
            <a:r>
              <a:rPr lang="pt-BR"/>
              <a:t>    </a:t>
            </a:r>
            <a:r>
              <a:rPr lang="pt-BR" err="1"/>
              <a:t>uvicorn.run</a:t>
            </a:r>
            <a:r>
              <a:rPr lang="pt-BR"/>
              <a:t>("</a:t>
            </a:r>
            <a:r>
              <a:rPr lang="pt-BR" err="1"/>
              <a:t>main:app</a:t>
            </a:r>
            <a:r>
              <a:rPr lang="pt-BR"/>
              <a:t>", host='0.0.0.0', </a:t>
            </a:r>
            <a:r>
              <a:rPr lang="pt-BR" err="1"/>
              <a:t>port</a:t>
            </a:r>
            <a:r>
              <a:rPr lang="pt-BR"/>
              <a:t>=8000, </a:t>
            </a:r>
            <a:r>
              <a:rPr lang="pt-BR" err="1"/>
              <a:t>reload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971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O método PUT serve para atualizar um recurso existente!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803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err="1"/>
              <a:t>fastapi</a:t>
            </a:r>
            <a:r>
              <a:rPr lang="en-US"/>
              <a:t> import </a:t>
            </a:r>
            <a:r>
              <a:rPr lang="en-US" err="1"/>
              <a:t>FastAPI</a:t>
            </a:r>
            <a:endParaRPr lang="en-US"/>
          </a:p>
          <a:p>
            <a:r>
              <a:rPr lang="en-US"/>
              <a:t>from </a:t>
            </a:r>
            <a:r>
              <a:rPr lang="en-US" err="1"/>
              <a:t>fastapi</a:t>
            </a:r>
            <a:r>
              <a:rPr lang="en-US"/>
              <a:t> import </a:t>
            </a:r>
            <a:r>
              <a:rPr lang="en-US" err="1"/>
              <a:t>HTTPException</a:t>
            </a:r>
            <a:r>
              <a:rPr lang="en-US"/>
              <a:t>, status</a:t>
            </a:r>
          </a:p>
          <a:p>
            <a:r>
              <a:rPr lang="en-US"/>
              <a:t>from models import </a:t>
            </a:r>
            <a:r>
              <a:rPr lang="en-US" err="1"/>
              <a:t>Curso</a:t>
            </a:r>
            <a:endParaRPr lang="en-US"/>
          </a:p>
          <a:p>
            <a:endParaRPr lang="en-US"/>
          </a:p>
          <a:p>
            <a:r>
              <a:rPr lang="en-US"/>
              <a:t>#from </a:t>
            </a:r>
            <a:r>
              <a:rPr lang="en-US" err="1"/>
              <a:t>fastapi.responses</a:t>
            </a:r>
            <a:r>
              <a:rPr lang="en-US"/>
              <a:t> import </a:t>
            </a:r>
            <a:r>
              <a:rPr lang="en-US" err="1"/>
              <a:t>JSONResponse</a:t>
            </a:r>
            <a:endParaRPr lang="en-US"/>
          </a:p>
          <a:p>
            <a:r>
              <a:rPr lang="en-US"/>
              <a:t>from </a:t>
            </a:r>
            <a:r>
              <a:rPr lang="en-US" err="1"/>
              <a:t>fastapi</a:t>
            </a:r>
            <a:r>
              <a:rPr lang="en-US"/>
              <a:t> import Response</a:t>
            </a:r>
          </a:p>
          <a:p>
            <a:endParaRPr lang="en-US"/>
          </a:p>
          <a:p>
            <a:r>
              <a:rPr lang="en-US"/>
              <a:t>app = </a:t>
            </a:r>
            <a:r>
              <a:rPr lang="en-US" err="1"/>
              <a:t>FastAPI</a:t>
            </a:r>
            <a:r>
              <a:rPr lang="en-US"/>
              <a:t>()</a:t>
            </a:r>
          </a:p>
          <a:p>
            <a:r>
              <a:rPr lang="en-US" err="1"/>
              <a:t>cursos</a:t>
            </a:r>
            <a:r>
              <a:rPr lang="en-US"/>
              <a:t> = {</a:t>
            </a:r>
          </a:p>
          <a:p>
            <a:r>
              <a:rPr lang="en-US"/>
              <a:t>    1: {</a:t>
            </a:r>
          </a:p>
          <a:p>
            <a:r>
              <a:rPr lang="en-US"/>
              <a:t>        "</a:t>
            </a:r>
            <a:r>
              <a:rPr lang="en-US" err="1"/>
              <a:t>nome</a:t>
            </a:r>
            <a:r>
              <a:rPr lang="en-US"/>
              <a:t>": "Python",</a:t>
            </a:r>
          </a:p>
          <a:p>
            <a:r>
              <a:rPr lang="en-US"/>
              <a:t>        "aulas": 20,</a:t>
            </a:r>
          </a:p>
          <a:p>
            <a:r>
              <a:rPr lang="en-US"/>
              <a:t>        "horas": 80,</a:t>
            </a:r>
          </a:p>
          <a:p>
            <a:r>
              <a:rPr lang="en-US"/>
              <a:t>        "</a:t>
            </a:r>
            <a:r>
              <a:rPr lang="en-US" err="1"/>
              <a:t>instrutor</a:t>
            </a:r>
            <a:r>
              <a:rPr lang="en-US"/>
              <a:t>": "Cleber"</a:t>
            </a:r>
          </a:p>
          <a:p>
            <a:r>
              <a:rPr lang="en-US"/>
              <a:t>    },</a:t>
            </a:r>
          </a:p>
          <a:p>
            <a:r>
              <a:rPr lang="en-US"/>
              <a:t>    2: {</a:t>
            </a:r>
          </a:p>
          <a:p>
            <a:r>
              <a:rPr lang="en-US"/>
              <a:t>        "</a:t>
            </a:r>
            <a:r>
              <a:rPr lang="en-US" err="1"/>
              <a:t>nome</a:t>
            </a:r>
            <a:r>
              <a:rPr lang="en-US"/>
              <a:t>": "Java",</a:t>
            </a:r>
          </a:p>
          <a:p>
            <a:r>
              <a:rPr lang="en-US"/>
              <a:t>        "aulas": 15,</a:t>
            </a:r>
          </a:p>
          <a:p>
            <a:r>
              <a:rPr lang="en-US"/>
              <a:t>        "horas": 60,</a:t>
            </a:r>
          </a:p>
          <a:p>
            <a:r>
              <a:rPr lang="en-US"/>
              <a:t>        "</a:t>
            </a:r>
            <a:r>
              <a:rPr lang="en-US" err="1"/>
              <a:t>instrutor</a:t>
            </a:r>
            <a:r>
              <a:rPr lang="en-US"/>
              <a:t>": "Leonardo"</a:t>
            </a:r>
          </a:p>
          <a:p>
            <a:r>
              <a:rPr lang="en-US"/>
              <a:t>    }</a:t>
            </a:r>
          </a:p>
          <a:p>
            <a:r>
              <a:rPr lang="en-US"/>
              <a:t>}</a:t>
            </a:r>
          </a:p>
          <a:p>
            <a:r>
              <a:rPr lang="en-US"/>
              <a:t>@app.get('/cursos')</a:t>
            </a:r>
          </a:p>
          <a:p>
            <a:r>
              <a:rPr lang="en-US"/>
              <a:t>async def </a:t>
            </a:r>
            <a:r>
              <a:rPr lang="en-US" err="1"/>
              <a:t>get_cursos</a:t>
            </a:r>
            <a:r>
              <a:rPr lang="en-US"/>
              <a:t>():</a:t>
            </a:r>
          </a:p>
          <a:p>
            <a:r>
              <a:rPr lang="en-US"/>
              <a:t>    return </a:t>
            </a:r>
            <a:r>
              <a:rPr lang="en-US" err="1"/>
              <a:t>cursos</a:t>
            </a:r>
            <a:endParaRPr lang="en-US"/>
          </a:p>
          <a:p>
            <a:endParaRPr lang="en-US"/>
          </a:p>
          <a:p>
            <a:r>
              <a:rPr lang="en-US"/>
              <a:t>@app.get('/cursos/{curso_id}')</a:t>
            </a:r>
          </a:p>
          <a:p>
            <a:r>
              <a:rPr lang="en-US"/>
              <a:t>async def </a:t>
            </a:r>
            <a:r>
              <a:rPr lang="en-US" err="1"/>
              <a:t>get_curso</a:t>
            </a:r>
            <a:r>
              <a:rPr lang="en-US"/>
              <a:t>(</a:t>
            </a:r>
            <a:r>
              <a:rPr lang="en-US" err="1"/>
              <a:t>curso_id</a:t>
            </a:r>
            <a:r>
              <a:rPr lang="en-US"/>
              <a:t> : int):</a:t>
            </a:r>
          </a:p>
          <a:p>
            <a:r>
              <a:rPr lang="en-US"/>
              <a:t>    try:</a:t>
            </a:r>
          </a:p>
          <a:p>
            <a:r>
              <a:rPr lang="en-US"/>
              <a:t>        </a:t>
            </a:r>
            <a:r>
              <a:rPr lang="en-US" err="1"/>
              <a:t>curso</a:t>
            </a:r>
            <a:r>
              <a:rPr lang="en-US"/>
              <a:t> = </a:t>
            </a:r>
            <a:r>
              <a:rPr lang="en-US" err="1"/>
              <a:t>cursos</a:t>
            </a:r>
            <a:r>
              <a:rPr lang="en-US"/>
              <a:t>[</a:t>
            </a:r>
            <a:r>
              <a:rPr lang="en-US" err="1"/>
              <a:t>curso_id</a:t>
            </a:r>
            <a:r>
              <a:rPr lang="en-US"/>
              <a:t>]</a:t>
            </a:r>
          </a:p>
          <a:p>
            <a:r>
              <a:rPr lang="en-US"/>
              <a:t>        </a:t>
            </a:r>
            <a:r>
              <a:rPr lang="en-US" err="1"/>
              <a:t>curso.update</a:t>
            </a:r>
            <a:r>
              <a:rPr lang="en-US"/>
              <a:t>({"id": </a:t>
            </a:r>
            <a:r>
              <a:rPr lang="en-US" err="1"/>
              <a:t>curso_id</a:t>
            </a:r>
            <a:r>
              <a:rPr lang="en-US"/>
              <a:t>})</a:t>
            </a:r>
          </a:p>
          <a:p>
            <a:r>
              <a:rPr lang="en-US"/>
              <a:t>        return </a:t>
            </a:r>
            <a:r>
              <a:rPr lang="en-US" err="1"/>
              <a:t>curso</a:t>
            </a:r>
            <a:endParaRPr lang="en-US"/>
          </a:p>
          <a:p>
            <a:r>
              <a:rPr lang="en-US"/>
              <a:t>    except </a:t>
            </a:r>
            <a:r>
              <a:rPr lang="en-US" err="1"/>
              <a:t>KeyError</a:t>
            </a:r>
            <a:r>
              <a:rPr lang="en-US"/>
              <a:t>:</a:t>
            </a:r>
          </a:p>
          <a:p>
            <a:r>
              <a:rPr lang="en-US"/>
              <a:t>        raise </a:t>
            </a:r>
            <a:r>
              <a:rPr lang="en-US" err="1"/>
              <a:t>HTTPException</a:t>
            </a:r>
            <a:r>
              <a:rPr lang="en-US"/>
              <a:t>(</a:t>
            </a:r>
            <a:r>
              <a:rPr lang="en-US" err="1"/>
              <a:t>status_code</a:t>
            </a:r>
            <a:r>
              <a:rPr lang="en-US"/>
              <a:t>=status.HTTP_404_NOT_FOUND, detail='</a:t>
            </a:r>
            <a:r>
              <a:rPr lang="en-US" err="1"/>
              <a:t>Curso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Encontrado</a:t>
            </a:r>
            <a:r>
              <a:rPr lang="en-US"/>
              <a:t>.')</a:t>
            </a:r>
          </a:p>
          <a:p>
            <a:endParaRPr lang="en-US"/>
          </a:p>
          <a:p>
            <a:r>
              <a:rPr lang="en-US"/>
              <a:t>@app.post('/cursos', </a:t>
            </a:r>
            <a:r>
              <a:rPr lang="en-US" err="1"/>
              <a:t>status_code</a:t>
            </a:r>
            <a:r>
              <a:rPr lang="en-US"/>
              <a:t>=status.HTTP_201_CREATED)</a:t>
            </a:r>
          </a:p>
          <a:p>
            <a:r>
              <a:rPr lang="en-US"/>
              <a:t>async def </a:t>
            </a:r>
            <a:r>
              <a:rPr lang="en-US" err="1"/>
              <a:t>post_curso</a:t>
            </a:r>
            <a:r>
              <a:rPr lang="en-US"/>
              <a:t>(</a:t>
            </a:r>
            <a:r>
              <a:rPr lang="en-US" err="1"/>
              <a:t>curso</a:t>
            </a:r>
            <a:r>
              <a:rPr lang="en-US"/>
              <a:t>: </a:t>
            </a:r>
            <a:r>
              <a:rPr lang="en-US" err="1"/>
              <a:t>Curso</a:t>
            </a:r>
            <a:r>
              <a:rPr lang="en-US"/>
              <a:t>):</a:t>
            </a:r>
          </a:p>
          <a:p>
            <a:r>
              <a:rPr lang="en-US"/>
              <a:t>    </a:t>
            </a:r>
            <a:r>
              <a:rPr lang="en-US" err="1"/>
              <a:t>next_id</a:t>
            </a:r>
            <a:r>
              <a:rPr lang="en-US"/>
              <a:t> = </a:t>
            </a:r>
            <a:r>
              <a:rPr lang="en-US" err="1"/>
              <a:t>len</a:t>
            </a:r>
            <a:r>
              <a:rPr lang="en-US"/>
              <a:t>(</a:t>
            </a:r>
            <a:r>
              <a:rPr lang="en-US" err="1"/>
              <a:t>cursos</a:t>
            </a:r>
            <a:r>
              <a:rPr lang="en-US"/>
              <a:t>) + 1</a:t>
            </a:r>
          </a:p>
          <a:p>
            <a:r>
              <a:rPr lang="en-US"/>
              <a:t>    if </a:t>
            </a:r>
            <a:r>
              <a:rPr lang="en-US" err="1"/>
              <a:t>next_id</a:t>
            </a:r>
            <a:r>
              <a:rPr lang="en-US"/>
              <a:t> not in </a:t>
            </a:r>
            <a:r>
              <a:rPr lang="en-US" err="1"/>
              <a:t>cursos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cursos</a:t>
            </a:r>
            <a:r>
              <a:rPr lang="en-US"/>
              <a:t>[</a:t>
            </a:r>
            <a:r>
              <a:rPr lang="en-US" err="1"/>
              <a:t>next_id</a:t>
            </a:r>
            <a:r>
              <a:rPr lang="en-US"/>
              <a:t>] = </a:t>
            </a:r>
            <a:r>
              <a:rPr lang="en-US" err="1"/>
              <a:t>curso</a:t>
            </a:r>
            <a:endParaRPr lang="en-US"/>
          </a:p>
          <a:p>
            <a:r>
              <a:rPr lang="en-US"/>
              <a:t>        del curso.id</a:t>
            </a:r>
          </a:p>
          <a:p>
            <a:r>
              <a:rPr lang="en-US"/>
              <a:t>        return </a:t>
            </a:r>
            <a:r>
              <a:rPr lang="en-US" err="1"/>
              <a:t>curso</a:t>
            </a:r>
            <a:endParaRPr lang="en-US"/>
          </a:p>
          <a:p>
            <a:r>
              <a:rPr lang="en-US"/>
              <a:t>    else:</a:t>
            </a:r>
          </a:p>
          <a:p>
            <a:r>
              <a:rPr lang="en-US"/>
              <a:t>        raise </a:t>
            </a:r>
            <a:r>
              <a:rPr lang="en-US" err="1"/>
              <a:t>HTTPException</a:t>
            </a:r>
            <a:r>
              <a:rPr lang="en-US"/>
              <a:t>(</a:t>
            </a:r>
            <a:r>
              <a:rPr lang="en-US" err="1"/>
              <a:t>status_code</a:t>
            </a:r>
            <a:r>
              <a:rPr lang="en-US"/>
              <a:t>=status.HTTP_409_CONFLICT, detail=</a:t>
            </a:r>
            <a:r>
              <a:rPr lang="en-US" err="1"/>
              <a:t>f"Já</a:t>
            </a:r>
            <a:r>
              <a:rPr lang="en-US"/>
              <a:t> </a:t>
            </a:r>
            <a:r>
              <a:rPr lang="en-US" err="1"/>
              <a:t>existe</a:t>
            </a:r>
            <a:r>
              <a:rPr lang="en-US"/>
              <a:t> um </a:t>
            </a:r>
            <a:r>
              <a:rPr lang="en-US" err="1"/>
              <a:t>curso</a:t>
            </a:r>
            <a:r>
              <a:rPr lang="en-US"/>
              <a:t> com o ID {curso.id}")</a:t>
            </a:r>
          </a:p>
          <a:p>
            <a:endParaRPr lang="en-US"/>
          </a:p>
          <a:p>
            <a:r>
              <a:rPr lang="en-US"/>
              <a:t>@app.put('/cursos/{curso_id}')</a:t>
            </a:r>
          </a:p>
          <a:p>
            <a:r>
              <a:rPr lang="en-US"/>
              <a:t>async def </a:t>
            </a:r>
            <a:r>
              <a:rPr lang="en-US" err="1"/>
              <a:t>put_curso</a:t>
            </a:r>
            <a:r>
              <a:rPr lang="en-US"/>
              <a:t>(</a:t>
            </a:r>
            <a:r>
              <a:rPr lang="en-US" err="1"/>
              <a:t>curso_id</a:t>
            </a:r>
            <a:r>
              <a:rPr lang="en-US"/>
              <a:t>: int, </a:t>
            </a:r>
            <a:r>
              <a:rPr lang="en-US" err="1"/>
              <a:t>curso</a:t>
            </a:r>
            <a:r>
              <a:rPr lang="en-US"/>
              <a:t>: </a:t>
            </a:r>
            <a:r>
              <a:rPr lang="en-US" err="1"/>
              <a:t>Curso</a:t>
            </a:r>
            <a:r>
              <a:rPr lang="en-US"/>
              <a:t>):</a:t>
            </a:r>
          </a:p>
          <a:p>
            <a:r>
              <a:rPr lang="en-US"/>
              <a:t>    if </a:t>
            </a:r>
            <a:r>
              <a:rPr lang="en-US" err="1"/>
              <a:t>curso_id</a:t>
            </a:r>
            <a:r>
              <a:rPr lang="en-US"/>
              <a:t> in </a:t>
            </a:r>
            <a:r>
              <a:rPr lang="en-US" err="1"/>
              <a:t>cursos</a:t>
            </a:r>
            <a:r>
              <a:rPr lang="en-US"/>
              <a:t>:</a:t>
            </a:r>
          </a:p>
          <a:p>
            <a:r>
              <a:rPr lang="en-US"/>
              <a:t>        </a:t>
            </a:r>
            <a:r>
              <a:rPr lang="en-US" err="1"/>
              <a:t>cursos</a:t>
            </a:r>
            <a:r>
              <a:rPr lang="en-US"/>
              <a:t>[</a:t>
            </a:r>
            <a:r>
              <a:rPr lang="en-US" err="1"/>
              <a:t>curso_id</a:t>
            </a:r>
            <a:r>
              <a:rPr lang="en-US"/>
              <a:t>] = </a:t>
            </a:r>
            <a:r>
              <a:rPr lang="en-US" err="1"/>
              <a:t>curso</a:t>
            </a:r>
            <a:endParaRPr lang="en-US"/>
          </a:p>
          <a:p>
            <a:r>
              <a:rPr lang="en-US"/>
              <a:t>        del curso.id</a:t>
            </a:r>
          </a:p>
          <a:p>
            <a:r>
              <a:rPr lang="en-US"/>
              <a:t>        return </a:t>
            </a:r>
            <a:r>
              <a:rPr lang="en-US" err="1"/>
              <a:t>curso</a:t>
            </a:r>
            <a:endParaRPr lang="en-US"/>
          </a:p>
          <a:p>
            <a:r>
              <a:rPr lang="en-US"/>
              <a:t>    else:</a:t>
            </a:r>
          </a:p>
          <a:p>
            <a:r>
              <a:rPr lang="en-US"/>
              <a:t>        raise </a:t>
            </a:r>
            <a:r>
              <a:rPr lang="en-US" err="1"/>
              <a:t>HTTPException</a:t>
            </a:r>
            <a:r>
              <a:rPr lang="en-US"/>
              <a:t>(</a:t>
            </a:r>
            <a:r>
              <a:rPr lang="en-US" err="1"/>
              <a:t>status_code</a:t>
            </a:r>
            <a:r>
              <a:rPr lang="en-US"/>
              <a:t>=status.HTTP_404_NOT_FOUND, detail="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Curso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Existe</a:t>
            </a:r>
            <a:r>
              <a:rPr lang="en-US"/>
              <a:t>.")</a:t>
            </a:r>
          </a:p>
          <a:p>
            <a:endParaRPr lang="en-US"/>
          </a:p>
          <a:p>
            <a:r>
              <a:rPr lang="en-US"/>
              <a:t>@app.delete('/cursos/{curso_id}')</a:t>
            </a:r>
          </a:p>
          <a:p>
            <a:r>
              <a:rPr lang="en-US"/>
              <a:t>async def </a:t>
            </a:r>
            <a:r>
              <a:rPr lang="en-US" err="1"/>
              <a:t>delete_curso</a:t>
            </a:r>
            <a:r>
              <a:rPr lang="en-US"/>
              <a:t>(</a:t>
            </a:r>
            <a:r>
              <a:rPr lang="en-US" err="1"/>
              <a:t>curso_id</a:t>
            </a:r>
            <a:r>
              <a:rPr lang="en-US"/>
              <a:t>: int):</a:t>
            </a:r>
          </a:p>
          <a:p>
            <a:r>
              <a:rPr lang="en-US"/>
              <a:t>    if </a:t>
            </a:r>
            <a:r>
              <a:rPr lang="en-US" err="1"/>
              <a:t>curso_id</a:t>
            </a:r>
            <a:r>
              <a:rPr lang="en-US"/>
              <a:t> in </a:t>
            </a:r>
            <a:r>
              <a:rPr lang="en-US" err="1"/>
              <a:t>cursos</a:t>
            </a:r>
            <a:r>
              <a:rPr lang="en-US"/>
              <a:t>:</a:t>
            </a:r>
          </a:p>
          <a:p>
            <a:r>
              <a:rPr lang="en-US"/>
              <a:t>        del </a:t>
            </a:r>
            <a:r>
              <a:rPr lang="en-US" err="1"/>
              <a:t>cursos</a:t>
            </a:r>
            <a:r>
              <a:rPr lang="en-US"/>
              <a:t>[</a:t>
            </a:r>
            <a:r>
              <a:rPr lang="en-US" err="1"/>
              <a:t>curso_id</a:t>
            </a:r>
            <a:r>
              <a:rPr lang="en-US"/>
              <a:t>]</a:t>
            </a:r>
          </a:p>
          <a:p>
            <a:r>
              <a:rPr lang="en-US"/>
              <a:t>        return Response(</a:t>
            </a:r>
            <a:r>
              <a:rPr lang="en-US" err="1"/>
              <a:t>status_code</a:t>
            </a:r>
            <a:r>
              <a:rPr lang="en-US"/>
              <a:t> = status.HTTP_204_NO_CONTENT)</a:t>
            </a:r>
          </a:p>
          <a:p>
            <a:r>
              <a:rPr lang="en-US"/>
              <a:t>        #return </a:t>
            </a:r>
            <a:r>
              <a:rPr lang="en-US" err="1"/>
              <a:t>JSONResponse</a:t>
            </a:r>
            <a:r>
              <a:rPr lang="en-US"/>
              <a:t>(</a:t>
            </a:r>
            <a:r>
              <a:rPr lang="en-US" err="1"/>
              <a:t>status_code</a:t>
            </a:r>
            <a:r>
              <a:rPr lang="en-US"/>
              <a:t> = status.HTTP_204_NO_CONTENT)</a:t>
            </a:r>
          </a:p>
          <a:p>
            <a:r>
              <a:rPr lang="en-US"/>
              <a:t>    else:</a:t>
            </a:r>
          </a:p>
          <a:p>
            <a:r>
              <a:rPr lang="en-US"/>
              <a:t>        raise </a:t>
            </a:r>
            <a:r>
              <a:rPr lang="en-US" err="1"/>
              <a:t>HTTPException</a:t>
            </a:r>
            <a:r>
              <a:rPr lang="en-US"/>
              <a:t>(</a:t>
            </a:r>
            <a:r>
              <a:rPr lang="en-US" err="1"/>
              <a:t>status_code</a:t>
            </a:r>
            <a:r>
              <a:rPr lang="en-US"/>
              <a:t>=status.HTTP_404_NOT_FOUND, detail="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Curso</a:t>
            </a:r>
            <a:r>
              <a:rPr lang="en-US"/>
              <a:t> </a:t>
            </a:r>
            <a:r>
              <a:rPr lang="en-US" err="1"/>
              <a:t>Não</a:t>
            </a:r>
            <a:r>
              <a:rPr lang="en-US"/>
              <a:t> </a:t>
            </a:r>
            <a:r>
              <a:rPr lang="en-US" err="1"/>
              <a:t>Existe</a:t>
            </a:r>
            <a:r>
              <a:rPr lang="en-US"/>
              <a:t>.")</a:t>
            </a:r>
          </a:p>
          <a:p>
            <a:endParaRPr lang="en-US"/>
          </a:p>
          <a:p>
            <a:r>
              <a:rPr lang="en-US"/>
              <a:t>if __name__ == '__main__':</a:t>
            </a:r>
          </a:p>
          <a:p>
            <a:r>
              <a:rPr lang="en-US"/>
              <a:t>    import </a:t>
            </a:r>
            <a:r>
              <a:rPr lang="en-US" err="1"/>
              <a:t>uvicorn</a:t>
            </a:r>
            <a:endParaRPr lang="en-US"/>
          </a:p>
          <a:p>
            <a:r>
              <a:rPr lang="en-US"/>
              <a:t>    </a:t>
            </a:r>
            <a:r>
              <a:rPr lang="en-US" err="1"/>
              <a:t>uvicorn.run</a:t>
            </a:r>
            <a:r>
              <a:rPr lang="en-US"/>
              <a:t>("</a:t>
            </a:r>
            <a:r>
              <a:rPr lang="en-US" err="1"/>
              <a:t>main:app</a:t>
            </a:r>
            <a:r>
              <a:rPr lang="en-US"/>
              <a:t>", host='0.0.0.0', port=8000, reload=True)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0931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7696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As opções inseridas na classe Path aparecem na documentação!</a:t>
            </a:r>
          </a:p>
          <a:p>
            <a:endParaRPr lang="pt-BR"/>
          </a:p>
          <a:p>
            <a:r>
              <a:rPr lang="pt-BR"/>
              <a:t>Clicar com o CTRL e com o mouse na classe Path e explorar ela!</a:t>
            </a:r>
          </a:p>
          <a:p>
            <a:endParaRPr lang="pt-BR"/>
          </a:p>
          <a:p>
            <a:r>
              <a:rPr lang="pt-BR" b="1" u="sng"/>
              <a:t>A informação default é sempre obrigatória!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FastAPI</a:t>
            </a:r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, status</a:t>
            </a:r>
          </a:p>
          <a:p>
            <a:r>
              <a:rPr lang="pt-BR" err="1"/>
              <a:t>from</a:t>
            </a:r>
            <a:r>
              <a:rPr lang="pt-BR"/>
              <a:t> models </a:t>
            </a:r>
            <a:r>
              <a:rPr lang="pt-BR" err="1"/>
              <a:t>import</a:t>
            </a:r>
            <a:r>
              <a:rPr lang="pt-BR"/>
              <a:t> Curso</a:t>
            </a:r>
          </a:p>
          <a:p>
            <a:r>
              <a:rPr lang="pt-BR"/>
              <a:t>#from </a:t>
            </a:r>
            <a:r>
              <a:rPr lang="pt-BR" err="1"/>
              <a:t>fastapi.responses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JSONResponse</a:t>
            </a:r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Response</a:t>
            </a:r>
          </a:p>
          <a:p>
            <a:endParaRPr lang="pt-BR"/>
          </a:p>
          <a:p>
            <a:r>
              <a:rPr lang="pt-BR" err="1"/>
              <a:t>from</a:t>
            </a:r>
            <a:r>
              <a:rPr lang="pt-BR"/>
              <a:t> </a:t>
            </a:r>
            <a:r>
              <a:rPr lang="pt-BR" err="1"/>
              <a:t>fastapi</a:t>
            </a:r>
            <a:r>
              <a:rPr lang="pt-BR"/>
              <a:t> </a:t>
            </a:r>
            <a:r>
              <a:rPr lang="pt-BR" err="1"/>
              <a:t>import</a:t>
            </a:r>
            <a:r>
              <a:rPr lang="pt-BR"/>
              <a:t> Path</a:t>
            </a:r>
          </a:p>
          <a:p>
            <a:endParaRPr lang="pt-BR"/>
          </a:p>
          <a:p>
            <a:r>
              <a:rPr lang="pt-BR"/>
              <a:t>app = </a:t>
            </a:r>
            <a:r>
              <a:rPr lang="pt-BR" err="1"/>
              <a:t>FastAPI</a:t>
            </a:r>
            <a:r>
              <a:rPr lang="pt-BR"/>
              <a:t>()</a:t>
            </a:r>
          </a:p>
          <a:p>
            <a:endParaRPr lang="pt-BR"/>
          </a:p>
          <a:p>
            <a:r>
              <a:rPr lang="pt-BR"/>
              <a:t>cursos = {</a:t>
            </a:r>
          </a:p>
          <a:p>
            <a:r>
              <a:rPr lang="pt-BR"/>
              <a:t>    1: {</a:t>
            </a:r>
          </a:p>
          <a:p>
            <a:r>
              <a:rPr lang="pt-BR"/>
              <a:t>        "nome": "Python",</a:t>
            </a:r>
          </a:p>
          <a:p>
            <a:r>
              <a:rPr lang="pt-BR"/>
              <a:t>        "aulas": 20,</a:t>
            </a:r>
          </a:p>
          <a:p>
            <a:r>
              <a:rPr lang="pt-BR"/>
              <a:t>        "horas": 80,</a:t>
            </a:r>
          </a:p>
          <a:p>
            <a:r>
              <a:rPr lang="pt-BR"/>
              <a:t>        "instrutor": "Cleber"</a:t>
            </a:r>
          </a:p>
          <a:p>
            <a:r>
              <a:rPr lang="pt-BR"/>
              <a:t>    },</a:t>
            </a:r>
          </a:p>
          <a:p>
            <a:r>
              <a:rPr lang="pt-BR"/>
              <a:t>    2: {</a:t>
            </a:r>
          </a:p>
          <a:p>
            <a:r>
              <a:rPr lang="pt-BR"/>
              <a:t>        "nome": "Java",</a:t>
            </a:r>
          </a:p>
          <a:p>
            <a:r>
              <a:rPr lang="pt-BR"/>
              <a:t>        "aulas": 15,</a:t>
            </a:r>
          </a:p>
          <a:p>
            <a:r>
              <a:rPr lang="pt-BR"/>
              <a:t>        "horas": 60,</a:t>
            </a:r>
          </a:p>
          <a:p>
            <a:r>
              <a:rPr lang="pt-BR"/>
              <a:t>        "instrutor": "Leonardo"</a:t>
            </a:r>
          </a:p>
          <a:p>
            <a:r>
              <a:rPr lang="pt-BR"/>
              <a:t>    }</a:t>
            </a:r>
          </a:p>
          <a:p>
            <a:r>
              <a:rPr lang="pt-BR"/>
              <a:t>}</a:t>
            </a:r>
          </a:p>
          <a:p>
            <a:endParaRPr lang="pt-BR"/>
          </a:p>
          <a:p>
            <a:r>
              <a:rPr lang="pt-BR"/>
              <a:t>@app.get('/cursos')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get_cursos</a:t>
            </a:r>
            <a:r>
              <a:rPr lang="pt-BR"/>
              <a:t>():</a:t>
            </a:r>
          </a:p>
          <a:p>
            <a:r>
              <a:rPr lang="pt-BR"/>
              <a:t>    </a:t>
            </a:r>
            <a:r>
              <a:rPr lang="pt-BR" err="1"/>
              <a:t>return</a:t>
            </a:r>
            <a:r>
              <a:rPr lang="pt-BR"/>
              <a:t> cursos</a:t>
            </a:r>
          </a:p>
          <a:p>
            <a:endParaRPr lang="pt-BR"/>
          </a:p>
          <a:p>
            <a:r>
              <a:rPr lang="pt-BR"/>
              <a:t>@app.get('/cursos/{curso_id}') #O </a:t>
            </a:r>
            <a:r>
              <a:rPr lang="pt-BR" err="1"/>
              <a:t>curso_id</a:t>
            </a:r>
            <a:r>
              <a:rPr lang="pt-BR"/>
              <a:t> nesse caso é o path </a:t>
            </a:r>
            <a:r>
              <a:rPr lang="pt-BR" err="1"/>
              <a:t>parameter</a:t>
            </a:r>
            <a:r>
              <a:rPr lang="pt-BR"/>
              <a:t>!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get_curso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 : </a:t>
            </a:r>
            <a:r>
              <a:rPr lang="pt-BR" err="1"/>
              <a:t>int</a:t>
            </a:r>
            <a:r>
              <a:rPr lang="pt-BR"/>
              <a:t> = Path(default=</a:t>
            </a:r>
            <a:r>
              <a:rPr lang="pt-BR" err="1"/>
              <a:t>None</a:t>
            </a:r>
            <a:r>
              <a:rPr lang="pt-BR"/>
              <a:t>, </a:t>
            </a:r>
            <a:r>
              <a:rPr lang="pt-BR" err="1"/>
              <a:t>title</a:t>
            </a:r>
            <a:r>
              <a:rPr lang="pt-BR"/>
              <a:t>='ID do Curso', </a:t>
            </a:r>
            <a:r>
              <a:rPr lang="pt-BR" err="1"/>
              <a:t>description</a:t>
            </a:r>
            <a:r>
              <a:rPr lang="pt-BR"/>
              <a:t>='Deve estar entre 1 e 2', </a:t>
            </a:r>
            <a:r>
              <a:rPr lang="pt-BR" err="1"/>
              <a:t>gt</a:t>
            </a:r>
            <a:r>
              <a:rPr lang="pt-BR"/>
              <a:t>=0, </a:t>
            </a:r>
            <a:r>
              <a:rPr lang="pt-BR" err="1"/>
              <a:t>lt</a:t>
            </a:r>
            <a:r>
              <a:rPr lang="pt-BR"/>
              <a:t>=3)):</a:t>
            </a:r>
          </a:p>
          <a:p>
            <a:r>
              <a:rPr lang="pt-BR"/>
              <a:t>    </a:t>
            </a:r>
            <a:r>
              <a:rPr lang="pt-BR" err="1"/>
              <a:t>try</a:t>
            </a:r>
            <a:r>
              <a:rPr lang="pt-BR"/>
              <a:t>:</a:t>
            </a:r>
          </a:p>
          <a:p>
            <a:r>
              <a:rPr lang="pt-BR"/>
              <a:t>        curso = cursos[</a:t>
            </a:r>
            <a:r>
              <a:rPr lang="pt-BR" err="1"/>
              <a:t>curso_id</a:t>
            </a:r>
            <a:r>
              <a:rPr lang="pt-BR"/>
              <a:t>]</a:t>
            </a:r>
          </a:p>
          <a:p>
            <a:r>
              <a:rPr lang="pt-BR"/>
              <a:t>        </a:t>
            </a:r>
            <a:r>
              <a:rPr lang="pt-BR" err="1"/>
              <a:t>curso.update</a:t>
            </a:r>
            <a:r>
              <a:rPr lang="pt-BR"/>
              <a:t>({"id": </a:t>
            </a:r>
            <a:r>
              <a:rPr lang="pt-BR" err="1"/>
              <a:t>curso_id</a:t>
            </a:r>
            <a:r>
              <a:rPr lang="pt-BR"/>
              <a:t>})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except</a:t>
            </a:r>
            <a:r>
              <a:rPr lang="pt-BR"/>
              <a:t> </a:t>
            </a:r>
            <a:r>
              <a:rPr lang="pt-BR" err="1"/>
              <a:t>KeyError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='Curso Não Encontrado.')</a:t>
            </a:r>
          </a:p>
          <a:p>
            <a:endParaRPr lang="pt-BR"/>
          </a:p>
          <a:p>
            <a:r>
              <a:rPr lang="pt-BR"/>
              <a:t>@app.post('/cursos', </a:t>
            </a:r>
            <a:r>
              <a:rPr lang="pt-BR" err="1"/>
              <a:t>status_code</a:t>
            </a:r>
            <a:r>
              <a:rPr lang="pt-BR"/>
              <a:t>=status.HTTP_201_CREATED)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post_curso</a:t>
            </a:r>
            <a:r>
              <a:rPr lang="pt-BR"/>
              <a:t>(curso: Curso):</a:t>
            </a:r>
          </a:p>
          <a:p>
            <a:r>
              <a:rPr lang="pt-BR"/>
              <a:t>    </a:t>
            </a:r>
            <a:r>
              <a:rPr lang="pt-BR" err="1"/>
              <a:t>next_id</a:t>
            </a:r>
            <a:r>
              <a:rPr lang="pt-BR"/>
              <a:t> = </a:t>
            </a:r>
            <a:r>
              <a:rPr lang="pt-BR" err="1"/>
              <a:t>len</a:t>
            </a:r>
            <a:r>
              <a:rPr lang="pt-BR"/>
              <a:t>(cursos) + 1</a:t>
            </a:r>
          </a:p>
          <a:p>
            <a:r>
              <a:rPr lang="pt-BR"/>
              <a:t>    </a:t>
            </a:r>
            <a:r>
              <a:rPr lang="pt-BR" err="1"/>
              <a:t>if</a:t>
            </a:r>
            <a:r>
              <a:rPr lang="pt-BR"/>
              <a:t> </a:t>
            </a:r>
            <a:r>
              <a:rPr lang="pt-BR" err="1"/>
              <a:t>next_id</a:t>
            </a:r>
            <a:r>
              <a:rPr lang="pt-BR"/>
              <a:t> </a:t>
            </a:r>
            <a:r>
              <a:rPr lang="pt-BR" err="1"/>
              <a:t>not</a:t>
            </a:r>
            <a:r>
              <a:rPr lang="pt-BR"/>
              <a:t> in cursos:</a:t>
            </a:r>
          </a:p>
          <a:p>
            <a:r>
              <a:rPr lang="pt-BR"/>
              <a:t>        cursos[</a:t>
            </a:r>
            <a:r>
              <a:rPr lang="pt-BR" err="1"/>
              <a:t>next_id</a:t>
            </a:r>
            <a:r>
              <a:rPr lang="pt-BR"/>
              <a:t>] = curso</a:t>
            </a:r>
          </a:p>
          <a:p>
            <a:r>
              <a:rPr lang="pt-BR"/>
              <a:t>        </a:t>
            </a:r>
            <a:r>
              <a:rPr lang="pt-BR" err="1"/>
              <a:t>del</a:t>
            </a:r>
            <a:r>
              <a:rPr lang="pt-BR"/>
              <a:t> curso.id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=status.HTTP_409_CONFLICT, </a:t>
            </a:r>
            <a:r>
              <a:rPr lang="pt-BR" err="1"/>
              <a:t>detail</a:t>
            </a:r>
            <a:r>
              <a:rPr lang="pt-BR"/>
              <a:t>=</a:t>
            </a:r>
            <a:r>
              <a:rPr lang="pt-BR" err="1"/>
              <a:t>f"Já</a:t>
            </a:r>
            <a:r>
              <a:rPr lang="pt-BR"/>
              <a:t> existe um curso com o ID {curso.id}")</a:t>
            </a:r>
          </a:p>
          <a:p>
            <a:endParaRPr lang="pt-BR"/>
          </a:p>
          <a:p>
            <a:r>
              <a:rPr lang="pt-BR"/>
              <a:t>@app.put('/cursos/{curso_id}')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put_curso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: </a:t>
            </a:r>
            <a:r>
              <a:rPr lang="pt-BR" err="1"/>
              <a:t>int</a:t>
            </a:r>
            <a:r>
              <a:rPr lang="pt-BR"/>
              <a:t>, curso: Curso):</a:t>
            </a:r>
          </a:p>
          <a:p>
            <a:r>
              <a:rPr lang="pt-BR"/>
              <a:t>    </a:t>
            </a:r>
            <a:r>
              <a:rPr lang="pt-BR" err="1"/>
              <a:t>if</a:t>
            </a:r>
            <a:r>
              <a:rPr lang="pt-BR"/>
              <a:t> </a:t>
            </a:r>
            <a:r>
              <a:rPr lang="pt-BR" err="1"/>
              <a:t>curso_id</a:t>
            </a:r>
            <a:r>
              <a:rPr lang="pt-BR"/>
              <a:t> in cursos:</a:t>
            </a:r>
          </a:p>
          <a:p>
            <a:r>
              <a:rPr lang="pt-BR"/>
              <a:t>        cursos[</a:t>
            </a:r>
            <a:r>
              <a:rPr lang="pt-BR" err="1"/>
              <a:t>curso_id</a:t>
            </a:r>
            <a:r>
              <a:rPr lang="pt-BR"/>
              <a:t>] = curso</a:t>
            </a:r>
          </a:p>
          <a:p>
            <a:r>
              <a:rPr lang="pt-BR"/>
              <a:t>        </a:t>
            </a:r>
            <a:r>
              <a:rPr lang="pt-BR" err="1"/>
              <a:t>del</a:t>
            </a:r>
            <a:r>
              <a:rPr lang="pt-BR"/>
              <a:t> curso.id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curso</a:t>
            </a:r>
          </a:p>
          <a:p>
            <a:r>
              <a:rPr lang="pt-BR"/>
              <a:t>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="Esse Curso Não Existe.")</a:t>
            </a:r>
          </a:p>
          <a:p>
            <a:endParaRPr lang="pt-BR"/>
          </a:p>
          <a:p>
            <a:r>
              <a:rPr lang="pt-BR"/>
              <a:t>@app.delete('/cursos/{curso_id}')</a:t>
            </a:r>
          </a:p>
          <a:p>
            <a:r>
              <a:rPr lang="pt-BR" err="1"/>
              <a:t>async</a:t>
            </a:r>
            <a:r>
              <a:rPr lang="pt-BR"/>
              <a:t> </a:t>
            </a:r>
            <a:r>
              <a:rPr lang="pt-BR" err="1"/>
              <a:t>def</a:t>
            </a:r>
            <a:r>
              <a:rPr lang="pt-BR"/>
              <a:t> </a:t>
            </a:r>
            <a:r>
              <a:rPr lang="pt-BR" err="1"/>
              <a:t>delete_curso</a:t>
            </a:r>
            <a:r>
              <a:rPr lang="pt-BR"/>
              <a:t>(</a:t>
            </a:r>
            <a:r>
              <a:rPr lang="pt-BR" err="1"/>
              <a:t>curso_id</a:t>
            </a:r>
            <a:r>
              <a:rPr lang="pt-BR"/>
              <a:t>: </a:t>
            </a:r>
            <a:r>
              <a:rPr lang="pt-BR" err="1"/>
              <a:t>int</a:t>
            </a:r>
            <a:r>
              <a:rPr lang="pt-BR"/>
              <a:t>):</a:t>
            </a:r>
          </a:p>
          <a:p>
            <a:r>
              <a:rPr lang="pt-BR"/>
              <a:t>    </a:t>
            </a:r>
            <a:r>
              <a:rPr lang="pt-BR" err="1"/>
              <a:t>if</a:t>
            </a:r>
            <a:r>
              <a:rPr lang="pt-BR"/>
              <a:t> </a:t>
            </a:r>
            <a:r>
              <a:rPr lang="pt-BR" err="1"/>
              <a:t>curso_id</a:t>
            </a:r>
            <a:r>
              <a:rPr lang="pt-BR"/>
              <a:t> in cursos:</a:t>
            </a:r>
          </a:p>
          <a:p>
            <a:r>
              <a:rPr lang="pt-BR"/>
              <a:t>        </a:t>
            </a:r>
            <a:r>
              <a:rPr lang="pt-BR" err="1"/>
              <a:t>del</a:t>
            </a:r>
            <a:r>
              <a:rPr lang="pt-BR"/>
              <a:t> cursos[</a:t>
            </a:r>
            <a:r>
              <a:rPr lang="pt-BR" err="1"/>
              <a:t>curso_id</a:t>
            </a:r>
            <a:r>
              <a:rPr lang="pt-BR"/>
              <a:t>]</a:t>
            </a:r>
          </a:p>
          <a:p>
            <a:r>
              <a:rPr lang="pt-BR"/>
              <a:t>        </a:t>
            </a:r>
            <a:r>
              <a:rPr lang="pt-BR" err="1"/>
              <a:t>return</a:t>
            </a:r>
            <a:r>
              <a:rPr lang="pt-BR"/>
              <a:t> Response(</a:t>
            </a:r>
            <a:r>
              <a:rPr lang="pt-BR" err="1"/>
              <a:t>status_code</a:t>
            </a:r>
            <a:r>
              <a:rPr lang="pt-BR"/>
              <a:t> = status.HTTP_204_NO_CONTENT)</a:t>
            </a:r>
          </a:p>
          <a:p>
            <a:r>
              <a:rPr lang="pt-BR"/>
              <a:t>        #return </a:t>
            </a:r>
            <a:r>
              <a:rPr lang="pt-BR" err="1"/>
              <a:t>JSONResponse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 = status.HTTP_204_NO_CONTENT)</a:t>
            </a:r>
          </a:p>
          <a:p>
            <a:r>
              <a:rPr lang="pt-BR"/>
              <a:t>    </a:t>
            </a:r>
            <a:r>
              <a:rPr lang="pt-BR" err="1"/>
              <a:t>else</a:t>
            </a:r>
            <a:r>
              <a:rPr lang="pt-BR"/>
              <a:t>:</a:t>
            </a:r>
          </a:p>
          <a:p>
            <a:r>
              <a:rPr lang="pt-BR"/>
              <a:t>        </a:t>
            </a:r>
            <a:r>
              <a:rPr lang="pt-BR" err="1"/>
              <a:t>raise</a:t>
            </a:r>
            <a:r>
              <a:rPr lang="pt-BR"/>
              <a:t> </a:t>
            </a:r>
            <a:r>
              <a:rPr lang="pt-BR" err="1"/>
              <a:t>HTTPException</a:t>
            </a:r>
            <a:r>
              <a:rPr lang="pt-BR"/>
              <a:t>(</a:t>
            </a:r>
            <a:r>
              <a:rPr lang="pt-BR" err="1"/>
              <a:t>status_code</a:t>
            </a:r>
            <a:r>
              <a:rPr lang="pt-BR"/>
              <a:t>=status.HTTP_404_NOT_FOUND, </a:t>
            </a:r>
            <a:r>
              <a:rPr lang="pt-BR" err="1"/>
              <a:t>detail</a:t>
            </a:r>
            <a:r>
              <a:rPr lang="pt-BR"/>
              <a:t>="Esse Curso Não Existe.")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 err="1"/>
              <a:t>if</a:t>
            </a:r>
            <a:r>
              <a:rPr lang="pt-BR"/>
              <a:t> __</a:t>
            </a:r>
            <a:r>
              <a:rPr lang="pt-BR" err="1"/>
              <a:t>name</a:t>
            </a:r>
            <a:r>
              <a:rPr lang="pt-BR"/>
              <a:t>__ == '__</a:t>
            </a:r>
            <a:r>
              <a:rPr lang="pt-BR" err="1"/>
              <a:t>main</a:t>
            </a:r>
            <a:r>
              <a:rPr lang="pt-BR"/>
              <a:t>__':</a:t>
            </a:r>
          </a:p>
          <a:p>
            <a:r>
              <a:rPr lang="pt-BR"/>
              <a:t>    </a:t>
            </a:r>
            <a:r>
              <a:rPr lang="pt-BR" err="1"/>
              <a:t>import</a:t>
            </a:r>
            <a:r>
              <a:rPr lang="pt-BR"/>
              <a:t> </a:t>
            </a:r>
            <a:r>
              <a:rPr lang="pt-BR" err="1"/>
              <a:t>uvicorn</a:t>
            </a:r>
            <a:endParaRPr lang="pt-BR"/>
          </a:p>
          <a:p>
            <a:r>
              <a:rPr lang="pt-BR"/>
              <a:t>    </a:t>
            </a:r>
            <a:r>
              <a:rPr lang="pt-BR" err="1"/>
              <a:t>uvicorn.run</a:t>
            </a:r>
            <a:r>
              <a:rPr lang="pt-BR"/>
              <a:t>("</a:t>
            </a:r>
            <a:r>
              <a:rPr lang="pt-BR" err="1"/>
              <a:t>main:app</a:t>
            </a:r>
            <a:r>
              <a:rPr lang="pt-BR"/>
              <a:t>", host='0.0.0.0', </a:t>
            </a:r>
            <a:r>
              <a:rPr lang="pt-BR" err="1"/>
              <a:t>port</a:t>
            </a:r>
            <a:r>
              <a:rPr lang="pt-BR"/>
              <a:t>=8000, </a:t>
            </a:r>
            <a:r>
              <a:rPr lang="pt-BR" err="1"/>
              <a:t>reload</a:t>
            </a:r>
            <a:r>
              <a:rPr lang="pt-BR"/>
              <a:t>=</a:t>
            </a:r>
            <a:r>
              <a:rPr lang="pt-BR" err="1"/>
              <a:t>True</a:t>
            </a:r>
            <a:r>
              <a:rPr lang="pt-BR"/>
              <a:t>)</a:t>
            </a:r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37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Reparar que na resposta crua, mesmo sem tratativa, o Fast API já informa que o tipo de dado “a” precisa ser passado como “query”.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949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2824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  <a:p>
            <a:r>
              <a:rPr lang="pt-BR"/>
              <a:t>Se entrarmos dentro da classe Query repararemos que é muito parecida com a Path, a lógica utilizada será a mesma!</a:t>
            </a:r>
          </a:p>
          <a:p>
            <a:endParaRPr lang="pt-BR"/>
          </a:p>
          <a:p>
            <a:r>
              <a:rPr lang="pt-BR" b="1" u="sng">
                <a:highlight>
                  <a:srgbClr val="FFFF00"/>
                </a:highlight>
              </a:rPr>
              <a:t>Da mesma forma, default será </a:t>
            </a:r>
            <a:r>
              <a:rPr lang="pt-BR" b="1" u="sng" err="1">
                <a:highlight>
                  <a:srgbClr val="FFFF00"/>
                </a:highlight>
              </a:rPr>
              <a:t>obrigtatório</a:t>
            </a:r>
            <a:r>
              <a:rPr lang="pt-BR" b="1" u="sng">
                <a:highlight>
                  <a:srgbClr val="FFFF00"/>
                </a:highlight>
              </a:rPr>
              <a:t>!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45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http://cap-ets.br.bosch.com/</a:t>
            </a:r>
            <a:r>
              <a:rPr lang="pt-BR" b="1"/>
              <a:t>api/produtos -&gt; 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http://cap-ets.br.bosch.com/</a:t>
            </a:r>
            <a:r>
              <a:rPr lang="pt-BR" b="1"/>
              <a:t>api/produtos/31-&gt; </a:t>
            </a:r>
            <a:r>
              <a:rPr lang="pt-BR" b="1" err="1"/>
              <a:t>get</a:t>
            </a:r>
            <a:endParaRPr lang="pt-BR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No individual sempre tem o identificador, na colação, sempre plural!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8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PUT -&gt; Atualizar um recurso existente (</a:t>
            </a:r>
            <a:r>
              <a:rPr lang="pt-BR" b="1" u="sng"/>
              <a:t>indivíduo</a:t>
            </a:r>
            <a:r>
              <a:rPr lang="pt-BR" b="0" u="none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GET -&gt; Pegar </a:t>
            </a:r>
            <a:r>
              <a:rPr lang="pt-BR" b="1" u="sng"/>
              <a:t>coleção</a:t>
            </a:r>
            <a:r>
              <a:rPr lang="pt-BR" b="0" u="none"/>
              <a:t> de recursos ou </a:t>
            </a:r>
            <a:r>
              <a:rPr lang="pt-BR" b="1" u="sng"/>
              <a:t>indivíduo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POST -&gt; Criar novo indivíduo ou recurso </a:t>
            </a:r>
            <a:r>
              <a:rPr lang="pt-BR" b="1" u="sng"/>
              <a:t>-&gt; NUNCA INDIVIDUALMENTEM, SEMPRE NA COLEÇÃO!</a:t>
            </a:r>
            <a:r>
              <a:rPr lang="pt-BR" b="0" u="none"/>
              <a:t> Vou criar um novo produto, por exemplo, no recurso produtos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DELETE -&gt; Deleta um recurso existente (</a:t>
            </a:r>
            <a:r>
              <a:rPr lang="pt-BR" b="1" u="sng"/>
              <a:t>indivíduo</a:t>
            </a:r>
            <a:r>
              <a:rPr lang="pt-BR" b="0" u="none"/>
              <a:t>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016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As requisições (</a:t>
            </a:r>
            <a:r>
              <a:rPr lang="pt-BR" b="0" u="none" err="1"/>
              <a:t>requests</a:t>
            </a:r>
            <a:r>
              <a:rPr lang="pt-BR" b="0" u="none"/>
              <a:t>) contém muito mais informações do que um simples verbo HTTP e uma URI para qual foi feita esta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Nós podemos mudar aspectos desta nossa requisição para que possamos então alterar o formato das respostas que serão enviadas pelo servidor HTTP.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http://cap-ets.br.bosch.com/</a:t>
            </a:r>
            <a:r>
              <a:rPr lang="pt-BR" b="1"/>
              <a:t>api/categorias?</a:t>
            </a:r>
            <a:r>
              <a:rPr lang="pt-BR" b="1">
                <a:highlight>
                  <a:srgbClr val="FFFF00"/>
                </a:highlight>
              </a:rPr>
              <a:t>order=desc&amp;limit=10</a:t>
            </a: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Tudo que está após o símbolo de interrogação (? - </a:t>
            </a:r>
            <a:r>
              <a:rPr lang="pt-BR" b="0" u="none" err="1"/>
              <a:t>question</a:t>
            </a:r>
            <a:r>
              <a:rPr lang="pt-BR" b="0" u="none"/>
              <a:t> </a:t>
            </a:r>
            <a:r>
              <a:rPr lang="pt-BR" b="0" u="none" err="1"/>
              <a:t>mark</a:t>
            </a:r>
            <a:r>
              <a:rPr lang="pt-BR" b="0" u="none"/>
              <a:t>) são conjuntos de pares chave/valor que podem ser utilizadas pela API para alterar os dados de acordo com estes parâmetros. Esta forma de passar dados em uma requisição é chamada de “query </a:t>
            </a:r>
            <a:r>
              <a:rPr lang="pt-BR" b="0" u="none" err="1"/>
              <a:t>string</a:t>
            </a:r>
            <a:r>
              <a:rPr lang="pt-BR" b="0" u="none"/>
              <a:t>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Esta URI do exemplo, possui a chave “</a:t>
            </a:r>
            <a:r>
              <a:rPr lang="pt-BR" b="0" u="none" err="1"/>
              <a:t>order</a:t>
            </a:r>
            <a:r>
              <a:rPr lang="pt-BR" b="0" u="none"/>
              <a:t>' com o valor '</a:t>
            </a:r>
            <a:r>
              <a:rPr lang="pt-BR" b="0" u="none" err="1"/>
              <a:t>desc</a:t>
            </a:r>
            <a:r>
              <a:rPr lang="pt-BR" b="0" u="none"/>
              <a:t>' que fará a coleção de produtos ser apresentada de forma ordenada por ordem decrescente. Possui também a chave "</a:t>
            </a:r>
            <a:r>
              <a:rPr lang="pt-BR" b="0" u="none" err="1"/>
              <a:t>limit</a:t>
            </a:r>
            <a:r>
              <a:rPr lang="pt-BR" b="0" u="none"/>
              <a:t>' com o valor 10’ que fará a coleção de produtos ser limitada a 10 produtos.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50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Não exista nada e nem uma regra que te impeça de passar estes dados extras diretamente via query </a:t>
            </a:r>
            <a:r>
              <a:rPr lang="pt-BR" b="0" u="none" err="1"/>
              <a:t>string</a:t>
            </a:r>
            <a:r>
              <a:rPr lang="pt-BR" b="0" u="none"/>
              <a:t>. Mas esta nem sempre é a forma recomendada.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Exemplo: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</a:t>
            </a:r>
            <a:r>
              <a:rPr lang="pt-BR" b="0" u="none" err="1"/>
              <a:t>produtos?format</a:t>
            </a:r>
            <a:r>
              <a:rPr lang="pt-BR" b="0" u="none"/>
              <a:t>=</a:t>
            </a:r>
            <a:r>
              <a:rPr lang="pt-BR" b="0" u="none" err="1"/>
              <a:t>xml</a:t>
            </a: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No exemplo acima, estamos enviando via query </a:t>
            </a:r>
            <a:r>
              <a:rPr lang="pt-BR" b="0" u="none" err="1"/>
              <a:t>string</a:t>
            </a:r>
            <a:r>
              <a:rPr lang="pt-BR" b="0" u="none"/>
              <a:t> que queremos que os dados sejam apresentados no formato </a:t>
            </a:r>
            <a:r>
              <a:rPr lang="pt-BR" b="0" u="none" err="1"/>
              <a:t>xml</a:t>
            </a:r>
            <a:r>
              <a:rPr lang="pt-BR" b="0" u="none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Ao invés de utilizar query </a:t>
            </a:r>
            <a:r>
              <a:rPr lang="pt-BR" b="0" u="none" err="1"/>
              <a:t>string</a:t>
            </a:r>
            <a:r>
              <a:rPr lang="pt-BR" b="0" u="none"/>
              <a:t> neste caso, poderíamos prover uma URI que aponta diretamente para o formato desejado, conforme: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/produtos.xml!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Basta que prestemos atenção no cabeçalho da requisição HTTP, que nos foi enviado: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err="1"/>
              <a:t>Accept</a:t>
            </a:r>
            <a:r>
              <a:rPr lang="pt-BR" b="0" u="none"/>
              <a:t>: </a:t>
            </a:r>
            <a:r>
              <a:rPr lang="pt-BR" b="0" u="none" err="1"/>
              <a:t>application</a:t>
            </a:r>
            <a:r>
              <a:rPr lang="pt-BR" b="0" u="none"/>
              <a:t>/</a:t>
            </a:r>
            <a:r>
              <a:rPr lang="pt-BR" b="0" u="none" err="1"/>
              <a:t>xml</a:t>
            </a: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78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Estou fazendo uma requisição onde eu espero receber esse tipo de arquivo (</a:t>
            </a:r>
            <a:r>
              <a:rPr lang="pt-BR" b="0" u="none" err="1"/>
              <a:t>json</a:t>
            </a:r>
            <a:r>
              <a:rPr lang="pt-BR" b="0" u="none"/>
              <a:t>, </a:t>
            </a:r>
            <a:r>
              <a:rPr lang="pt-BR" b="0" u="none" err="1"/>
              <a:t>xml</a:t>
            </a:r>
            <a:r>
              <a:rPr lang="pt-BR" b="0" u="none"/>
              <a:t> ou </a:t>
            </a:r>
            <a:r>
              <a:rPr lang="pt-BR" b="0" u="none" err="1"/>
              <a:t>pdf</a:t>
            </a:r>
            <a:r>
              <a:rPr lang="pt-BR" b="0" u="none"/>
              <a:t>, nesse caso).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Nem sempre precisamos prestar atenção no cabeçalho de um </a:t>
            </a:r>
            <a:r>
              <a:rPr lang="pt-BR" b="0" u="none" err="1"/>
              <a:t>request</a:t>
            </a:r>
            <a:r>
              <a:rPr lang="pt-BR" b="0" u="none"/>
              <a:t>, ou mesmo especificar estes detalhes ao realizar uma requisição.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Muitas vezes o servidor ou a aplicação já está definida para receber requisições com tipos padrão, por exemplo </a:t>
            </a:r>
            <a:r>
              <a:rPr lang="pt-BR" b="0" u="none" err="1"/>
              <a:t>application</a:t>
            </a:r>
            <a:r>
              <a:rPr lang="pt-BR" b="0" u="none"/>
              <a:t>/</a:t>
            </a:r>
            <a:r>
              <a:rPr lang="pt-BR" b="0" u="none" err="1"/>
              <a:t>json</a:t>
            </a: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Diferentes métodos HTTP enviam dados de formas diferentes.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460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Você deve ter notado que nos exemplos de URI utilizados nesta seção apresentamos algo como: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/v1/produtos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Esta </a:t>
            </a:r>
            <a:r>
              <a:rPr lang="pt-BR" b="0" u="none" err="1"/>
              <a:t>nomenciatura</a:t>
            </a:r>
            <a:r>
              <a:rPr lang="pt-BR" b="0" u="none"/>
              <a:t> utilizando “v1' indica a versão da API.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Uma API é uma aplicação, e como toda aplicação evolui com o tempo. E nós queremos manter a compatibilidade para todos os clientes que utilizam nossas APIs.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Então uma API recém lançada na versão 1 pode por exemplo ter algumas ações, e na versão 2 desta API pode ser que estas ações funcionem diferente, ou nem existam, ou ainda existam outras.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É importante notar que novos clientes irão utilizar a API na nova versão, mas pode haver clientes mais antigos que ainda utilizam a versão anterior da API. Enquanto houver clientes é importante manter o legado.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/v2/produtos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u="non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29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Diapositivo do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s na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x2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positiv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iapositivo com imagem intei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Adicionar palavras de conclusão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e título definido pelo utilizado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da apresentação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Diapositivo do cap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Adicionar título do capítulo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Adicionar citação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e conclus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Adicionar conclusão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apositivo da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SO/OPM43-BR | 2022-10-06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virtualenvwrapper.readthedocs.io/en/latest/install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htagtreinamentos.com/decorators-no-python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hyperlink" Target="https://pythonacademy.com.br/blog/domine-decorators-em-pyth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127.0.0.1:8000/redoc" TargetMode="External"/><Relationship Id="rId4" Type="http://schemas.openxmlformats.org/officeDocument/2006/relationships/hyperlink" Target="http://127.0.0.1:8000/doc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82EB9-F888-4EF5-9BD3-4FB532D116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Engineering technical school</a:t>
            </a:r>
          </a:p>
        </p:txBody>
      </p:sp>
    </p:spTree>
    <p:extLst>
      <p:ext uri="{BB962C8B-B14F-4D97-AF65-F5344CB8AC3E}">
        <p14:creationId xmlns:p14="http://schemas.microsoft.com/office/powerpoint/2010/main" val="394388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Entendendo </a:t>
            </a:r>
            <a:r>
              <a:rPr lang="pt-BR" err="1"/>
              <a:t>Requests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CE6293-6A03-47F5-A938-9B4D3DB11C42}"/>
              </a:ext>
            </a:extLst>
          </p:cNvPr>
          <p:cNvSpPr txBox="1"/>
          <p:nvPr/>
        </p:nvSpPr>
        <p:spPr>
          <a:xfrm>
            <a:off x="266700" y="201619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</a:t>
            </a:r>
            <a:r>
              <a:rPr lang="pt-BR" b="0" u="none" err="1"/>
              <a:t>produtos?format</a:t>
            </a:r>
            <a:r>
              <a:rPr lang="pt-BR" b="0" u="none"/>
              <a:t>=</a:t>
            </a:r>
            <a:r>
              <a:rPr lang="pt-BR" b="0" u="none" err="1"/>
              <a:t>xml</a:t>
            </a:r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5D5DF9B-4A2C-42AF-A1AA-074732E362A0}"/>
              </a:ext>
            </a:extLst>
          </p:cNvPr>
          <p:cNvSpPr txBox="1"/>
          <p:nvPr/>
        </p:nvSpPr>
        <p:spPr>
          <a:xfrm>
            <a:off x="259200" y="1141505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Não exista nada e nem uma regra que te impeça de passar estes dados extras diretamente via query </a:t>
            </a:r>
            <a:r>
              <a:rPr lang="pt-BR" b="0" u="none" err="1"/>
              <a:t>string</a:t>
            </a:r>
            <a:r>
              <a:rPr lang="pt-BR" b="0" u="none"/>
              <a:t>. Mas esta nem sempre é a forma recomendada.</a:t>
            </a:r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FEA8923-26C0-449C-9928-9E2EEAE90C69}"/>
              </a:ext>
            </a:extLst>
          </p:cNvPr>
          <p:cNvSpPr txBox="1"/>
          <p:nvPr/>
        </p:nvSpPr>
        <p:spPr>
          <a:xfrm>
            <a:off x="259200" y="2784908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Ao invés de utilizar query </a:t>
            </a:r>
            <a:r>
              <a:rPr lang="pt-BR" b="0" u="none" err="1"/>
              <a:t>string</a:t>
            </a:r>
            <a:r>
              <a:rPr lang="pt-BR" b="0" u="none"/>
              <a:t> neste caso, poderíamos prover uma URI que aponta diretamente para o formato desejado, conforme: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25F555E-4164-4E24-814E-EB400E04E52F}"/>
              </a:ext>
            </a:extLst>
          </p:cNvPr>
          <p:cNvSpPr txBox="1"/>
          <p:nvPr/>
        </p:nvSpPr>
        <p:spPr>
          <a:xfrm>
            <a:off x="259200" y="380057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/produtos.xml</a:t>
            </a:r>
          </a:p>
        </p:txBody>
      </p:sp>
    </p:spTree>
    <p:extLst>
      <p:ext uri="{BB962C8B-B14F-4D97-AF65-F5344CB8AC3E}">
        <p14:creationId xmlns:p14="http://schemas.microsoft.com/office/powerpoint/2010/main" val="2352939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Entendendo </a:t>
            </a:r>
            <a:r>
              <a:rPr lang="pt-BR" err="1"/>
              <a:t>Requests</a:t>
            </a:r>
            <a:r>
              <a:rPr lang="pt-BR"/>
              <a:t> – O Cabeçalho / </a:t>
            </a:r>
            <a:r>
              <a:rPr lang="pt-BR" err="1"/>
              <a:t>Accept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5A3DCB-8183-4F2F-B8B0-0CED747E9B7D}"/>
              </a:ext>
            </a:extLst>
          </p:cNvPr>
          <p:cNvSpPr txBox="1"/>
          <p:nvPr/>
        </p:nvSpPr>
        <p:spPr>
          <a:xfrm>
            <a:off x="259200" y="1176451"/>
            <a:ext cx="9140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Vai especificar o formato do arquivo que o </a:t>
            </a:r>
            <a:r>
              <a:rPr lang="pt-BR" err="1"/>
              <a:t>requester</a:t>
            </a:r>
            <a:r>
              <a:rPr lang="pt-BR"/>
              <a:t> (cliente) quer, por exemplo: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F1924E-0D42-4244-95FB-DF95D2287EC1}"/>
              </a:ext>
            </a:extLst>
          </p:cNvPr>
          <p:cNvSpPr txBox="1"/>
          <p:nvPr/>
        </p:nvSpPr>
        <p:spPr>
          <a:xfrm>
            <a:off x="259200" y="153913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Accept</a:t>
            </a:r>
            <a:r>
              <a:rPr lang="pt-BR"/>
              <a:t>: </a:t>
            </a:r>
            <a:r>
              <a:rPr lang="pt-BR" err="1"/>
              <a:t>application</a:t>
            </a:r>
            <a:r>
              <a:rPr lang="pt-BR"/>
              <a:t>/</a:t>
            </a:r>
            <a:r>
              <a:rPr lang="pt-BR" err="1"/>
              <a:t>xml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A177572-A1EB-41EF-9167-DDB20F47AD1D}"/>
              </a:ext>
            </a:extLst>
          </p:cNvPr>
          <p:cNvSpPr txBox="1"/>
          <p:nvPr/>
        </p:nvSpPr>
        <p:spPr>
          <a:xfrm>
            <a:off x="259200" y="195631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Accept</a:t>
            </a:r>
            <a:r>
              <a:rPr lang="pt-BR"/>
              <a:t>: </a:t>
            </a:r>
            <a:r>
              <a:rPr lang="pt-BR" err="1"/>
              <a:t>application</a:t>
            </a:r>
            <a:r>
              <a:rPr lang="pt-BR"/>
              <a:t>/</a:t>
            </a:r>
            <a:r>
              <a:rPr lang="pt-BR" err="1"/>
              <a:t>json</a:t>
            </a:r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A726D4B-0BE4-4127-8B70-EF516C6FDD1E}"/>
              </a:ext>
            </a:extLst>
          </p:cNvPr>
          <p:cNvSpPr txBox="1"/>
          <p:nvPr/>
        </p:nvSpPr>
        <p:spPr>
          <a:xfrm>
            <a:off x="259200" y="232280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Accept</a:t>
            </a:r>
            <a:r>
              <a:rPr lang="pt-BR"/>
              <a:t>: </a:t>
            </a:r>
            <a:r>
              <a:rPr lang="pt-BR" err="1"/>
              <a:t>application</a:t>
            </a:r>
            <a:r>
              <a:rPr lang="pt-BR"/>
              <a:t>/</a:t>
            </a:r>
            <a:r>
              <a:rPr lang="pt-BR" err="1"/>
              <a:t>pdf</a:t>
            </a:r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FEAFFF1-49BA-4729-87C7-12A2FCD5541A}"/>
              </a:ext>
            </a:extLst>
          </p:cNvPr>
          <p:cNvSpPr txBox="1"/>
          <p:nvPr/>
        </p:nvSpPr>
        <p:spPr>
          <a:xfrm>
            <a:off x="259200" y="287396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Accept-Language</a:t>
            </a:r>
            <a:r>
              <a:rPr lang="pt-BR"/>
              <a:t> -&gt; qual língua o solicitante quer?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7132D4-BC38-4350-9999-A73DF5996D9C}"/>
              </a:ext>
            </a:extLst>
          </p:cNvPr>
          <p:cNvSpPr txBox="1"/>
          <p:nvPr/>
        </p:nvSpPr>
        <p:spPr>
          <a:xfrm>
            <a:off x="266700" y="3358040"/>
            <a:ext cx="10443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Cache-</a:t>
            </a:r>
            <a:r>
              <a:rPr lang="pt-BR" err="1"/>
              <a:t>Control</a:t>
            </a:r>
            <a:r>
              <a:rPr lang="pt-BR"/>
              <a:t> -&gt; especifica se o conteúdo pode ser consumido do cache e de quanto em quanto tempo esse cache precisa ser atualizado</a:t>
            </a:r>
          </a:p>
        </p:txBody>
      </p:sp>
    </p:spTree>
    <p:extLst>
      <p:ext uri="{BB962C8B-B14F-4D97-AF65-F5344CB8AC3E}">
        <p14:creationId xmlns:p14="http://schemas.microsoft.com/office/powerpoint/2010/main" val="110765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Versões de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0E47E0-8D3F-4E85-9C18-0E25F3CE54D0}"/>
              </a:ext>
            </a:extLst>
          </p:cNvPr>
          <p:cNvSpPr txBox="1"/>
          <p:nvPr/>
        </p:nvSpPr>
        <p:spPr>
          <a:xfrm>
            <a:off x="259200" y="1425600"/>
            <a:ext cx="10201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Você deve ter notado que nos exemplos de URI utilizados nesta seção apresentamos algo como:</a:t>
            </a:r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6F86B26-06CA-41BA-A05D-E722340645A1}"/>
              </a:ext>
            </a:extLst>
          </p:cNvPr>
          <p:cNvSpPr txBox="1"/>
          <p:nvPr/>
        </p:nvSpPr>
        <p:spPr>
          <a:xfrm>
            <a:off x="259200" y="199906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</a:t>
            </a:r>
            <a:r>
              <a:rPr lang="pt-BR" b="0" u="none">
                <a:highlight>
                  <a:srgbClr val="FFFF00"/>
                </a:highlight>
              </a:rPr>
              <a:t>v1</a:t>
            </a:r>
            <a:r>
              <a:rPr lang="pt-BR" b="0" u="none"/>
              <a:t>/produtos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58BAF02-B21E-4447-A994-51D42D914F12}"/>
              </a:ext>
            </a:extLst>
          </p:cNvPr>
          <p:cNvSpPr txBox="1"/>
          <p:nvPr/>
        </p:nvSpPr>
        <p:spPr>
          <a:xfrm>
            <a:off x="259200" y="2707913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Então uma API recém lançada na versão 1 pode por exemplo ter algumas ações, e na versão 2 desta API pode ser que estas ações funcionem diferente, ou nem existam, ou ainda existam outras.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2FBA0D4-29E7-4C86-B22E-B969A400F98C}"/>
              </a:ext>
            </a:extLst>
          </p:cNvPr>
          <p:cNvSpPr txBox="1"/>
          <p:nvPr/>
        </p:nvSpPr>
        <p:spPr>
          <a:xfrm>
            <a:off x="259200" y="3546340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É importante notar que novos clientes irão utilizar a API na nova versão, mas pode haver clientes mais antigos que ainda utilizam a versão anterior da API. Enquanto houver clientes é importante manter o legado.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D90D01A-D834-48C9-BB5F-42C38A22988E}"/>
              </a:ext>
            </a:extLst>
          </p:cNvPr>
          <p:cNvSpPr txBox="1"/>
          <p:nvPr/>
        </p:nvSpPr>
        <p:spPr>
          <a:xfrm>
            <a:off x="259200" y="466176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/</a:t>
            </a:r>
            <a:r>
              <a:rPr lang="pt-BR" b="0" u="none" err="1"/>
              <a:t>api</a:t>
            </a:r>
            <a:r>
              <a:rPr lang="pt-BR" b="0" u="none"/>
              <a:t>/</a:t>
            </a:r>
            <a:r>
              <a:rPr lang="pt-BR" b="0" u="none">
                <a:highlight>
                  <a:srgbClr val="FFFF00"/>
                </a:highlight>
              </a:rPr>
              <a:t>v2</a:t>
            </a:r>
            <a:r>
              <a:rPr lang="pt-BR" b="0" u="none"/>
              <a:t>/produtos</a:t>
            </a:r>
          </a:p>
        </p:txBody>
      </p:sp>
    </p:spTree>
    <p:extLst>
      <p:ext uri="{BB962C8B-B14F-4D97-AF65-F5344CB8AC3E}">
        <p14:creationId xmlns:p14="http://schemas.microsoft.com/office/powerpoint/2010/main" val="206860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Responses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8BC3D8-C583-4486-866C-EA9968B65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600" y="1740335"/>
            <a:ext cx="5075097" cy="213594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1B931B6-BF92-40B3-84FD-4C001FDFE6C2}"/>
              </a:ext>
            </a:extLst>
          </p:cNvPr>
          <p:cNvSpPr txBox="1"/>
          <p:nvPr/>
        </p:nvSpPr>
        <p:spPr>
          <a:xfrm>
            <a:off x="259200" y="1349087"/>
            <a:ext cx="7799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O cliente envia uma requisição para nossa API REST, e agora?</a:t>
            </a:r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B7BFA-2793-40FB-8A3A-4D6B4AD5F9D1}"/>
              </a:ext>
            </a:extLst>
          </p:cNvPr>
          <p:cNvSpPr txBox="1"/>
          <p:nvPr/>
        </p:nvSpPr>
        <p:spPr>
          <a:xfrm>
            <a:off x="259200" y="2014887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- Na requisição existe query </a:t>
            </a:r>
            <a:r>
              <a:rPr lang="pt-BR" b="0" u="none" err="1"/>
              <a:t>string</a:t>
            </a:r>
            <a:r>
              <a:rPr lang="pt-BR" b="0" u="none"/>
              <a:t>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B0BF267-C3BB-4944-8FFE-977DC7CF71AA}"/>
              </a:ext>
            </a:extLst>
          </p:cNvPr>
          <p:cNvSpPr txBox="1"/>
          <p:nvPr/>
        </p:nvSpPr>
        <p:spPr>
          <a:xfrm>
            <a:off x="259200" y="2438975"/>
            <a:ext cx="6909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- Qual foi o verbo HTTP que realizou a ação?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0763EFB-AC3A-4F76-A01F-A8C630EAF372}"/>
              </a:ext>
            </a:extLst>
          </p:cNvPr>
          <p:cNvSpPr txBox="1"/>
          <p:nvPr/>
        </p:nvSpPr>
        <p:spPr>
          <a:xfrm>
            <a:off x="259200" y="292010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- Quais são os dados do cabeçalho?</a:t>
            </a:r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8D11C13-5EF3-4D31-AF10-38B6AB50184E}"/>
              </a:ext>
            </a:extLst>
          </p:cNvPr>
          <p:cNvSpPr txBox="1"/>
          <p:nvPr/>
        </p:nvSpPr>
        <p:spPr>
          <a:xfrm>
            <a:off x="259200" y="342390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- Qual o formato requisitado?</a:t>
            </a:r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C50062-CC1E-4F10-A328-B1F4B9948C55}"/>
              </a:ext>
            </a:extLst>
          </p:cNvPr>
          <p:cNvSpPr txBox="1"/>
          <p:nvPr/>
        </p:nvSpPr>
        <p:spPr>
          <a:xfrm>
            <a:off x="259200" y="3988702"/>
            <a:ext cx="8689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- E claro, a gente prepara os dados da coleção ou indivíduo do recurso solicitado.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8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Responses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D9EB2FC-7CBD-48C3-AE0F-2F707F4AA263}"/>
              </a:ext>
            </a:extLst>
          </p:cNvPr>
          <p:cNvSpPr txBox="1"/>
          <p:nvPr/>
        </p:nvSpPr>
        <p:spPr>
          <a:xfrm>
            <a:off x="259200" y="1286179"/>
            <a:ext cx="10043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Em uma response, claro, enviamos (data) dados, mas tem mais coisas que são enviadas junto.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107EA7E-86A8-4357-98EF-283763A06C66}"/>
              </a:ext>
            </a:extLst>
          </p:cNvPr>
          <p:cNvSpPr txBox="1"/>
          <p:nvPr/>
        </p:nvSpPr>
        <p:spPr>
          <a:xfrm>
            <a:off x="259200" y="2502298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err="1"/>
              <a:t>Content-Type</a:t>
            </a:r>
            <a:r>
              <a:rPr lang="pt-BR" b="0" u="none"/>
              <a:t>: </a:t>
            </a:r>
            <a:r>
              <a:rPr lang="pt-BR" b="0" u="none" err="1"/>
              <a:t>text</a:t>
            </a:r>
            <a:r>
              <a:rPr lang="pt-BR" b="0" u="none"/>
              <a:t>/</a:t>
            </a:r>
            <a:r>
              <a:rPr lang="pt-BR" b="0" u="none" err="1"/>
              <a:t>javascript</a:t>
            </a:r>
            <a:r>
              <a:rPr lang="pt-BR" b="0" u="none"/>
              <a:t> =&gt; Este </a:t>
            </a:r>
            <a:r>
              <a:rPr lang="pt-BR" b="0" u="none" err="1"/>
              <a:t>content-type</a:t>
            </a:r>
            <a:r>
              <a:rPr lang="pt-BR" b="0" u="none"/>
              <a:t> deve bater com o </a:t>
            </a:r>
            <a:r>
              <a:rPr lang="pt-BR" b="0" u="none" err="1"/>
              <a:t>Accept</a:t>
            </a:r>
            <a:r>
              <a:rPr lang="pt-BR" b="0" u="none"/>
              <a:t> especificado no cabeçalho da requisição.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19A0919-2066-42C4-9067-9E35395C0181}"/>
              </a:ext>
            </a:extLst>
          </p:cNvPr>
          <p:cNvSpPr txBox="1"/>
          <p:nvPr/>
        </p:nvSpPr>
        <p:spPr>
          <a:xfrm>
            <a:off x="259200" y="1713475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Assim como uma </a:t>
            </a:r>
            <a:r>
              <a:rPr lang="pt-BR" b="0" u="none" err="1"/>
              <a:t>Request</a:t>
            </a:r>
            <a:r>
              <a:rPr lang="pt-BR" b="0" u="none"/>
              <a:t> (requisição) HTTP, a Response (resposta) HTTP também possui cabeçalho. Por exemplo: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50855E-C72F-46F8-9749-F28780C676A8}"/>
              </a:ext>
            </a:extLst>
          </p:cNvPr>
          <p:cNvSpPr txBox="1"/>
          <p:nvPr/>
        </p:nvSpPr>
        <p:spPr>
          <a:xfrm>
            <a:off x="259200" y="3291121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 err="1"/>
              <a:t>Last-Modified</a:t>
            </a:r>
            <a:r>
              <a:rPr lang="pt-BR" b="0" u="none"/>
              <a:t>: </a:t>
            </a:r>
            <a:r>
              <a:rPr lang="pt-BR" b="0" u="none" err="1"/>
              <a:t>Tue</a:t>
            </a:r>
            <a:r>
              <a:rPr lang="pt-BR" b="0" u="none"/>
              <a:t>, 15 Jan 2020 12:45:26 GMT =&gt; Ainda temos a data de criação ou última modificação do recurso.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758F626-6F93-4F37-AF10-3731CA28BC61}"/>
              </a:ext>
            </a:extLst>
          </p:cNvPr>
          <p:cNvSpPr txBox="1"/>
          <p:nvPr/>
        </p:nvSpPr>
        <p:spPr>
          <a:xfrm>
            <a:off x="259200" y="4050994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Expires: </a:t>
            </a:r>
            <a:r>
              <a:rPr lang="pt-BR" b="0" u="none" err="1"/>
              <a:t>Thu</a:t>
            </a:r>
            <a:r>
              <a:rPr lang="pt-BR" b="0" u="none"/>
              <a:t>, 22 Jan 2020 16:00:00 GTM =&gt; Ou ainda até quando este dado pode ser considerado “atual”</a:t>
            </a:r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A861F27-2244-4CB4-A50F-627793CE27C3}"/>
              </a:ext>
            </a:extLst>
          </p:cNvPr>
          <p:cNvSpPr txBox="1"/>
          <p:nvPr/>
        </p:nvSpPr>
        <p:spPr>
          <a:xfrm>
            <a:off x="259200" y="4804849"/>
            <a:ext cx="1045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Status: 200 OK =&gt; O código de status HTTP, na qual pode nos guiar para nossas próximas ações.</a:t>
            </a:r>
          </a:p>
        </p:txBody>
      </p:sp>
    </p:spTree>
    <p:extLst>
      <p:ext uri="{BB962C8B-B14F-4D97-AF65-F5344CB8AC3E}">
        <p14:creationId xmlns:p14="http://schemas.microsoft.com/office/powerpoint/2010/main" val="42926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HTTP Status Codes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8522358-05DE-4009-A3ED-AC2DE7F2C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375059"/>
            <a:ext cx="3724795" cy="391532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1B487A2-3275-4CA0-959A-9DB3FABF3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549" y="0"/>
            <a:ext cx="4536076" cy="570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8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41E7AE-A50D-4519-9997-842AFC7C4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" y="1340986"/>
            <a:ext cx="7372985" cy="414730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8E86C9-E561-46FA-B7E1-17CE48338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920" y="124714"/>
            <a:ext cx="3227706" cy="13087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8312E38-60D1-482E-A2B8-FF422ACEB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824" y="1567982"/>
            <a:ext cx="1771897" cy="200052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41CA72-2A4A-40D9-9FE1-8255A5B32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401" y="3702997"/>
            <a:ext cx="2800741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7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Segurança de APIs – Uso do Cache!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8A36598-C32C-485F-9297-FFBB7CD95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4" y="1176711"/>
            <a:ext cx="8731310" cy="43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456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Segurança de APIs – Quantidade de Requisições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EDA6908-74C9-4508-97E2-A44F474F4EAF}"/>
              </a:ext>
            </a:extLst>
          </p:cNvPr>
          <p:cNvSpPr txBox="1"/>
          <p:nvPr/>
        </p:nvSpPr>
        <p:spPr>
          <a:xfrm>
            <a:off x="259200" y="1284409"/>
            <a:ext cx="9887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Nem todo o cache do mundo irá te salvar se sua API for inundada de requisições.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D615B2A-F871-4BBE-A5F4-D8CA61EB4D5F}"/>
              </a:ext>
            </a:extLst>
          </p:cNvPr>
          <p:cNvSpPr txBox="1"/>
          <p:nvPr/>
        </p:nvSpPr>
        <p:spPr>
          <a:xfrm>
            <a:off x="259199" y="1901350"/>
            <a:ext cx="9518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Você como desenvolvedor pode/deve adicionar limite de requisições.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BF03B4D-18BD-4246-AFA8-4EEBDFC3B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3" y="2518291"/>
            <a:ext cx="5442813" cy="280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6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Segurança de APIs – Autenticação e Autorização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2B1F63B-D605-4275-BB1C-F595C9654F48}"/>
              </a:ext>
            </a:extLst>
          </p:cNvPr>
          <p:cNvSpPr txBox="1"/>
          <p:nvPr/>
        </p:nvSpPr>
        <p:spPr>
          <a:xfrm>
            <a:off x="259200" y="124093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Tokens!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E8040F-AEAE-4FB5-8665-3C7C81D10A21}"/>
              </a:ext>
            </a:extLst>
          </p:cNvPr>
          <p:cNvSpPr txBox="1"/>
          <p:nvPr/>
        </p:nvSpPr>
        <p:spPr>
          <a:xfrm>
            <a:off x="259200" y="1814400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De forma geral, o token é uma chave criptográfica que identifica o cliente. Ou seja, quando o cliente cria uma conta na sua aplicação ele recebe uma chave (</a:t>
            </a:r>
            <a:r>
              <a:rPr lang="pt-BR" b="0" u="none" err="1"/>
              <a:t>Public</a:t>
            </a:r>
            <a:r>
              <a:rPr lang="pt-BR" b="0" u="none"/>
              <a:t> Key) e através desta chave (token) ele envia no cabeçalho ou no corpo da requisição para realizar a autenticação.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7655F73-1910-47B3-9036-1EE983414E0D}"/>
              </a:ext>
            </a:extLst>
          </p:cNvPr>
          <p:cNvSpPr txBox="1"/>
          <p:nvPr/>
        </p:nvSpPr>
        <p:spPr>
          <a:xfrm>
            <a:off x="266700" y="2967320"/>
            <a:ext cx="1044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Como as requisições HTTP são </a:t>
            </a:r>
            <a:r>
              <a:rPr lang="pt-BR" b="0" u="none" err="1"/>
              <a:t>Stateless</a:t>
            </a:r>
            <a:r>
              <a:rPr lang="pt-BR" b="0" u="none"/>
              <a:t> este token de autenticação sempre é enviado.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D812740-BF3D-4DC5-A139-64CDC39D4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57" y="3590490"/>
            <a:ext cx="2346572" cy="17843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5941808-40BF-4063-97A1-A09CE253E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997" y="3515330"/>
            <a:ext cx="2512641" cy="185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5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C2FFF-E271-4F09-93BD-CD2581E02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/>
              <a:t>Web </a:t>
            </a:r>
            <a:r>
              <a:rPr lang="pt-BR" err="1"/>
              <a:t>development</a:t>
            </a:r>
            <a:br>
              <a:rPr lang="pt-BR"/>
            </a:br>
            <a:r>
              <a:rPr lang="pt-BR" err="1"/>
              <a:t>api</a:t>
            </a:r>
            <a:br>
              <a:rPr lang="pt-BR"/>
            </a:br>
            <a:r>
              <a:rPr lang="pt-BR"/>
              <a:t>fast </a:t>
            </a:r>
            <a:r>
              <a:rPr lang="pt-BR" err="1"/>
              <a:t>api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6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Apresentando a Ferramenta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9D148B-DE46-4E82-A483-1CDCC26F9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83" y="130650"/>
            <a:ext cx="5758142" cy="13261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EDA6B0C-D916-4500-AEFE-0AD88EC2F1D5}"/>
              </a:ext>
            </a:extLst>
          </p:cNvPr>
          <p:cNvSpPr txBox="1"/>
          <p:nvPr/>
        </p:nvSpPr>
        <p:spPr>
          <a:xfrm>
            <a:off x="266700" y="128027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err="1"/>
              <a:t>Typing</a:t>
            </a:r>
            <a:r>
              <a:rPr lang="pt-BR"/>
              <a:t> </a:t>
            </a:r>
            <a:r>
              <a:rPr lang="pt-BR" err="1"/>
              <a:t>Hints</a:t>
            </a:r>
            <a:r>
              <a:rPr lang="pt-BR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4C20A4-667E-40FD-8DE2-91FF3087ACB3}"/>
              </a:ext>
            </a:extLst>
          </p:cNvPr>
          <p:cNvSpPr txBox="1"/>
          <p:nvPr/>
        </p:nvSpPr>
        <p:spPr>
          <a:xfrm>
            <a:off x="259200" y="166685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err="1"/>
              <a:t>Pydantic</a:t>
            </a:r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734B02-BA8E-407D-91B7-72CBE3F74969}"/>
              </a:ext>
            </a:extLst>
          </p:cNvPr>
          <p:cNvSpPr txBox="1"/>
          <p:nvPr/>
        </p:nvSpPr>
        <p:spPr>
          <a:xfrm>
            <a:off x="259200" y="2082442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err="1">
                <a:effectLst/>
                <a:latin typeface="+mn-lt"/>
              </a:rPr>
              <a:t>Starlette</a:t>
            </a:r>
            <a:endParaRPr lang="pt-BR" b="0" i="0">
              <a:effectLst/>
              <a:latin typeface="+mn-lt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0DB2C86-5F2E-451B-8577-CE8DA4313639}"/>
              </a:ext>
            </a:extLst>
          </p:cNvPr>
          <p:cNvSpPr txBox="1"/>
          <p:nvPr/>
        </p:nvSpPr>
        <p:spPr>
          <a:xfrm>
            <a:off x="266700" y="3063308"/>
            <a:ext cx="10450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>
                <a:effectLst/>
                <a:latin typeface="+mn-lt"/>
              </a:rPr>
              <a:t>- Alta Performance: </a:t>
            </a:r>
            <a:r>
              <a:rPr lang="pt-BR" b="0" i="0" err="1">
                <a:effectLst/>
                <a:latin typeface="+mn-lt"/>
              </a:rPr>
              <a:t>FastAPI</a:t>
            </a:r>
            <a:r>
              <a:rPr lang="pt-BR" b="0" i="0">
                <a:effectLst/>
                <a:latin typeface="+mn-lt"/>
              </a:rPr>
              <a:t> oferece performance comparáveis á aplicações </a:t>
            </a:r>
            <a:r>
              <a:rPr lang="pt-BR" b="0" i="0" err="1">
                <a:effectLst/>
                <a:latin typeface="+mn-lt"/>
              </a:rPr>
              <a:t>NodeJS</a:t>
            </a:r>
            <a:r>
              <a:rPr lang="pt-BR" b="0" i="0">
                <a:effectLst/>
                <a:latin typeface="+mn-lt"/>
              </a:rPr>
              <a:t> e Go;</a:t>
            </a:r>
          </a:p>
          <a:p>
            <a:r>
              <a:rPr lang="pt-BR" b="0" i="0">
                <a:effectLst/>
                <a:latin typeface="+mn-lt"/>
              </a:rPr>
              <a:t>- Rápido para Codificar: Graças ao suporte de </a:t>
            </a:r>
            <a:r>
              <a:rPr lang="pt-BR" b="0" i="0" err="1">
                <a:effectLst/>
                <a:latin typeface="+mn-lt"/>
              </a:rPr>
              <a:t>auto-complete</a:t>
            </a:r>
            <a:r>
              <a:rPr lang="pt-BR" b="0" i="0">
                <a:effectLst/>
                <a:latin typeface="+mn-lt"/>
              </a:rPr>
              <a:t> das </a:t>
            </a:r>
            <a:r>
              <a:rPr lang="pt-BR" b="0" i="0" err="1">
                <a:effectLst/>
                <a:latin typeface="+mn-lt"/>
              </a:rPr>
              <a:t>IDEs</a:t>
            </a:r>
            <a:r>
              <a:rPr lang="pt-BR" b="0" i="0">
                <a:effectLst/>
                <a:latin typeface="+mn-lt"/>
              </a:rPr>
              <a:t> e documentação;</a:t>
            </a:r>
          </a:p>
          <a:p>
            <a:r>
              <a:rPr lang="pt-BR" b="0" i="0">
                <a:effectLst/>
                <a:latin typeface="+mn-lt"/>
              </a:rPr>
              <a:t>- Ajuda a reduzir o número de bugs: Graças ao uso massivo de </a:t>
            </a:r>
            <a:r>
              <a:rPr lang="pt-BR" b="0" i="0" err="1">
                <a:effectLst/>
                <a:latin typeface="+mn-lt"/>
              </a:rPr>
              <a:t>typing</a:t>
            </a:r>
            <a:r>
              <a:rPr lang="pt-BR" b="0" i="0">
                <a:effectLst/>
                <a:latin typeface="+mn-lt"/>
              </a:rPr>
              <a:t> </a:t>
            </a:r>
            <a:r>
              <a:rPr lang="pt-BR" b="0" i="0" err="1">
                <a:effectLst/>
                <a:latin typeface="+mn-lt"/>
              </a:rPr>
              <a:t>hints</a:t>
            </a:r>
            <a:r>
              <a:rPr lang="pt-BR" b="0" i="0">
                <a:effectLst/>
                <a:latin typeface="+mn-lt"/>
              </a:rPr>
              <a:t> e validações do </a:t>
            </a:r>
            <a:r>
              <a:rPr lang="pt-BR" b="0" i="0" err="1">
                <a:effectLst/>
                <a:latin typeface="+mn-lt"/>
              </a:rPr>
              <a:t>Pydantic</a:t>
            </a:r>
            <a:r>
              <a:rPr lang="pt-BR" b="0" i="0">
                <a:effectLst/>
                <a:latin typeface="+mn-lt"/>
              </a:rPr>
              <a:t>:</a:t>
            </a:r>
          </a:p>
          <a:p>
            <a:r>
              <a:rPr lang="pt-BR" b="0" i="0">
                <a:effectLst/>
                <a:latin typeface="+mn-lt"/>
              </a:rPr>
              <a:t>- Intuitivo: Segue os padrões web;</a:t>
            </a:r>
          </a:p>
          <a:p>
            <a:r>
              <a:rPr lang="pt-BR" b="0" i="0">
                <a:effectLst/>
                <a:latin typeface="+mn-lt"/>
              </a:rPr>
              <a:t>- Baseado em padrões de documentação para APIs: </a:t>
            </a:r>
            <a:r>
              <a:rPr lang="pt-BR" b="0" i="0" err="1">
                <a:effectLst/>
                <a:latin typeface="+mn-lt"/>
              </a:rPr>
              <a:t>OpenAPI</a:t>
            </a:r>
            <a:r>
              <a:rPr lang="pt-BR" b="0" i="0">
                <a:effectLst/>
                <a:latin typeface="+mn-lt"/>
              </a:rPr>
              <a:t> e JSON </a:t>
            </a:r>
            <a:r>
              <a:rPr lang="pt-BR" b="0" i="0" err="1">
                <a:effectLst/>
                <a:latin typeface="+mn-lt"/>
              </a:rPr>
              <a:t>Schema</a:t>
            </a:r>
            <a:r>
              <a:rPr lang="pt-BR" b="0" i="0">
                <a:effectLst/>
                <a:latin typeface="+mn-lt"/>
              </a:rPr>
              <a:t>;</a:t>
            </a:r>
          </a:p>
        </p:txBody>
      </p:sp>
      <p:pic>
        <p:nvPicPr>
          <p:cNvPr id="2050" name="Picture 2" descr="Foto de Sebastián Ramírez.">
            <a:extLst>
              <a:ext uri="{FF2B5EF4-FFF2-40B4-BE49-F238E27FC236}">
                <a16:creationId xmlns:a16="http://schemas.microsoft.com/office/drawing/2014/main" id="{2F9F307E-11B0-44B1-AEBD-05259EA2C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110860"/>
            <a:ext cx="1865057" cy="190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456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Programação Assíncrona?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9189F1-ABEA-4718-B3F7-B88D6C46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2068494"/>
            <a:ext cx="5963482" cy="328658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41CEF1-39DE-40F9-9584-B19B5C3D2D56}"/>
              </a:ext>
            </a:extLst>
          </p:cNvPr>
          <p:cNvSpPr txBox="1"/>
          <p:nvPr/>
        </p:nvSpPr>
        <p:spPr>
          <a:xfrm>
            <a:off x="259200" y="14256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Como o Python funciona?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04641E-8AD4-4117-B597-EF4F3CD424C8}"/>
              </a:ext>
            </a:extLst>
          </p:cNvPr>
          <p:cNvSpPr txBox="1"/>
          <p:nvPr/>
        </p:nvSpPr>
        <p:spPr>
          <a:xfrm>
            <a:off x="6489290" y="14256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Concorrência?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A8B852B-0BE2-4357-A3DF-8CC8B149DEF8}"/>
              </a:ext>
            </a:extLst>
          </p:cNvPr>
          <p:cNvSpPr txBox="1"/>
          <p:nvPr/>
        </p:nvSpPr>
        <p:spPr>
          <a:xfrm>
            <a:off x="6489290" y="1926201"/>
            <a:ext cx="5987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- Programação Paralela;</a:t>
            </a:r>
          </a:p>
          <a:p>
            <a:r>
              <a:rPr lang="pt-BR"/>
              <a:t>- Programação Assíncrona;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9AA0742-BCE2-4D73-8B4C-0F5E851C2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9621" y="230344"/>
            <a:ext cx="1530631" cy="1141116"/>
          </a:xfrm>
          <a:prstGeom prst="rect">
            <a:avLst/>
          </a:prstGeom>
        </p:spPr>
      </p:pic>
      <p:pic>
        <p:nvPicPr>
          <p:cNvPr id="1028" name="Picture 4" descr="ícone Banco de dados em Game Icons">
            <a:extLst>
              <a:ext uri="{FF2B5EF4-FFF2-40B4-BE49-F238E27FC236}">
                <a16:creationId xmlns:a16="http://schemas.microsoft.com/office/drawing/2014/main" id="{5DAF1D60-CA35-4DA0-AF77-784062652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90" y="2703801"/>
            <a:ext cx="1090925" cy="10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martphone Icon Modern - Free vector graphic on Pixabay">
            <a:extLst>
              <a:ext uri="{FF2B5EF4-FFF2-40B4-BE49-F238E27FC236}">
                <a16:creationId xmlns:a16="http://schemas.microsoft.com/office/drawing/2014/main" id="{7C3600B2-F4FA-44B7-8DF0-15F0ADC5F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59" y="2594841"/>
            <a:ext cx="1268966" cy="179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rld Wide Web symbol | Free SVG">
            <a:extLst>
              <a:ext uri="{FF2B5EF4-FFF2-40B4-BE49-F238E27FC236}">
                <a16:creationId xmlns:a16="http://schemas.microsoft.com/office/drawing/2014/main" id="{D9BC071B-2636-45F9-A8B9-8E52202E4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027" y="2703122"/>
            <a:ext cx="1578369" cy="157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797B8571-A04B-4DD9-8467-439727F144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1355" y="4373141"/>
            <a:ext cx="3988645" cy="9819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906667F1-0A3B-42B8-8AE7-AF3084EA7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75185" y="4616787"/>
            <a:ext cx="936438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6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Um Briefing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A3821F-C9DB-4662-849D-12C30C480630}"/>
              </a:ext>
            </a:extLst>
          </p:cNvPr>
          <p:cNvSpPr txBox="1"/>
          <p:nvPr/>
        </p:nvSpPr>
        <p:spPr>
          <a:xfrm>
            <a:off x="259200" y="1240934"/>
            <a:ext cx="796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https://www.alura.com.br/artigos/como-criar-apis-python-usando-fastapi</a:t>
            </a:r>
          </a:p>
        </p:txBody>
      </p:sp>
    </p:spTree>
    <p:extLst>
      <p:ext uri="{BB962C8B-B14F-4D97-AF65-F5344CB8AC3E}">
        <p14:creationId xmlns:p14="http://schemas.microsoft.com/office/powerpoint/2010/main" val="2293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4A1C30-6C3F-4907-828F-04EF69912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210216"/>
            <a:ext cx="3572374" cy="752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FA7369B-2D59-4DBC-80F6-0097FF63C116}"/>
              </a:ext>
            </a:extLst>
          </p:cNvPr>
          <p:cNvSpPr txBox="1"/>
          <p:nvPr/>
        </p:nvSpPr>
        <p:spPr>
          <a:xfrm>
            <a:off x="4038600" y="14256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👉  </a:t>
            </a:r>
            <a:r>
              <a:rPr lang="pt-BR">
                <a:hlinkClick r:id="rId4"/>
              </a:rPr>
              <a:t>Link</a:t>
            </a:r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A2A4FB3-A720-4F66-86A2-745020C4987B}"/>
              </a:ext>
            </a:extLst>
          </p:cNvPr>
          <p:cNvSpPr txBox="1"/>
          <p:nvPr/>
        </p:nvSpPr>
        <p:spPr>
          <a:xfrm>
            <a:off x="230126" y="3143368"/>
            <a:ext cx="104798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C:\Users\auc2ca\Desktop\FASTAPI\first&gt;C:\Users\auc2ca\AppData\Local\Programs\Python\Python310\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python.exe -m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.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endParaRPr lang="pt-BR">
              <a:effectLst/>
              <a:highlight>
                <a:srgbClr val="FFFF00"/>
              </a:highlight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DC4A7A-D10C-4821-BA75-B8F402A0A36E}"/>
              </a:ext>
            </a:extLst>
          </p:cNvPr>
          <p:cNvSpPr txBox="1"/>
          <p:nvPr/>
        </p:nvSpPr>
        <p:spPr>
          <a:xfrm>
            <a:off x="230126" y="2160422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mkvirtualenv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.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-p</a:t>
            </a:r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C:\Users\auc2ca\AppData\Local\Programs\Python\Python310\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python</a:t>
            </a:r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.exe</a:t>
            </a:r>
            <a:endParaRPr lang="pt-BR">
              <a:effectLst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91841C4-5E0B-4458-91BF-C4D0B830B0C2}"/>
              </a:ext>
            </a:extLst>
          </p:cNvPr>
          <p:cNvSpPr txBox="1"/>
          <p:nvPr/>
        </p:nvSpPr>
        <p:spPr>
          <a:xfrm>
            <a:off x="5223600" y="275456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OU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97C9546-2BB8-444E-B498-702C889B2D6A}"/>
              </a:ext>
            </a:extLst>
          </p:cNvPr>
          <p:cNvSpPr txBox="1"/>
          <p:nvPr/>
        </p:nvSpPr>
        <p:spPr>
          <a:xfrm>
            <a:off x="230126" y="3951292"/>
            <a:ext cx="10739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(.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 </a:t>
            </a:r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 C:\Users\auc2ca\Desktop\FASTAPI\first&gt;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install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fastapi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uvicorn</a:t>
            </a:r>
            <a:endParaRPr lang="pt-BR">
              <a:effectLst/>
              <a:highlight>
                <a:srgbClr val="FFFF00"/>
              </a:highlight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E5B56F1-F95B-475A-8807-64BE59CA3603}"/>
              </a:ext>
            </a:extLst>
          </p:cNvPr>
          <p:cNvSpPr txBox="1"/>
          <p:nvPr/>
        </p:nvSpPr>
        <p:spPr>
          <a:xfrm>
            <a:off x="266700" y="4692622"/>
            <a:ext cx="11026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pip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freeze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&gt; requirements.txt</a:t>
            </a:r>
            <a:endParaRPr lang="pt-BR">
              <a:effectLst/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2289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AB209BC-B6C5-47A6-BE9C-512FCDC5DD64}"/>
              </a:ext>
            </a:extLst>
          </p:cNvPr>
          <p:cNvSpPr txBox="1"/>
          <p:nvPr/>
        </p:nvSpPr>
        <p:spPr>
          <a:xfrm>
            <a:off x="259200" y="1645056"/>
            <a:ext cx="5486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FastAPI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raiz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"msg"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"Aprendizes de DS"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CC74F73-C149-4EA7-99E3-CD75F0284BF1}"/>
              </a:ext>
            </a:extLst>
          </p:cNvPr>
          <p:cNvSpPr txBox="1"/>
          <p:nvPr/>
        </p:nvSpPr>
        <p:spPr>
          <a:xfrm>
            <a:off x="259200" y="1156262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criar um arquivo chamado </a:t>
            </a:r>
            <a:r>
              <a:rPr lang="pt-BR" b="1" u="sng"/>
              <a:t>main.py</a:t>
            </a:r>
            <a:r>
              <a:rPr lang="pt-BR"/>
              <a:t>: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EC3376B-7F92-49C7-88D0-E466868A59F2}"/>
              </a:ext>
            </a:extLst>
          </p:cNvPr>
          <p:cNvSpPr txBox="1"/>
          <p:nvPr/>
        </p:nvSpPr>
        <p:spPr>
          <a:xfrm>
            <a:off x="8875776" y="2592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Decorators</a:t>
            </a:r>
            <a:r>
              <a:rPr lang="pt-BR"/>
              <a:t>!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52303B5-40C3-4CA3-BA57-C6E560F59CCC}"/>
              </a:ext>
            </a:extLst>
          </p:cNvPr>
          <p:cNvSpPr txBox="1"/>
          <p:nvPr/>
        </p:nvSpPr>
        <p:spPr>
          <a:xfrm>
            <a:off x="9113520" y="667948"/>
            <a:ext cx="1085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👉 </a:t>
            </a:r>
            <a:r>
              <a:rPr lang="pt-BR">
                <a:hlinkClick r:id="rId3"/>
              </a:rPr>
              <a:t>Link</a:t>
            </a:r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ED4950C-2963-48C7-9495-95D015CE06FC}"/>
              </a:ext>
            </a:extLst>
          </p:cNvPr>
          <p:cNvSpPr txBox="1"/>
          <p:nvPr/>
        </p:nvSpPr>
        <p:spPr>
          <a:xfrm>
            <a:off x="9113520" y="1095204"/>
            <a:ext cx="116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👉 </a:t>
            </a:r>
            <a:r>
              <a:rPr lang="pt-BR">
                <a:hlinkClick r:id="rId4"/>
              </a:rPr>
              <a:t>Link</a:t>
            </a:r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979CD6A-741B-45E5-952F-A64ABE4477A7}"/>
              </a:ext>
            </a:extLst>
          </p:cNvPr>
          <p:cNvSpPr txBox="1"/>
          <p:nvPr/>
        </p:nvSpPr>
        <p:spPr>
          <a:xfrm>
            <a:off x="259200" y="3978021"/>
            <a:ext cx="9939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(.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venv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) </a:t>
            </a:r>
            <a:r>
              <a:rPr lang="pt-BR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PS C:\Users\auc2ca\Desktop\FASTAPI\first&gt;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uvicorn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pt-BR" sz="180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main:app</a:t>
            </a:r>
            <a:endParaRPr lang="pt-BR">
              <a:effectLst/>
              <a:highlight>
                <a:srgbClr val="FFFF00"/>
              </a:highlight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CCDF78B-0165-41B7-B1AC-C52C8D18FA5D}"/>
              </a:ext>
            </a:extLst>
          </p:cNvPr>
          <p:cNvSpPr txBox="1"/>
          <p:nvPr/>
        </p:nvSpPr>
        <p:spPr>
          <a:xfrm>
            <a:off x="259200" y="4770719"/>
            <a:ext cx="10335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main</a:t>
            </a:r>
            <a:r>
              <a:rPr lang="pt-BR"/>
              <a:t> é o nome do arquivo (main.py) e app é o nome do objeto </a:t>
            </a:r>
            <a:r>
              <a:rPr lang="pt-BR" err="1"/>
              <a:t>fastAPI</a:t>
            </a:r>
            <a:r>
              <a:rPr lang="pt-BR"/>
              <a:t> criado dentro de main.py</a:t>
            </a: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1182ED09-F65E-4A73-85B7-809A8EFF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224" y="1960353"/>
            <a:ext cx="5486401" cy="11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95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DFCDD3B-67C1-4596-88A4-F75680B7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101075"/>
            <a:ext cx="7621529" cy="413876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3255CACC-0F53-4037-B8CA-F268B2FC1C9F}"/>
              </a:ext>
            </a:extLst>
          </p:cNvPr>
          <p:cNvSpPr txBox="1"/>
          <p:nvPr/>
        </p:nvSpPr>
        <p:spPr>
          <a:xfrm>
            <a:off x="8067929" y="110107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4"/>
              </a:rPr>
              <a:t>http://127.0.0.1:8000/docs</a:t>
            </a:r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374762B-B2B5-4465-BA4E-D6399DB7F3B2}"/>
              </a:ext>
            </a:extLst>
          </p:cNvPr>
          <p:cNvSpPr txBox="1"/>
          <p:nvPr/>
        </p:nvSpPr>
        <p:spPr>
          <a:xfrm>
            <a:off x="8067929" y="1554150"/>
            <a:ext cx="677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hlinkClick r:id="rId5"/>
              </a:rPr>
              <a:t>http://127.0.0.1:8000/redoc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9936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Um Novo Projeto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AF9B0D-C5AB-43DD-907B-890D09E2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158720"/>
            <a:ext cx="5641728" cy="235223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178FB5E-EE55-40B7-8D2D-CD9D46B6C6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472" y="26627"/>
            <a:ext cx="3761260" cy="188063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B668ABDC-BD4D-43AD-BF3C-0A40DFDA6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272" y="2067210"/>
            <a:ext cx="3199728" cy="2036191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EF3DE4E-84FB-4AA3-8BB8-C5B2E82409C7}"/>
              </a:ext>
            </a:extLst>
          </p:cNvPr>
          <p:cNvSpPr txBox="1"/>
          <p:nvPr/>
        </p:nvSpPr>
        <p:spPr>
          <a:xfrm>
            <a:off x="0" y="4367580"/>
            <a:ext cx="114649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uvicorn.</a:t>
            </a:r>
            <a:r>
              <a:rPr lang="en-US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en-US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'127.0.0.1'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"info"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5205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D8D468D-3C9E-48AE-8075-864C12E9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704" y="137414"/>
            <a:ext cx="3671872" cy="33875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AC78B92-6F9F-4AED-8A1C-C66912C48D13}"/>
              </a:ext>
            </a:extLst>
          </p:cNvPr>
          <p:cNvSpPr txBox="1"/>
          <p:nvPr/>
        </p:nvSpPr>
        <p:spPr>
          <a:xfrm>
            <a:off x="259200" y="1121408"/>
            <a:ext cx="882880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cursos </a:t>
            </a:r>
            <a:r>
              <a:rPr lang="pt-BR" sz="1400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"instrutor"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"Cleber"</a:t>
            </a:r>
            <a:endParaRPr lang="pt-BR" sz="1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"nome"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"aulas"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"horas"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"instrutor"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"Leonardo"</a:t>
            </a:r>
            <a:endParaRPr lang="pt-BR" sz="1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1400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</a:t>
            </a:r>
          </a:p>
          <a:p>
            <a:r>
              <a:rPr lang="pt-BR" sz="1400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__</a:t>
            </a:r>
            <a:r>
              <a:rPr lang="pt-BR" sz="1400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__ </a:t>
            </a:r>
            <a:r>
              <a:rPr lang="pt-BR" sz="1400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sz="1400" b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__'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sz="1400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uvicorn.</a:t>
            </a:r>
            <a:r>
              <a:rPr lang="pt-BR" sz="1400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sz="1400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sz="1400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sz="1400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err="1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400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07218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06A71F-4569-459C-B149-33EF27044749}"/>
              </a:ext>
            </a:extLst>
          </p:cNvPr>
          <p:cNvSpPr txBox="1"/>
          <p:nvPr/>
        </p:nvSpPr>
        <p:spPr>
          <a:xfrm>
            <a:off x="266700" y="1607978"/>
            <a:ext cx="548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curso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curso.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0B2D938-6932-4B7E-AF06-BDAA58C75886}"/>
              </a:ext>
            </a:extLst>
          </p:cNvPr>
          <p:cNvSpPr txBox="1"/>
          <p:nvPr/>
        </p:nvSpPr>
        <p:spPr>
          <a:xfrm>
            <a:off x="259200" y="1137723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Adicionando mais uma função: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E67CD57-1AD1-4E17-8F38-7C348AEA2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3085306"/>
            <a:ext cx="4991797" cy="61921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1BCBADE-3D1F-4805-922F-278E4FC5F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0" y="3817134"/>
            <a:ext cx="8259328" cy="69542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864B5A-9BB2-4492-93E9-219C0EAF5F3D}"/>
              </a:ext>
            </a:extLst>
          </p:cNvPr>
          <p:cNvSpPr txBox="1"/>
          <p:nvPr/>
        </p:nvSpPr>
        <p:spPr>
          <a:xfrm>
            <a:off x="259200" y="4812513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Como corrigir isso?</a:t>
            </a:r>
          </a:p>
        </p:txBody>
      </p:sp>
    </p:spTree>
    <p:extLst>
      <p:ext uri="{BB962C8B-B14F-4D97-AF65-F5344CB8AC3E}">
        <p14:creationId xmlns:p14="http://schemas.microsoft.com/office/powerpoint/2010/main" val="2906167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484139D-3734-4E76-9ADF-3DC6789CA78B}"/>
              </a:ext>
            </a:extLst>
          </p:cNvPr>
          <p:cNvSpPr txBox="1"/>
          <p:nvPr/>
        </p:nvSpPr>
        <p:spPr>
          <a:xfrm>
            <a:off x="551552" y="1465949"/>
            <a:ext cx="5486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curso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curso.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D9386B-4465-421D-962A-D7ACA30A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600" y="42656"/>
            <a:ext cx="2972215" cy="50489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5EE5AE2-4D11-43E2-90CB-341002F3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600" y="552126"/>
            <a:ext cx="4286848" cy="213389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5FA88F9-882F-4595-91E9-324F38F83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04" y="3806121"/>
            <a:ext cx="3315163" cy="49536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FCE61CB-3111-44AD-9442-176D6B4E2581}"/>
              </a:ext>
            </a:extLst>
          </p:cNvPr>
          <p:cNvSpPr txBox="1"/>
          <p:nvPr/>
        </p:nvSpPr>
        <p:spPr>
          <a:xfrm>
            <a:off x="259200" y="331077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 agora?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7A799373-FC77-49AA-BCA4-D6DCC2E1A6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4600" y="2771923"/>
            <a:ext cx="4163006" cy="301984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17DDA3-361F-49A3-8C86-3F300248CE22}"/>
              </a:ext>
            </a:extLst>
          </p:cNvPr>
          <p:cNvSpPr txBox="1"/>
          <p:nvPr/>
        </p:nvSpPr>
        <p:spPr>
          <a:xfrm>
            <a:off x="1015104" y="4635391"/>
            <a:ext cx="548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Houve validação do código,</a:t>
            </a:r>
          </a:p>
          <a:p>
            <a:r>
              <a:rPr lang="pt-BR"/>
              <a:t>mesmo você não escrevendo nada!</a:t>
            </a:r>
          </a:p>
        </p:txBody>
      </p:sp>
    </p:spTree>
    <p:extLst>
      <p:ext uri="{BB962C8B-B14F-4D97-AF65-F5344CB8AC3E}">
        <p14:creationId xmlns:p14="http://schemas.microsoft.com/office/powerpoint/2010/main" val="54619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4302221-39A6-48A5-B6F0-2EE29BE6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481" y="435906"/>
            <a:ext cx="5785857" cy="284743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0F586D8-9DB5-4C82-846A-0F4DD4B3A58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02" y="3677475"/>
            <a:ext cx="10977327" cy="139061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0285373-1E45-4EB2-94F6-BE8E19FF48F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10540" y="3705430"/>
            <a:ext cx="1022878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b="1">
                <a:solidFill>
                  <a:schemeClr val="bg1"/>
                </a:solidFill>
              </a:rPr>
              <a:t>API</a:t>
            </a:r>
          </a:p>
          <a:p>
            <a:pPr algn="ctr"/>
            <a:r>
              <a:rPr lang="pt-BR" sz="4000" b="1">
                <a:solidFill>
                  <a:schemeClr val="bg1"/>
                </a:solidFill>
              </a:rPr>
              <a:t>Fast API</a:t>
            </a:r>
          </a:p>
        </p:txBody>
      </p:sp>
    </p:spTree>
    <p:extLst>
      <p:ext uri="{BB962C8B-B14F-4D97-AF65-F5344CB8AC3E}">
        <p14:creationId xmlns:p14="http://schemas.microsoft.com/office/powerpoint/2010/main" val="4168014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Exceções e Tratativas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3FEFB7-32F5-4355-9AA0-7FFA3F22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267519"/>
            <a:ext cx="3000794" cy="514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AF5DED9-0CBE-4462-8734-6FC64C37A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1671910"/>
            <a:ext cx="4020111" cy="10955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82F27DC-1DFE-467C-880C-F15D063A8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311" y="1610950"/>
            <a:ext cx="2076740" cy="48584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C79601-868C-4105-AFF8-5DD3C61F47EA}"/>
              </a:ext>
            </a:extLst>
          </p:cNvPr>
          <p:cNvSpPr txBox="1"/>
          <p:nvPr/>
        </p:nvSpPr>
        <p:spPr>
          <a:xfrm>
            <a:off x="259200" y="274482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status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D925CA3-A995-4D6E-9CC6-999D6491C8B1}"/>
              </a:ext>
            </a:extLst>
          </p:cNvPr>
          <p:cNvSpPr txBox="1"/>
          <p:nvPr/>
        </p:nvSpPr>
        <p:spPr>
          <a:xfrm>
            <a:off x="259200" y="3114157"/>
            <a:ext cx="104433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curso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curso.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except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KeyError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status.HTTP_404_NOT_FOUND, 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8601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376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79010E-5C46-4EC5-A1CA-B76A4EF34F25}"/>
              </a:ext>
            </a:extLst>
          </p:cNvPr>
          <p:cNvSpPr txBox="1"/>
          <p:nvPr/>
        </p:nvSpPr>
        <p:spPr>
          <a:xfrm>
            <a:off x="170688" y="105626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Vamos criar um arquivo </a:t>
            </a:r>
            <a:r>
              <a:rPr lang="pt-BR" b="1" u="sng">
                <a:highlight>
                  <a:srgbClr val="FFFF00"/>
                </a:highlight>
              </a:rPr>
              <a:t>models.py</a:t>
            </a:r>
            <a:r>
              <a:rPr lang="pt-BR"/>
              <a:t>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4EA26D0-0B46-4540-9EA6-6D39F8F5A4C9}"/>
              </a:ext>
            </a:extLst>
          </p:cNvPr>
          <p:cNvSpPr txBox="1"/>
          <p:nvPr/>
        </p:nvSpPr>
        <p:spPr>
          <a:xfrm>
            <a:off x="259200" y="1445068"/>
            <a:ext cx="117043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BaseModel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#Por padrão já herda várias coisas, como validação de dados!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#Já que é opcional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nome: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aulas: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horas: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9C00B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instrutor: </a:t>
            </a:r>
            <a:r>
              <a:rPr lang="pt-BR" err="1">
                <a:solidFill>
                  <a:srgbClr val="9C00B0"/>
                </a:solidFill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</a:b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73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42C576E-A19B-4162-B310-79A20DBEEA91}"/>
              </a:ext>
            </a:extLst>
          </p:cNvPr>
          <p:cNvSpPr txBox="1"/>
          <p:nvPr/>
        </p:nvSpPr>
        <p:spPr>
          <a:xfrm>
            <a:off x="259200" y="1240934"/>
            <a:ext cx="5980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Vamos importar essa classe Curso no arquivo </a:t>
            </a:r>
            <a:r>
              <a:rPr lang="pt-BR" b="1" u="sng">
                <a:highlight>
                  <a:srgbClr val="FFFF00"/>
                </a:highlight>
              </a:rPr>
              <a:t>main.py</a:t>
            </a:r>
            <a:r>
              <a:rPr lang="pt-BR"/>
              <a:t>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B69C34A-5EF3-425E-97C0-E47EDC38B923}"/>
              </a:ext>
            </a:extLst>
          </p:cNvPr>
          <p:cNvSpPr txBox="1"/>
          <p:nvPr/>
        </p:nvSpPr>
        <p:spPr>
          <a:xfrm>
            <a:off x="259200" y="1814400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6161167-7A5C-4AF3-80A7-00B5D347358D}"/>
              </a:ext>
            </a:extLst>
          </p:cNvPr>
          <p:cNvSpPr txBox="1"/>
          <p:nvPr/>
        </p:nvSpPr>
        <p:spPr>
          <a:xfrm>
            <a:off x="266700" y="2387866"/>
            <a:ext cx="105597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(curso: Curso):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curso.id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0000"/>
                </a:highlight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[curso.id]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status.HTTP_409_CONFLICT, </a:t>
            </a:r>
            <a:r>
              <a:rPr lang="pt-BR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pt-BR" b="0" err="1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"Já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 existe um curso com o ID 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{curso.id}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1232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6684B8D-F31B-4FCD-8D24-524535D83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225091"/>
            <a:ext cx="5925377" cy="247684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F1674C1-28BF-4C45-B698-AD226DF45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00" y="3890228"/>
            <a:ext cx="3124636" cy="49536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020668F-A9BF-4CFC-9CFD-D2202D9B0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836" y="3890228"/>
            <a:ext cx="2867425" cy="140037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0DA283-ADF5-4833-B789-0C2D3E01C844}"/>
              </a:ext>
            </a:extLst>
          </p:cNvPr>
          <p:cNvSpPr txBox="1"/>
          <p:nvPr/>
        </p:nvSpPr>
        <p:spPr>
          <a:xfrm>
            <a:off x="6508472" y="3378771"/>
            <a:ext cx="43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Como fazer para termos o ID do Curso adicionado automaticamente?</a:t>
            </a:r>
          </a:p>
        </p:txBody>
      </p:sp>
    </p:spTree>
    <p:extLst>
      <p:ext uri="{BB962C8B-B14F-4D97-AF65-F5344CB8AC3E}">
        <p14:creationId xmlns:p14="http://schemas.microsoft.com/office/powerpoint/2010/main" val="363172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3F1DD22-D4C1-4E4E-B15E-DB169A0A71B3}"/>
              </a:ext>
            </a:extLst>
          </p:cNvPr>
          <p:cNvSpPr txBox="1"/>
          <p:nvPr/>
        </p:nvSpPr>
        <p:spPr>
          <a:xfrm>
            <a:off x="259200" y="1237411"/>
            <a:ext cx="728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Ao inserir um objeto, repararam no código gerado???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1EA2171-D63F-4023-8CF8-F9F81437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606743"/>
            <a:ext cx="4029637" cy="60968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B5200E-1F91-4BEA-A6F1-D273947B398D}"/>
              </a:ext>
            </a:extLst>
          </p:cNvPr>
          <p:cNvSpPr txBox="1"/>
          <p:nvPr/>
        </p:nvSpPr>
        <p:spPr>
          <a:xfrm>
            <a:off x="259200" y="2401417"/>
            <a:ext cx="7007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O ideal seria o retorno do código 201! Como arrumar isso?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9EEFCC-51E0-4A02-8F9E-379751963FBB}"/>
              </a:ext>
            </a:extLst>
          </p:cNvPr>
          <p:cNvSpPr txBox="1"/>
          <p:nvPr/>
        </p:nvSpPr>
        <p:spPr>
          <a:xfrm>
            <a:off x="266700" y="3059218"/>
            <a:ext cx="953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@app.post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status_code</a:t>
            </a:r>
            <a:r>
              <a:rPr lang="en-US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status.HTTP_201_CREATED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17ACEAE-DC90-4676-BFF5-B658B0B9E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3717019"/>
            <a:ext cx="4163006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164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32F49C-A61D-4FD3-A9C7-13E0A412661C}"/>
              </a:ext>
            </a:extLst>
          </p:cNvPr>
          <p:cNvSpPr txBox="1"/>
          <p:nvPr/>
        </p:nvSpPr>
        <p:spPr>
          <a:xfrm>
            <a:off x="259200" y="1136964"/>
            <a:ext cx="10591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@app.put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curso: Curso):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cursos[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status.HTTP_404_NOT_FOUND, </a:t>
            </a:r>
            <a:r>
              <a:rPr lang="pt-BR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"Esse Curso Não Existe."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869C47-4915-4608-AEA4-6E535E17F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65" y="3328931"/>
            <a:ext cx="6461760" cy="229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38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Método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736F88-246E-4EAA-B2D5-1F8938F8FFE0}"/>
              </a:ext>
            </a:extLst>
          </p:cNvPr>
          <p:cNvSpPr txBox="1"/>
          <p:nvPr/>
        </p:nvSpPr>
        <p:spPr>
          <a:xfrm>
            <a:off x="259200" y="111112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Response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ECC3EF-97FF-4EC1-AD0A-0E243E5E1869}"/>
              </a:ext>
            </a:extLst>
          </p:cNvPr>
          <p:cNvSpPr txBox="1"/>
          <p:nvPr/>
        </p:nvSpPr>
        <p:spPr>
          <a:xfrm>
            <a:off x="259200" y="1528107"/>
            <a:ext cx="10450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@app.delete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del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cursos[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status.HTTP_204_NO_CONTENT)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#return </a:t>
            </a:r>
            <a:r>
              <a:rPr lang="pt-BR" b="0" i="1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i="1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 = status.HTTP_204_NO_CONTENT)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status.HTTP_404_NOT_FOUND, </a:t>
            </a:r>
            <a:r>
              <a:rPr lang="pt-BR" b="0" err="1">
                <a:solidFill>
                  <a:srgbClr val="2E7D32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"Esse Curso Não Existe."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8687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ATVIDIDADE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4B4F1F-0962-4A78-A195-5FD9EF753BF9}"/>
              </a:ext>
            </a:extLst>
          </p:cNvPr>
          <p:cNvSpPr txBox="1"/>
          <p:nvPr/>
        </p:nvSpPr>
        <p:spPr>
          <a:xfrm>
            <a:off x="259200" y="1143426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Dar sequência ao projeto que vocês já vêm desenvolvendo criando agora um API que vá interagir com ele. Essa API vai conter os 4 verbos estudados até aqui: GET, POST, PUT e DELETE!</a:t>
            </a:r>
          </a:p>
        </p:txBody>
      </p:sp>
    </p:spTree>
    <p:extLst>
      <p:ext uri="{BB962C8B-B14F-4D97-AF65-F5344CB8AC3E}">
        <p14:creationId xmlns:p14="http://schemas.microsoft.com/office/powerpoint/2010/main" val="3937796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Path </a:t>
            </a:r>
            <a:r>
              <a:rPr lang="pt-BR" err="1"/>
              <a:t>Parameters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FB468AA-E7BF-451B-9C45-D4B4084B5F83}"/>
              </a:ext>
            </a:extLst>
          </p:cNvPr>
          <p:cNvSpPr txBox="1"/>
          <p:nvPr/>
        </p:nvSpPr>
        <p:spPr>
          <a:xfrm>
            <a:off x="259200" y="1245215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Suponhamos que você queira limitar o range de escolha dos cursos possíveis no método GET (apenas id 1 e 2), como fazer?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BAF457-7B51-4937-9C1B-7B02340BA59F}"/>
              </a:ext>
            </a:extLst>
          </p:cNvPr>
          <p:cNvSpPr txBox="1"/>
          <p:nvPr/>
        </p:nvSpPr>
        <p:spPr>
          <a:xfrm>
            <a:off x="259200" y="2443682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'/cursos/{curso_id}'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#O </a:t>
            </a:r>
            <a:r>
              <a:rPr lang="pt-BR" b="0" i="1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 nesse caso é o path </a:t>
            </a:r>
            <a:r>
              <a:rPr lang="pt-BR" b="0" i="1" err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pt-BR" b="0" i="1">
                <a:solidFill>
                  <a:srgbClr val="9E9E9E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Path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8601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'ID do Curso'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description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A8601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'Deve estar entre 1 e 2'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gt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lt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8AA4E69-F614-4B12-8CE4-C21D81E582AB}"/>
              </a:ext>
            </a:extLst>
          </p:cNvPr>
          <p:cNvSpPr txBox="1"/>
          <p:nvPr/>
        </p:nvSpPr>
        <p:spPr>
          <a:xfrm>
            <a:off x="259200" y="198294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Path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804B576-08A2-46E3-9E41-45C85C0A3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3642884"/>
            <a:ext cx="3057952" cy="55252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24D3273-DF0B-4B2F-B607-2DD289E57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925" y="3642884"/>
            <a:ext cx="2606900" cy="19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77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Query </a:t>
            </a:r>
            <a:r>
              <a:rPr lang="pt-BR" err="1"/>
              <a:t>Parameters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6A6D12-C544-4BE3-9933-6B55ADBCBF5A}"/>
              </a:ext>
            </a:extLst>
          </p:cNvPr>
          <p:cNvSpPr txBox="1"/>
          <p:nvPr/>
        </p:nvSpPr>
        <p:spPr>
          <a:xfrm>
            <a:off x="259200" y="1244245"/>
            <a:ext cx="548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'/calculadora'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(a, b, c):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soma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c</a:t>
            </a:r>
          </a:p>
          <a:p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0">
                <a:solidFill>
                  <a:srgbClr val="A8601A"/>
                </a:solidFill>
                <a:effectLst/>
                <a:latin typeface="Consolas" panose="020B0609020204030204" pitchFamily="49" charset="0"/>
              </a:rPr>
              <a:t>"resultado"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soma}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D68DFF-ABF5-4FC3-A904-91F5FB7B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519" y="162157"/>
            <a:ext cx="3134162" cy="9716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532D008-5D90-4D8E-AEF5-E164DE320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639" y="162157"/>
            <a:ext cx="3706361" cy="521179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F90053C8-BA32-4035-9C23-C37ADFE81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200" y="2792312"/>
            <a:ext cx="3962953" cy="5334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0EFDE21-42C6-487C-BC75-94B409DBF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476" y="3440261"/>
            <a:ext cx="405821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6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Conceitos Essenciais – APIs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B86A64-A9A2-4605-A034-FA3A33227B8A}"/>
              </a:ext>
            </a:extLst>
          </p:cNvPr>
          <p:cNvSpPr txBox="1"/>
          <p:nvPr/>
        </p:nvSpPr>
        <p:spPr>
          <a:xfrm>
            <a:off x="259200" y="1351504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Muitas APIs encontradas na internet utilizam o conceito de REST (</a:t>
            </a:r>
            <a:r>
              <a:rPr lang="pt-BR" b="1" err="1"/>
              <a:t>RE</a:t>
            </a:r>
            <a:r>
              <a:rPr lang="pt-BR" err="1"/>
              <a:t>presentational</a:t>
            </a:r>
            <a:r>
              <a:rPr lang="pt-BR"/>
              <a:t> </a:t>
            </a:r>
            <a:r>
              <a:rPr lang="pt-BR" b="1" err="1"/>
              <a:t>S</a:t>
            </a:r>
            <a:r>
              <a:rPr lang="pt-BR" err="1"/>
              <a:t>tate</a:t>
            </a:r>
            <a:r>
              <a:rPr lang="pt-BR"/>
              <a:t> </a:t>
            </a:r>
            <a:r>
              <a:rPr lang="pt-BR" b="1" err="1"/>
              <a:t>T</a:t>
            </a:r>
            <a:r>
              <a:rPr lang="pt-BR" err="1"/>
              <a:t>ransfer</a:t>
            </a:r>
            <a:r>
              <a:rPr lang="pt-BR"/>
              <a:t> ou Transferência Representacional de Estado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A4582C-5E4A-49C6-AEB4-A5A0D70E1672}"/>
              </a:ext>
            </a:extLst>
          </p:cNvPr>
          <p:cNvSpPr txBox="1"/>
          <p:nvPr/>
        </p:nvSpPr>
        <p:spPr>
          <a:xfrm>
            <a:off x="259200" y="3204991"/>
            <a:ext cx="1045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RESTfull</a:t>
            </a:r>
            <a:r>
              <a:rPr lang="pt-BR"/>
              <a:t> -&gt; Padrão de criação de APIs muito difundido! </a:t>
            </a:r>
            <a:r>
              <a:rPr lang="pt-BR" b="1" u="sng"/>
              <a:t>REST != </a:t>
            </a:r>
            <a:r>
              <a:rPr lang="pt-BR" b="1" u="sng" err="1"/>
              <a:t>RESTful</a:t>
            </a:r>
            <a:endParaRPr lang="pt-BR" b="1" u="sng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34D65D-5164-49CA-B731-6FA2EE53183A}"/>
              </a:ext>
            </a:extLst>
          </p:cNvPr>
          <p:cNvSpPr txBox="1"/>
          <p:nvPr/>
        </p:nvSpPr>
        <p:spPr>
          <a:xfrm>
            <a:off x="259200" y="2153999"/>
            <a:ext cx="10443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Uma API na verdade é uma interface de comunicação de aplicações!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7E5CF2B-2FC5-47D7-8392-DBCEA4C9EF1E}"/>
              </a:ext>
            </a:extLst>
          </p:cNvPr>
          <p:cNvSpPr txBox="1"/>
          <p:nvPr/>
        </p:nvSpPr>
        <p:spPr>
          <a:xfrm>
            <a:off x="259200" y="2679495"/>
            <a:ext cx="1043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Criamos essas interfaces utilizando um padrão de design chamado </a:t>
            </a:r>
            <a:r>
              <a:rPr lang="pt-BR" err="1"/>
              <a:t>RESTful</a:t>
            </a:r>
            <a:r>
              <a:rPr lang="pt-BR"/>
              <a:t>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F406ADE-50B2-453C-9713-2022F8701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575" y="3359121"/>
            <a:ext cx="2682425" cy="216349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1012489A-FE67-48EA-88DE-0519F21F34CE}"/>
              </a:ext>
            </a:extLst>
          </p:cNvPr>
          <p:cNvSpPr txBox="1"/>
          <p:nvPr/>
        </p:nvSpPr>
        <p:spPr>
          <a:xfrm>
            <a:off x="259200" y="3794536"/>
            <a:ext cx="7214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Tudo o que utilizamos hoje na web é feito utilizando APIs!</a:t>
            </a:r>
          </a:p>
        </p:txBody>
      </p:sp>
    </p:spTree>
    <p:extLst>
      <p:ext uri="{BB962C8B-B14F-4D97-AF65-F5344CB8AC3E}">
        <p14:creationId xmlns:p14="http://schemas.microsoft.com/office/powerpoint/2010/main" val="521146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Query </a:t>
            </a:r>
            <a:r>
              <a:rPr lang="pt-BR" err="1"/>
              <a:t>Parameters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974660-309A-4858-9DFC-7EF66A9EC815}"/>
              </a:ext>
            </a:extLst>
          </p:cNvPr>
          <p:cNvSpPr txBox="1"/>
          <p:nvPr/>
        </p:nvSpPr>
        <p:spPr>
          <a:xfrm>
            <a:off x="259200" y="3235916"/>
            <a:ext cx="74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 se quiséssemos deixar algum parâmetro como se fosse opcional?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8BFBFD-1248-4EE0-8225-3678CBC40CC1}"/>
              </a:ext>
            </a:extLst>
          </p:cNvPr>
          <p:cNvSpPr txBox="1"/>
          <p:nvPr/>
        </p:nvSpPr>
        <p:spPr>
          <a:xfrm>
            <a:off x="259200" y="1257892"/>
            <a:ext cx="6701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a: </a:t>
            </a:r>
            <a:r>
              <a:rPr lang="en-US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b: </a:t>
            </a:r>
            <a:r>
              <a:rPr lang="en-US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c: </a:t>
            </a:r>
            <a:r>
              <a:rPr lang="en-US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056142-A21D-48F2-A024-7C34A2B14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0" y="1675409"/>
            <a:ext cx="3962953" cy="1409897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64F56C13-8131-4FDB-9145-932BDE75784D}"/>
              </a:ext>
            </a:extLst>
          </p:cNvPr>
          <p:cNvSpPr txBox="1"/>
          <p:nvPr/>
        </p:nvSpPr>
        <p:spPr>
          <a:xfrm>
            <a:off x="259200" y="3782608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endParaRPr lang="pt-BR" b="0">
              <a:solidFill>
                <a:srgbClr val="21212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C5F262A-59A7-4ED4-AAE5-158F0D8FDCBF}"/>
              </a:ext>
            </a:extLst>
          </p:cNvPr>
          <p:cNvSpPr txBox="1"/>
          <p:nvPr/>
        </p:nvSpPr>
        <p:spPr>
          <a:xfrm>
            <a:off x="259200" y="4238840"/>
            <a:ext cx="8970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(a: 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lang="en-US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c: Optional[</a:t>
            </a:r>
            <a:r>
              <a:rPr lang="en-US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514280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Query </a:t>
            </a:r>
            <a:r>
              <a:rPr lang="pt-BR" err="1"/>
              <a:t>Parameters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977949-C7A0-493A-A3C0-2AED04EA0D7A}"/>
              </a:ext>
            </a:extLst>
          </p:cNvPr>
          <p:cNvSpPr txBox="1"/>
          <p:nvPr/>
        </p:nvSpPr>
        <p:spPr>
          <a:xfrm>
            <a:off x="259200" y="124093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Outra maneira de fazer: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3EBC79B-EC0E-4391-97AC-D8491F098F12}"/>
              </a:ext>
            </a:extLst>
          </p:cNvPr>
          <p:cNvSpPr txBox="1"/>
          <p:nvPr/>
        </p:nvSpPr>
        <p:spPr>
          <a:xfrm>
            <a:off x="259200" y="162973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Query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9B78D33-D9F6-4C3B-9735-67F3AFF4B882}"/>
              </a:ext>
            </a:extLst>
          </p:cNvPr>
          <p:cNvSpPr txBox="1"/>
          <p:nvPr/>
        </p:nvSpPr>
        <p:spPr>
          <a:xfrm>
            <a:off x="259200" y="2139621"/>
            <a:ext cx="10957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latin typeface="Consolas" panose="020B0609020204030204" pitchFamily="49" charset="0"/>
              </a:rPr>
              <a:t>calcular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(a: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gt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b: 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1565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2E7D3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gt</a:t>
            </a:r>
            <a:r>
              <a:rPr lang="pt-BR" b="0">
                <a:solidFill>
                  <a:srgbClr val="9C00B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0392B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pt-BR" b="0">
                <a:solidFill>
                  <a:srgbClr val="212121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 c: </a:t>
            </a:r>
            <a:r>
              <a:rPr lang="pt-BR" b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9C00B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0392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575B878-267D-445E-964A-FAC83C14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77" y="2621872"/>
            <a:ext cx="2443824" cy="279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REST – </a:t>
            </a:r>
            <a:r>
              <a:rPr lang="pt-BR" err="1"/>
              <a:t>Representational</a:t>
            </a:r>
            <a:r>
              <a:rPr lang="pt-BR"/>
              <a:t> </a:t>
            </a:r>
            <a:r>
              <a:rPr lang="pt-BR" err="1"/>
              <a:t>State</a:t>
            </a:r>
            <a:r>
              <a:rPr lang="pt-BR"/>
              <a:t> </a:t>
            </a:r>
            <a:r>
              <a:rPr lang="pt-BR" err="1"/>
              <a:t>Transfer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36FD51E-F934-4FC8-8ABA-9D104B0740BB}"/>
              </a:ext>
            </a:extLst>
          </p:cNvPr>
          <p:cNvSpPr txBox="1"/>
          <p:nvPr/>
        </p:nvSpPr>
        <p:spPr>
          <a:xfrm>
            <a:off x="259200" y="1425600"/>
            <a:ext cx="1045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O protocolo HTTP por padrão é dito como "sem estado".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56E05F9-0D6B-476D-85E7-FE5FFD6F22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100" y="347440"/>
            <a:ext cx="1485900" cy="30861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E3828988-0A0D-4932-B4EF-888FB6DE48F5}"/>
              </a:ext>
            </a:extLst>
          </p:cNvPr>
          <p:cNvSpPr txBox="1"/>
          <p:nvPr/>
        </p:nvSpPr>
        <p:spPr>
          <a:xfrm>
            <a:off x="259200" y="2030324"/>
            <a:ext cx="8775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A cada requisição que é feita, o servidor não sabe quem o fez -&gt; pode inclusive, ser um servidor diferente a cada requisição...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F28FE5-A2ED-4916-901D-42E59A449FE9}"/>
              </a:ext>
            </a:extLst>
          </p:cNvPr>
          <p:cNvSpPr txBox="1"/>
          <p:nvPr/>
        </p:nvSpPr>
        <p:spPr>
          <a:xfrm>
            <a:off x="259200" y="2795158"/>
            <a:ext cx="8470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O Cliente é quem vai lembrar o que precisa para pedir para o servidor!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C8D1E6-40E2-4AAF-8D74-7D68EAE540A1}"/>
              </a:ext>
            </a:extLst>
          </p:cNvPr>
          <p:cNvSpPr txBox="1"/>
          <p:nvPr/>
        </p:nvSpPr>
        <p:spPr>
          <a:xfrm>
            <a:off x="259200" y="3433540"/>
            <a:ext cx="906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Para pedir ao servidor os dados o cliente precisa acessar </a:t>
            </a:r>
            <a:r>
              <a:rPr lang="pt-BR" err="1"/>
              <a:t>endpoints</a:t>
            </a:r>
            <a:r>
              <a:rPr lang="pt-BR"/>
              <a:t> -&gt; o que são?</a:t>
            </a:r>
          </a:p>
        </p:txBody>
      </p:sp>
    </p:spTree>
    <p:extLst>
      <p:ext uri="{BB962C8B-B14F-4D97-AF65-F5344CB8AC3E}">
        <p14:creationId xmlns:p14="http://schemas.microsoft.com/office/powerpoint/2010/main" val="270500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Endpoints</a:t>
            </a:r>
            <a:r>
              <a:rPr lang="pt-BR"/>
              <a:t> – Substantivos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95DC5F-AE9E-4A8F-83A9-95C48B14134A}"/>
              </a:ext>
            </a:extLst>
          </p:cNvPr>
          <p:cNvSpPr txBox="1"/>
          <p:nvPr/>
        </p:nvSpPr>
        <p:spPr>
          <a:xfrm>
            <a:off x="259200" y="1233023"/>
            <a:ext cx="10579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Resources (Recursos): Um model por exemplo (usuário, cliente, livro, categorias, produtos)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11FF20-03A1-4D38-BFC1-94DB19813D6A}"/>
              </a:ext>
            </a:extLst>
          </p:cNvPr>
          <p:cNvSpPr txBox="1"/>
          <p:nvPr/>
        </p:nvSpPr>
        <p:spPr>
          <a:xfrm>
            <a:off x="259200" y="175679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Nós criamos aplicações CRUD nesses resources!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9795400-DFE6-415C-AB63-CC78291710E5}"/>
              </a:ext>
            </a:extLst>
          </p:cNvPr>
          <p:cNvSpPr txBox="1"/>
          <p:nvPr/>
        </p:nvSpPr>
        <p:spPr>
          <a:xfrm>
            <a:off x="259200" y="2294553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CRUD -&gt; </a:t>
            </a:r>
            <a:r>
              <a:rPr lang="pt-BR" err="1"/>
              <a:t>Create</a:t>
            </a:r>
            <a:r>
              <a:rPr lang="pt-BR"/>
              <a:t>, </a:t>
            </a:r>
            <a:r>
              <a:rPr lang="pt-BR" err="1"/>
              <a:t>Retrieve</a:t>
            </a:r>
            <a:r>
              <a:rPr lang="pt-BR"/>
              <a:t>, Update e Delete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B9EF4D-ED75-4BD2-8FF1-C7746353C10C}"/>
              </a:ext>
            </a:extLst>
          </p:cNvPr>
          <p:cNvSpPr txBox="1"/>
          <p:nvPr/>
        </p:nvSpPr>
        <p:spPr>
          <a:xfrm>
            <a:off x="266700" y="2860397"/>
            <a:ext cx="873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Nós acessamos essas opções de CRUD através de </a:t>
            </a:r>
            <a:r>
              <a:rPr lang="pt-BR" err="1"/>
              <a:t>URIs</a:t>
            </a:r>
            <a:r>
              <a:rPr lang="pt-BR"/>
              <a:t> em nossa aplicação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22806A-B760-4290-81D6-3B7B037699E2}"/>
              </a:ext>
            </a:extLst>
          </p:cNvPr>
          <p:cNvSpPr txBox="1"/>
          <p:nvPr/>
        </p:nvSpPr>
        <p:spPr>
          <a:xfrm>
            <a:off x="266700" y="3446919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http://cap-ets.br.bosch.com/</a:t>
            </a:r>
            <a:r>
              <a:rPr lang="pt-BR" b="1"/>
              <a:t>api/produtos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EE4B704-2590-49C0-8A26-BA3B057A0D27}"/>
              </a:ext>
            </a:extLst>
          </p:cNvPr>
          <p:cNvSpPr txBox="1"/>
          <p:nvPr/>
        </p:nvSpPr>
        <p:spPr>
          <a:xfrm>
            <a:off x="266700" y="396044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http://cap-ets.br.bosch.com/</a:t>
            </a:r>
            <a:r>
              <a:rPr lang="pt-BR" b="1"/>
              <a:t>api/categorias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980FB2-D759-4E58-919B-B5CD31AB3510}"/>
              </a:ext>
            </a:extLst>
          </p:cNvPr>
          <p:cNvSpPr txBox="1"/>
          <p:nvPr/>
        </p:nvSpPr>
        <p:spPr>
          <a:xfrm>
            <a:off x="4751556" y="3229729"/>
            <a:ext cx="60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8000"/>
              <a:t>}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FEC6610-7E5F-4CFC-A25F-E1728FB42E84}"/>
              </a:ext>
            </a:extLst>
          </p:cNvPr>
          <p:cNvSpPr txBox="1"/>
          <p:nvPr/>
        </p:nvSpPr>
        <p:spPr>
          <a:xfrm>
            <a:off x="5483225" y="3737261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endpoints</a:t>
            </a:r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CE1C30A-5507-42FA-9AB0-20316430847A}"/>
              </a:ext>
            </a:extLst>
          </p:cNvPr>
          <p:cNvSpPr txBox="1"/>
          <p:nvPr/>
        </p:nvSpPr>
        <p:spPr>
          <a:xfrm>
            <a:off x="266700" y="4553168"/>
            <a:ext cx="7146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endpoints</a:t>
            </a:r>
            <a:r>
              <a:rPr lang="pt-BR"/>
              <a:t> são nomeados com substantivos! NÃO COM VERBO!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B42219B6-E131-4AA2-A80A-07C724C69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6685" y="159352"/>
            <a:ext cx="2172003" cy="781159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766CB1F5-8772-4316-BB09-9623D1C52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568" y="3291446"/>
            <a:ext cx="2842398" cy="216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5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Endpoints</a:t>
            </a:r>
            <a:r>
              <a:rPr lang="pt-BR"/>
              <a:t> – Substantivos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F0366A5-A38B-4F03-9287-0CE5BBDA8742}"/>
              </a:ext>
            </a:extLst>
          </p:cNvPr>
          <p:cNvSpPr txBox="1"/>
          <p:nvPr/>
        </p:nvSpPr>
        <p:spPr>
          <a:xfrm>
            <a:off x="259200" y="1237411"/>
            <a:ext cx="900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err="1"/>
              <a:t>Endpoints</a:t>
            </a:r>
            <a:r>
              <a:rPr lang="pt-BR"/>
              <a:t> podem representar coleções de registros ou registros individuais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07784C8-2EF2-412E-ADBE-B0744A6FBE54}"/>
              </a:ext>
            </a:extLst>
          </p:cNvPr>
          <p:cNvSpPr txBox="1"/>
          <p:nvPr/>
        </p:nvSpPr>
        <p:spPr>
          <a:xfrm>
            <a:off x="259200" y="1807354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http://cap-ets.br.bosch.com/</a:t>
            </a:r>
            <a:r>
              <a:rPr lang="pt-BR" b="1"/>
              <a:t>api/produtos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8D0980-CDEF-4409-B144-A4B3AE85D424}"/>
              </a:ext>
            </a:extLst>
          </p:cNvPr>
          <p:cNvSpPr txBox="1"/>
          <p:nvPr/>
        </p:nvSpPr>
        <p:spPr>
          <a:xfrm>
            <a:off x="259200" y="2393445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http://cap-ets.br.bosch.com/</a:t>
            </a:r>
            <a:r>
              <a:rPr lang="pt-BR" b="1"/>
              <a:t>api/produtos/31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F2864-2B3D-4099-B583-7C8454067D08}"/>
              </a:ext>
            </a:extLst>
          </p:cNvPr>
          <p:cNvSpPr txBox="1"/>
          <p:nvPr/>
        </p:nvSpPr>
        <p:spPr>
          <a:xfrm>
            <a:off x="266700" y="3084670"/>
            <a:ext cx="8353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O design da criação da API faz toda a diferença na boa utilização da mesma!</a:t>
            </a:r>
          </a:p>
        </p:txBody>
      </p:sp>
    </p:spTree>
    <p:extLst>
      <p:ext uri="{BB962C8B-B14F-4D97-AF65-F5344CB8AC3E}">
        <p14:creationId xmlns:p14="http://schemas.microsoft.com/office/powerpoint/2010/main" val="24602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Endpoints</a:t>
            </a:r>
            <a:r>
              <a:rPr lang="pt-BR"/>
              <a:t> – Verbos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D80D39C-9B45-4795-967B-67259AEE596E}"/>
              </a:ext>
            </a:extLst>
          </p:cNvPr>
          <p:cNvSpPr txBox="1"/>
          <p:nvPr/>
        </p:nvSpPr>
        <p:spPr>
          <a:xfrm>
            <a:off x="259200" y="1298371"/>
            <a:ext cx="8336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Verbos indicam ação -&gt; coisas que estamos fazendo ou queremos fazer!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EA8B307-2266-4D69-8480-14A03F76E5B4}"/>
              </a:ext>
            </a:extLst>
          </p:cNvPr>
          <p:cNvSpPr txBox="1"/>
          <p:nvPr/>
        </p:nvSpPr>
        <p:spPr>
          <a:xfrm>
            <a:off x="259200" y="1801301"/>
            <a:ext cx="8665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Em </a:t>
            </a:r>
            <a:r>
              <a:rPr lang="pt-BR" err="1"/>
              <a:t>RESTful</a:t>
            </a:r>
            <a:r>
              <a:rPr lang="pt-BR"/>
              <a:t> utilizamos verbos HTTP para dizer o que faremos com o recurso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57930B4-D390-452E-B21D-6B5A79343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0" y="2349861"/>
            <a:ext cx="5412613" cy="293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12E9B-AF7E-4157-9681-D0283321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Entendendo </a:t>
            </a:r>
            <a:r>
              <a:rPr lang="pt-BR" err="1"/>
              <a:t>Requests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AD6C3B-7828-4B96-A9BA-FFD02ED263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API | Fast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239295-6F3B-4445-9CA1-D0BD6F9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B3A1EEA-CC4F-44BB-B875-D5CC022F201B}"/>
              </a:ext>
            </a:extLst>
          </p:cNvPr>
          <p:cNvSpPr txBox="1"/>
          <p:nvPr/>
        </p:nvSpPr>
        <p:spPr>
          <a:xfrm>
            <a:off x="259200" y="1143426"/>
            <a:ext cx="10450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u="none"/>
              <a:t>Nós podemos mudar aspectos desta nossa requisição para que possamos então alterar o formato das respostas que serão enviadas pelo servidor HTTP</a:t>
            </a:r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B1FCA6F-67A4-4B80-9F08-DFB40A2D1026}"/>
              </a:ext>
            </a:extLst>
          </p:cNvPr>
          <p:cNvSpPr txBox="1"/>
          <p:nvPr/>
        </p:nvSpPr>
        <p:spPr>
          <a:xfrm>
            <a:off x="259200" y="1961271"/>
            <a:ext cx="951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http://cap-ets.br.bosch.com/</a:t>
            </a:r>
            <a:r>
              <a:rPr lang="pt-BR" b="1"/>
              <a:t>api/categorias?</a:t>
            </a:r>
            <a:r>
              <a:rPr lang="pt-BR" b="1">
                <a:highlight>
                  <a:srgbClr val="FFFF00"/>
                </a:highlight>
              </a:rPr>
              <a:t>order=desc&amp;limit=10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CF2B73-083F-416A-9DE3-0B06C12B9CA7}"/>
              </a:ext>
            </a:extLst>
          </p:cNvPr>
          <p:cNvSpPr txBox="1"/>
          <p:nvPr/>
        </p:nvSpPr>
        <p:spPr>
          <a:xfrm>
            <a:off x="259200" y="2580511"/>
            <a:ext cx="10450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u="none"/>
              <a:t>Tudo que está após o símbolo de interrogação (? - </a:t>
            </a:r>
            <a:r>
              <a:rPr lang="pt-BR" b="0" u="none" err="1"/>
              <a:t>question</a:t>
            </a:r>
            <a:r>
              <a:rPr lang="pt-BR" b="0" u="none"/>
              <a:t> </a:t>
            </a:r>
            <a:r>
              <a:rPr lang="pt-BR" b="0" u="none" err="1"/>
              <a:t>mark</a:t>
            </a:r>
            <a:r>
              <a:rPr lang="pt-BR" b="0" u="none"/>
              <a:t>) são conjuntos de pares chave/valor que podem ser utilizadas pela API para alterar os dados de acordo com estes parâmetros. Esta forma de passar dados em uma requisição é chamada de “query </a:t>
            </a:r>
            <a:r>
              <a:rPr lang="pt-BR" b="0" u="none" err="1"/>
              <a:t>string</a:t>
            </a:r>
            <a:r>
              <a:rPr lang="pt-BR" b="0" u="none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384879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  <p:tag name="SAXMLCOMPANYNAME_PREVIOUS" val="bosch"/>
  <p:tag name="MLTEMPLATEVERSION_PREVIOUS" val="1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ced1fe-937d-42a2-9f03-eed0ff49c3fd">
      <Terms xmlns="http://schemas.microsoft.com/office/infopath/2007/PartnerControls"/>
    </lcf76f155ced4ddcb4097134ff3c332f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3ABF0C7B380A4C8BA8DAEBA87F1FF1" ma:contentTypeVersion="9" ma:contentTypeDescription="Create a new document." ma:contentTypeScope="" ma:versionID="165c51960be1311cc3986f6445fc01ba">
  <xsd:schema xmlns:xsd="http://www.w3.org/2001/XMLSchema" xmlns:xs="http://www.w3.org/2001/XMLSchema" xmlns:p="http://schemas.microsoft.com/office/2006/metadata/properties" xmlns:ns2="d6ced1fe-937d-42a2-9f03-eed0ff49c3fd" targetNamespace="http://schemas.microsoft.com/office/2006/metadata/properties" ma:root="true" ma:fieldsID="4e6eb7e7b32747c8ad510f8bd53624c9" ns2:_="">
    <xsd:import namespace="d6ced1fe-937d-42a2-9f03-eed0ff49c3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ed1fe-937d-42a2-9f03-eed0ff49c3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SO/OPM43-BR</OrgInhalt>
      <Wert>SO/OPM43-BR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2022-10-06</OrgInhalt>
      <Wert>2022-10-06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586C73D1-4AA5-481B-BCD9-513F694B6BE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BD9CBADA-EB68-4E09-A009-60180FDC50A5}">
  <ds:schemaRefs>
    <ds:schemaRef ds:uri="d6ced1fe-937d-42a2-9f03-eed0ff49c3fd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3D4E4D22-B2AC-44EA-86EA-476F83FFA9B0}"/>
</file>

<file path=customXml/itemProps5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41</Slides>
  <Notes>38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Bosch NG</vt:lpstr>
      <vt:lpstr>Engineering technical school</vt:lpstr>
      <vt:lpstr>Web development api fast api</vt:lpstr>
      <vt:lpstr>PowerPoint Presentation</vt:lpstr>
      <vt:lpstr>Conceitos Essenciais – APIs</vt:lpstr>
      <vt:lpstr>REST – Representational State Transfer</vt:lpstr>
      <vt:lpstr>Endpoints – Substantivos</vt:lpstr>
      <vt:lpstr>Endpoints – Substantivos</vt:lpstr>
      <vt:lpstr>Endpoints – Verbos</vt:lpstr>
      <vt:lpstr>Entendendo Requests</vt:lpstr>
      <vt:lpstr>Entendendo Requests</vt:lpstr>
      <vt:lpstr>Entendendo Requests – O Cabeçalho / Accept</vt:lpstr>
      <vt:lpstr>Versões de APIs</vt:lpstr>
      <vt:lpstr>Responses</vt:lpstr>
      <vt:lpstr>Responses</vt:lpstr>
      <vt:lpstr>HTTP Status Codes</vt:lpstr>
      <vt:lpstr>Formato de Dados</vt:lpstr>
      <vt:lpstr>Segurança de APIs – Uso do Cache!</vt:lpstr>
      <vt:lpstr>Segurança de APIs – Quantidade de Requisições</vt:lpstr>
      <vt:lpstr>Segurança de APIs – Autenticação e Autorização</vt:lpstr>
      <vt:lpstr>Apresentando a Ferramenta</vt:lpstr>
      <vt:lpstr>Programação Assíncrona?</vt:lpstr>
      <vt:lpstr>Um Briefing</vt:lpstr>
      <vt:lpstr>Criando Um Novo Projeto</vt:lpstr>
      <vt:lpstr>Criando Um Novo Projeto</vt:lpstr>
      <vt:lpstr>Criando Um Novo Projeto</vt:lpstr>
      <vt:lpstr>Criando Um Novo Projeto</vt:lpstr>
      <vt:lpstr>Método GET</vt:lpstr>
      <vt:lpstr>Método GET</vt:lpstr>
      <vt:lpstr>Método GET</vt:lpstr>
      <vt:lpstr>Exceções e Tratativas</vt:lpstr>
      <vt:lpstr>Método POST</vt:lpstr>
      <vt:lpstr>Método POST</vt:lpstr>
      <vt:lpstr>Método POST</vt:lpstr>
      <vt:lpstr>Método POST</vt:lpstr>
      <vt:lpstr>Método PUT</vt:lpstr>
      <vt:lpstr>Método DELETE</vt:lpstr>
      <vt:lpstr>ATVIDIDADE</vt:lpstr>
      <vt:lpstr>Path Parameters</vt:lpstr>
      <vt:lpstr>Query Parameters</vt:lpstr>
      <vt:lpstr>Query Parameters</vt:lpstr>
      <vt:lpstr>Query Parameters</vt:lpstr>
    </vt:vector>
  </TitlesOfParts>
  <Company>Robert Bosch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Augusto Cleber (SO/OPM43-BR)</dc:creator>
  <cp:revision>1</cp:revision>
  <dcterms:created xsi:type="dcterms:W3CDTF">2022-10-06T23:46:46Z</dcterms:created>
  <dcterms:modified xsi:type="dcterms:W3CDTF">2023-09-28T11:33:47Z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0x0101001E3ABF0C7B380A4C8BA8DAEBA87F1FF1</vt:lpwstr>
  </property>
  <property fmtid="{D5CDD505-2E9C-101B-9397-08002B2CF9AE}" pid="9" name="MediaServiceImageTags">
    <vt:lpwstr/>
  </property>
</Properties>
</file>