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2"/>
  </p:notesMasterIdLst>
  <p:sldIdLst>
    <p:sldId id="256" r:id="rId4"/>
    <p:sldId id="267" r:id="rId5"/>
    <p:sldId id="257" r:id="rId6"/>
    <p:sldId id="268" r:id="rId7"/>
    <p:sldId id="258" r:id="rId8"/>
    <p:sldId id="269" r:id="rId9"/>
    <p:sldId id="259" r:id="rId10"/>
    <p:sldId id="270" r:id="rId11"/>
    <p:sldId id="260" r:id="rId12"/>
    <p:sldId id="271" r:id="rId13"/>
    <p:sldId id="261" r:id="rId14"/>
    <p:sldId id="272" r:id="rId15"/>
    <p:sldId id="262" r:id="rId16"/>
    <p:sldId id="264" r:id="rId17"/>
    <p:sldId id="273" r:id="rId18"/>
    <p:sldId id="265" r:id="rId19"/>
    <p:sldId id="266" r:id="rId20"/>
    <p:sldId id="263" r:id="rId21"/>
  </p:sldIdLst>
  <p:sldSz cx="10969625" cy="6170613"/>
  <p:notesSz cx="6858000" cy="9144000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A8E51-0456-C28D-9A06-7F64FBE3CD4B}" v="66" dt="2023-07-31T01:31:05.714"/>
    <p1510:client id="{24DDE015-3932-6891-D46E-2A97D2DD97FD}" v="764" dt="2023-07-30T19:55:37.310"/>
    <p1510:client id="{45EC7790-3AB3-9DAE-396D-C23D5561B68D}" v="149" dt="2023-07-31T16:55:14.964"/>
    <p1510:client id="{65660212-2E18-4FB7-0ADD-6FE2257F98A4}" v="300" dt="2023-07-28T19:17:17.763"/>
    <p1510:client id="{A6978F3E-91A1-4217-BA69-6C41D46C6C4A}" v="57" dt="2023-07-31T14:10:05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2023-07-28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043" y="3294973"/>
            <a:ext cx="1258717" cy="753774"/>
          </a:xfrm>
        </p:spPr>
        <p:txBody>
          <a:bodyPr/>
          <a:lstStyle/>
          <a:p>
            <a:r>
              <a:rPr lang="en-US" dirty="0"/>
              <a:t>WSL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70721" y="4373211"/>
            <a:ext cx="4177200" cy="823216"/>
          </a:xfrm>
        </p:spPr>
        <p:txBody>
          <a:bodyPr/>
          <a:lstStyle/>
          <a:p>
            <a:r>
              <a:rPr lang="en-US" dirty="0"/>
              <a:t>Julia </a:t>
            </a:r>
            <a:r>
              <a:rPr lang="en-US" dirty="0" err="1"/>
              <a:t>Guiraldeli</a:t>
            </a:r>
            <a:r>
              <a:rPr lang="en-US" dirty="0"/>
              <a:t> (CaP/ETS)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775D98-C56E-0ACC-ABE0-462AFE44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83" y="3294973"/>
            <a:ext cx="1476437" cy="8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5885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1BE800-27DB-5AF3-7F28-FF94F220A0EA}"/>
              </a:ext>
            </a:extLst>
          </p:cNvPr>
          <p:cNvSpPr txBox="1"/>
          <p:nvPr/>
        </p:nvSpPr>
        <p:spPr>
          <a:xfrm>
            <a:off x="238341" y="404802"/>
            <a:ext cx="5604320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>
                <a:latin typeface="Arial"/>
                <a:cs typeface="Arial"/>
              </a:rPr>
              <a:t>•</a:t>
            </a:r>
            <a:r>
              <a:rPr lang="pt-BR" sz="1600">
                <a:latin typeface="Bosch Office Sans"/>
              </a:rPr>
              <a:t>WSL 1 vs. WSL 2</a:t>
            </a:r>
            <a:endParaRPr lang="pt-BR">
              <a:latin typeface="Bosch Office Sans"/>
            </a:endParaRPr>
          </a:p>
          <a:p>
            <a:r>
              <a:rPr lang="pt-BR" sz="1600">
                <a:latin typeface="Arial"/>
                <a:cs typeface="Arial"/>
              </a:rPr>
              <a:t>•</a:t>
            </a:r>
            <a:r>
              <a:rPr lang="pt-BR" sz="1600">
                <a:latin typeface="Bosch Office Sans"/>
              </a:rPr>
              <a:t>WSL e Docker</a:t>
            </a:r>
            <a:endParaRPr lang="pt-BR">
              <a:latin typeface="Bosch Office Sans"/>
            </a:endParaRPr>
          </a:p>
          <a:p>
            <a:r>
              <a:rPr lang="pt-BR" sz="1600">
                <a:latin typeface="Arial"/>
                <a:cs typeface="Arial"/>
              </a:rPr>
              <a:t>•</a:t>
            </a:r>
            <a:r>
              <a:rPr lang="pt-BR" sz="1600">
                <a:latin typeface="Bosch Office Sans"/>
              </a:rPr>
              <a:t>Uso de linha de comando do Windows</a:t>
            </a:r>
            <a:endParaRPr lang="pt-BR">
              <a:latin typeface="Bosch Office Sans"/>
            </a:endParaRPr>
          </a:p>
          <a:p>
            <a:r>
              <a:rPr lang="pt-BR" sz="1600" dirty="0">
                <a:latin typeface="Arial"/>
                <a:cs typeface="Arial"/>
              </a:rPr>
              <a:t>•</a:t>
            </a:r>
            <a:r>
              <a:rPr lang="pt-BR" sz="1600" dirty="0">
                <a:latin typeface="Bosch Office Sans"/>
              </a:rPr>
              <a:t>Gerenciável</a:t>
            </a:r>
            <a:endParaRPr lang="pt-BR" dirty="0">
              <a:latin typeface="Bosch Office Sans"/>
            </a:endParaRPr>
          </a:p>
          <a:p>
            <a:r>
              <a:rPr lang="pt-BR" sz="1600" dirty="0">
                <a:latin typeface="Arial"/>
                <a:cs typeface="Arial"/>
              </a:rPr>
              <a:t>•</a:t>
            </a:r>
            <a:r>
              <a:rPr lang="pt-BR" sz="1600" dirty="0">
                <a:latin typeface="Bosch Office Sans"/>
              </a:rPr>
              <a:t>Desempenho</a:t>
            </a:r>
            <a:endParaRPr lang="pt-BR" dirty="0">
              <a:latin typeface="Bosch Office Sans"/>
            </a:endParaRPr>
          </a:p>
          <a:p>
            <a:r>
              <a:rPr lang="pt-BR" sz="1600" dirty="0">
                <a:latin typeface="Arial"/>
                <a:cs typeface="Arial"/>
              </a:rPr>
              <a:t>•</a:t>
            </a:r>
            <a:r>
              <a:rPr lang="pt-BR" sz="1600" dirty="0">
                <a:latin typeface="Bosch Office Sans"/>
              </a:rPr>
              <a:t>Experiência gráfica</a:t>
            </a:r>
            <a:endParaRPr lang="pt-BR" dirty="0">
              <a:latin typeface="Bosch Office Sans"/>
            </a:endParaRPr>
          </a:p>
          <a:p>
            <a:r>
              <a:rPr lang="pt-BR" sz="1600" dirty="0">
                <a:latin typeface="Arial"/>
                <a:cs typeface="Arial"/>
              </a:rPr>
              <a:t>•</a:t>
            </a:r>
            <a:r>
              <a:rPr lang="pt-BR" sz="1600" dirty="0">
                <a:latin typeface="Bosch Office Sans"/>
              </a:rPr>
              <a:t>Integração com sistema de arquivos 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dirty="0">
              <a:latin typeface="Bosch Office Sans"/>
            </a:endParaRPr>
          </a:p>
        </p:txBody>
      </p:sp>
      <p:pic>
        <p:nvPicPr>
          <p:cNvPr id="10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59541CF1-53D6-EBAF-BFD8-2F6ED5D1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18" y="3328648"/>
            <a:ext cx="2702648" cy="1509458"/>
          </a:xfrm>
          <a:prstGeom prst="rect">
            <a:avLst/>
          </a:prstGeom>
        </p:spPr>
      </p:pic>
      <p:pic>
        <p:nvPicPr>
          <p:cNvPr id="11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005991E-7225-90D9-CE9D-2AAD019A4A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53" r="-752" b="20588"/>
          <a:stretch/>
        </p:blipFill>
        <p:spPr>
          <a:xfrm>
            <a:off x="5845200" y="908492"/>
            <a:ext cx="3470983" cy="125986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DD2BE-34E0-9BC1-77E4-3085125A0376}"/>
              </a:ext>
            </a:extLst>
          </p:cNvPr>
          <p:cNvSpPr txBox="1"/>
          <p:nvPr/>
        </p:nvSpPr>
        <p:spPr>
          <a:xfrm>
            <a:off x="6243504" y="2503478"/>
            <a:ext cx="3941629" cy="2803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python3 --m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http.server</a:t>
            </a:r>
            <a:endParaRPr lang="pt-BR" err="1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--list --online /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-l -o</a:t>
            </a:r>
            <a:endParaRPr lang="en-US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--install -d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nome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/</a:t>
            </a:r>
            <a:endParaRPr lang="en-US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dirty="0">
                <a:solidFill>
                  <a:srgbClr val="003758"/>
                </a:solidFill>
                <a:latin typeface="Bosch Office Sans"/>
                <a:cs typeface="Arial"/>
              </a:rPr>
              <a:t>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--install -distribution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nome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 </a:t>
            </a:r>
            <a:endParaRPr lang="en-US">
              <a:solidFill>
                <a:srgbClr val="000000"/>
              </a:solidFill>
              <a:latin typeface="Bosch Office Sans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--list --verbose </a:t>
            </a:r>
            <a:endParaRPr lang="en-US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--set-default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nome</a:t>
            </a:r>
            <a:endParaRPr lang="en-US" err="1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--update</a:t>
            </a:r>
            <a:endParaRPr lang="en-US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--status </a:t>
            </a:r>
            <a:endParaRPr lang="en-US">
              <a:latin typeface="Bosch Office Sans"/>
            </a:endParaRPr>
          </a:p>
          <a:p>
            <a:r>
              <a:rPr lang="en-US" dirty="0">
                <a:latin typeface="Arial"/>
                <a:cs typeface="Arial"/>
              </a:rPr>
              <a:t>•</a:t>
            </a:r>
            <a:r>
              <a:rPr lang="en-US" dirty="0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 dirty="0">
                <a:solidFill>
                  <a:srgbClr val="003758"/>
                </a:solidFill>
                <a:latin typeface="Bosch Office Sans"/>
                <a:cs typeface="Arial"/>
              </a:rPr>
              <a:t> --help </a:t>
            </a:r>
            <a:endParaRPr lang="en-US" dirty="0">
              <a:latin typeface="Bosch Office Sans"/>
            </a:endParaRPr>
          </a:p>
          <a:p>
            <a:pPr>
              <a:spcBef>
                <a:spcPts val="50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804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29850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3" name="Imagem 5" descr="Texto&#10;&#10;Descrição gerada automaticamente">
            <a:extLst>
              <a:ext uri="{FF2B5EF4-FFF2-40B4-BE49-F238E27FC236}">
                <a16:creationId xmlns:a16="http://schemas.microsoft.com/office/drawing/2014/main" id="{F0BA1989-EF27-3D0E-B4AB-6CA8E241D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5" b="73171"/>
          <a:stretch/>
        </p:blipFill>
        <p:spPr>
          <a:xfrm>
            <a:off x="385528" y="372368"/>
            <a:ext cx="8126551" cy="2285589"/>
          </a:xfrm>
          <a:prstGeom prst="rect">
            <a:avLst/>
          </a:prstGeom>
        </p:spPr>
      </p:pic>
      <p:pic>
        <p:nvPicPr>
          <p:cNvPr id="7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57731FEE-D1F1-CD2F-030D-B329F7E3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521" b="76966"/>
          <a:stretch/>
        </p:blipFill>
        <p:spPr>
          <a:xfrm>
            <a:off x="690817" y="3086971"/>
            <a:ext cx="9851787" cy="18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5899731" y="1208200"/>
            <a:ext cx="467433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0CA59DE1-726C-8320-623B-5CB51B99B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93" y="2136260"/>
            <a:ext cx="5811386" cy="3113695"/>
          </a:xfrm>
          <a:prstGeom prst="rect">
            <a:avLst/>
          </a:prstGeom>
        </p:spPr>
      </p:pic>
      <p:pic>
        <p:nvPicPr>
          <p:cNvPr id="6" name="Imagem 9" descr="Texto&#10;&#10;Descrição gerada automaticamente">
            <a:extLst>
              <a:ext uri="{FF2B5EF4-FFF2-40B4-BE49-F238E27FC236}">
                <a16:creationId xmlns:a16="http://schemas.microsoft.com/office/drawing/2014/main" id="{38195C00-7FCC-F78A-DEE9-8FFCD4530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57" y="404991"/>
            <a:ext cx="8698958" cy="14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8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5199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5899731" y="1208200"/>
            <a:ext cx="467433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3" name="Imagem 6" descr="Texto&#10;&#10;Descrição gerada automaticamente">
            <a:extLst>
              <a:ext uri="{FF2B5EF4-FFF2-40B4-BE49-F238E27FC236}">
                <a16:creationId xmlns:a16="http://schemas.microsoft.com/office/drawing/2014/main" id="{18F2F030-1AE9-D120-91B5-9538D235F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17" b="73437"/>
          <a:stretch/>
        </p:blipFill>
        <p:spPr>
          <a:xfrm>
            <a:off x="476794" y="380072"/>
            <a:ext cx="8848852" cy="1267972"/>
          </a:xfrm>
          <a:prstGeom prst="rect">
            <a:avLst/>
          </a:prstGeom>
        </p:spPr>
      </p:pic>
      <p:pic>
        <p:nvPicPr>
          <p:cNvPr id="7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428559D-5DA0-0EE0-B77D-E30AC129D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48" t="-3406" r="51674" b="45255"/>
          <a:stretch/>
        </p:blipFill>
        <p:spPr>
          <a:xfrm>
            <a:off x="2049241" y="1875276"/>
            <a:ext cx="7050379" cy="36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1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5899731" y="1208200"/>
            <a:ext cx="467433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0BB56E90-8A8D-E541-0D7C-B867E6CE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7" y="343201"/>
            <a:ext cx="6494518" cy="1234165"/>
          </a:xfrm>
          <a:prstGeom prst="rect">
            <a:avLst/>
          </a:prstGeom>
        </p:spPr>
      </p:pic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8F5B3FE3-61B3-BF21-55D3-EDFC76CFD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91" y="1500974"/>
            <a:ext cx="4774046" cy="3166792"/>
          </a:xfrm>
          <a:prstGeom prst="rect">
            <a:avLst/>
          </a:prstGeom>
        </p:spPr>
      </p:pic>
      <p:pic>
        <p:nvPicPr>
          <p:cNvPr id="3" name="Imagem 5" descr="Texto&#10;&#10;Descrição gerada automaticamente">
            <a:extLst>
              <a:ext uri="{FF2B5EF4-FFF2-40B4-BE49-F238E27FC236}">
                <a16:creationId xmlns:a16="http://schemas.microsoft.com/office/drawing/2014/main" id="{276205EA-205D-3E55-2BA6-4BC6529F7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45" y="2311563"/>
            <a:ext cx="5213864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8229" y="2177152"/>
            <a:ext cx="5920532" cy="672183"/>
          </a:xfrm>
        </p:spPr>
        <p:txBody>
          <a:bodyPr>
            <a:normAutofit/>
          </a:bodyPr>
          <a:lstStyle/>
          <a:p>
            <a:r>
              <a:rPr lang="en-US" dirty="0" err="1"/>
              <a:t>Obrigada</a:t>
            </a:r>
            <a:r>
              <a:rPr lang="en-US" dirty="0"/>
              <a:t> pela </a:t>
            </a:r>
            <a:r>
              <a:rPr lang="en-US" dirty="0" err="1"/>
              <a:t>atenção</a:t>
            </a:r>
            <a:r>
              <a:rPr lang="en-US" dirty="0"/>
              <a:t>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33D80-86C5-1106-EA4D-9C015C782A8E}"/>
              </a:ext>
            </a:extLst>
          </p:cNvPr>
          <p:cNvSpPr txBox="1"/>
          <p:nvPr/>
        </p:nvSpPr>
        <p:spPr>
          <a:xfrm>
            <a:off x="6317599" y="3354312"/>
            <a:ext cx="183768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Dúvidas?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DB292D5-330A-0B5B-CE83-EC86AA76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61" y="4224088"/>
            <a:ext cx="159062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7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Origem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3114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4F75E4-BE93-9B69-6AA6-1DC0C1E4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90A04C-9482-BDFC-7CB1-95554A4F3286}"/>
              </a:ext>
            </a:extLst>
          </p:cNvPr>
          <p:cNvSpPr txBox="1"/>
          <p:nvPr/>
        </p:nvSpPr>
        <p:spPr>
          <a:xfrm>
            <a:off x="9257134" y="2995547"/>
            <a:ext cx="151429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  <a:spcAft>
                <a:spcPts val="0"/>
              </a:spcAft>
            </a:pPr>
            <a:endParaRPr lang="en-US" sz="1600" b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F0984A8-3D28-9896-8A6C-527524796B49}"/>
              </a:ext>
            </a:extLst>
          </p:cNvPr>
          <p:cNvSpPr txBox="1"/>
          <p:nvPr/>
        </p:nvSpPr>
        <p:spPr>
          <a:xfrm>
            <a:off x="349907" y="1227102"/>
            <a:ext cx="2743200" cy="1079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A Microsoft </a:t>
            </a:r>
            <a:r>
              <a:rPr lang="en-US" sz="1600" dirty="0" err="1">
                <a:latin typeface="Bosch Office Sans"/>
              </a:rPr>
              <a:t>anuncia</a:t>
            </a:r>
            <a:r>
              <a:rPr lang="en-US" sz="1600" dirty="0">
                <a:latin typeface="Bosch Office Sans"/>
              </a:rPr>
              <a:t> o WSL pela </a:t>
            </a:r>
            <a:r>
              <a:rPr lang="en-US" sz="1600" dirty="0" err="1">
                <a:latin typeface="Bosch Office Sans"/>
              </a:rPr>
              <a:t>primeira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dirty="0" err="1">
                <a:latin typeface="Bosch Office Sans"/>
              </a:rPr>
              <a:t>vez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dirty="0" err="1">
                <a:latin typeface="Bosch Office Sans"/>
              </a:rPr>
              <a:t>durante</a:t>
            </a:r>
            <a:r>
              <a:rPr lang="en-US" sz="1600" dirty="0">
                <a:latin typeface="Bosch Office Sans"/>
              </a:rPr>
              <a:t> o </a:t>
            </a:r>
            <a:r>
              <a:rPr lang="en-US" sz="1600" dirty="0" err="1">
                <a:latin typeface="Bosch Office Sans"/>
              </a:rPr>
              <a:t>evento</a:t>
            </a:r>
            <a:r>
              <a:rPr lang="en-US" sz="1600" dirty="0">
                <a:latin typeface="Bosch Office Sans"/>
              </a:rPr>
              <a:t> Build 2016.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5F8A5B0-6823-2AEF-9398-338881DB4150}"/>
              </a:ext>
            </a:extLst>
          </p:cNvPr>
          <p:cNvSpPr txBox="1"/>
          <p:nvPr/>
        </p:nvSpPr>
        <p:spPr>
          <a:xfrm>
            <a:off x="3791994" y="1224303"/>
            <a:ext cx="2743200" cy="19133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A Microsoft </a:t>
            </a:r>
            <a:r>
              <a:rPr lang="en-US" sz="1600" err="1">
                <a:latin typeface="Bosch Office Sans"/>
              </a:rPr>
              <a:t>expande</a:t>
            </a:r>
            <a:r>
              <a:rPr lang="en-US" sz="1600" dirty="0">
                <a:latin typeface="Bosch Office Sans"/>
              </a:rPr>
              <a:t> o </a:t>
            </a:r>
            <a:r>
              <a:rPr lang="en-US" sz="1600" err="1">
                <a:latin typeface="Bosch Office Sans"/>
              </a:rPr>
              <a:t>suporte</a:t>
            </a:r>
            <a:r>
              <a:rPr lang="en-US" sz="1600" dirty="0">
                <a:latin typeface="Bosch Office Sans"/>
              </a:rPr>
              <a:t> do WSL para </a:t>
            </a:r>
            <a:r>
              <a:rPr lang="en-US" sz="1600" err="1">
                <a:latin typeface="Bosch Office Sans"/>
              </a:rPr>
              <a:t>incluir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mais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distribuições</a:t>
            </a:r>
            <a:r>
              <a:rPr lang="en-US" sz="1600" dirty="0">
                <a:latin typeface="Bosch Office Sans"/>
              </a:rPr>
              <a:t> Linux </a:t>
            </a:r>
            <a:r>
              <a:rPr lang="en-US" sz="1600" err="1">
                <a:latin typeface="Bosch Office Sans"/>
              </a:rPr>
              <a:t>disponíveis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na</a:t>
            </a:r>
            <a:r>
              <a:rPr lang="en-US" sz="1600" dirty="0">
                <a:latin typeface="Bosch Office Sans"/>
              </a:rPr>
              <a:t> Microsoft Store, </a:t>
            </a:r>
            <a:r>
              <a:rPr lang="en-US" sz="1600" err="1">
                <a:latin typeface="Bosch Office Sans"/>
              </a:rPr>
              <a:t>além</a:t>
            </a:r>
            <a:r>
              <a:rPr lang="en-US" sz="1600" dirty="0">
                <a:latin typeface="Bosch Office Sans"/>
              </a:rPr>
              <a:t> do Ubuntu.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A9E4069-D23F-1A45-3ADE-A711D634A82E}"/>
              </a:ext>
            </a:extLst>
          </p:cNvPr>
          <p:cNvSpPr txBox="1"/>
          <p:nvPr/>
        </p:nvSpPr>
        <p:spPr>
          <a:xfrm>
            <a:off x="7587339" y="165788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A Microsoft </a:t>
            </a:r>
            <a:r>
              <a:rPr lang="en-US" sz="1600" dirty="0" err="1">
                <a:latin typeface="Bosch Office Sans"/>
              </a:rPr>
              <a:t>anuncia</a:t>
            </a:r>
            <a:r>
              <a:rPr lang="en-US" sz="1600" dirty="0">
                <a:latin typeface="Bosch Office Sans"/>
              </a:rPr>
              <a:t> o WSL 2 </a:t>
            </a:r>
            <a:r>
              <a:rPr lang="en-US" sz="1600" dirty="0" err="1">
                <a:latin typeface="Bosch Office Sans"/>
              </a:rPr>
              <a:t>na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dirty="0" err="1">
                <a:latin typeface="Bosch Office Sans"/>
              </a:rPr>
              <a:t>conferência</a:t>
            </a:r>
            <a:r>
              <a:rPr lang="en-US" sz="1600" dirty="0">
                <a:latin typeface="Bosch Office Sans"/>
              </a:rPr>
              <a:t> Build 2018</a:t>
            </a:r>
            <a:r>
              <a:rPr lang="pt-BR" dirty="0">
                <a:latin typeface="Bosch Office Sans"/>
              </a:rPr>
              <a:t>.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0631552-1B1D-A0D4-E7BC-B695BAFE7DCC}"/>
              </a:ext>
            </a:extLst>
          </p:cNvPr>
          <p:cNvSpPr txBox="1"/>
          <p:nvPr/>
        </p:nvSpPr>
        <p:spPr>
          <a:xfrm>
            <a:off x="881266" y="784436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2016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0556EEC-975F-BE00-EFC7-47985CFEA515}"/>
              </a:ext>
            </a:extLst>
          </p:cNvPr>
          <p:cNvSpPr txBox="1"/>
          <p:nvPr/>
        </p:nvSpPr>
        <p:spPr>
          <a:xfrm>
            <a:off x="4309693" y="787179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2017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C5D3C3-86DF-7DA0-A901-76B7C6728619}"/>
              </a:ext>
            </a:extLst>
          </p:cNvPr>
          <p:cNvSpPr txBox="1"/>
          <p:nvPr/>
        </p:nvSpPr>
        <p:spPr>
          <a:xfrm>
            <a:off x="8594165" y="3239326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2021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3DDA499-178C-4EFD-9D66-E2193B30BF6C}"/>
              </a:ext>
            </a:extLst>
          </p:cNvPr>
          <p:cNvSpPr txBox="1"/>
          <p:nvPr/>
        </p:nvSpPr>
        <p:spPr>
          <a:xfrm>
            <a:off x="826406" y="3195942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2019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5AA011E-9099-B147-30D7-0E5B29B60770}"/>
              </a:ext>
            </a:extLst>
          </p:cNvPr>
          <p:cNvSpPr txBox="1"/>
          <p:nvPr/>
        </p:nvSpPr>
        <p:spPr>
          <a:xfrm>
            <a:off x="4313462" y="3240754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2020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D4F5DFA-722C-B647-142E-4AB78D2BF1D4}"/>
              </a:ext>
            </a:extLst>
          </p:cNvPr>
          <p:cNvSpPr txBox="1"/>
          <p:nvPr/>
        </p:nvSpPr>
        <p:spPr>
          <a:xfrm>
            <a:off x="8007691" y="785487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2018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0D873B8-A038-D958-EA66-76625AAC0921}"/>
              </a:ext>
            </a:extLst>
          </p:cNvPr>
          <p:cNvSpPr txBox="1"/>
          <p:nvPr/>
        </p:nvSpPr>
        <p:spPr>
          <a:xfrm>
            <a:off x="492951" y="3782911"/>
            <a:ext cx="27432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O WSL 2 é </a:t>
            </a:r>
            <a:r>
              <a:rPr lang="en-US" sz="1600" err="1">
                <a:latin typeface="Bosch Office Sans"/>
              </a:rPr>
              <a:t>lançado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como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uma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versão</a:t>
            </a:r>
            <a:r>
              <a:rPr lang="en-US" sz="1600" dirty="0">
                <a:latin typeface="Bosch Office Sans"/>
              </a:rPr>
              <a:t> experimental para </a:t>
            </a:r>
            <a:r>
              <a:rPr lang="en-US" sz="1600" err="1">
                <a:latin typeface="Bosch Office Sans"/>
              </a:rPr>
              <a:t>os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participantes</a:t>
            </a:r>
            <a:r>
              <a:rPr lang="en-US" sz="1600" dirty="0">
                <a:latin typeface="Bosch Office Sans"/>
              </a:rPr>
              <a:t> do </a:t>
            </a:r>
            <a:r>
              <a:rPr lang="en-US" sz="1600" err="1">
                <a:latin typeface="Bosch Office Sans"/>
              </a:rPr>
              <a:t>programa</a:t>
            </a:r>
            <a:r>
              <a:rPr lang="en-US" sz="1600" dirty="0">
                <a:latin typeface="Bosch Office Sans"/>
              </a:rPr>
              <a:t> Windows Insider.</a:t>
            </a:r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7C03C19-904C-0A82-A373-56EE88F55A88}"/>
              </a:ext>
            </a:extLst>
          </p:cNvPr>
          <p:cNvSpPr txBox="1"/>
          <p:nvPr/>
        </p:nvSpPr>
        <p:spPr>
          <a:xfrm>
            <a:off x="3681281" y="3867345"/>
            <a:ext cx="296310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O Windows 10 </a:t>
            </a:r>
            <a:r>
              <a:rPr lang="en-US" sz="1600" dirty="0" err="1">
                <a:latin typeface="Bosch Office Sans"/>
              </a:rPr>
              <a:t>versão</a:t>
            </a:r>
            <a:r>
              <a:rPr lang="en-US" sz="1600" dirty="0">
                <a:latin typeface="Bosch Office Sans"/>
              </a:rPr>
              <a:t> 2004 é </a:t>
            </a:r>
            <a:r>
              <a:rPr lang="en-US" sz="1600" dirty="0" err="1">
                <a:latin typeface="Bosch Office Sans"/>
              </a:rPr>
              <a:t>lançado</a:t>
            </a:r>
            <a:r>
              <a:rPr lang="en-US" sz="1600" dirty="0">
                <a:latin typeface="Bosch Office Sans"/>
              </a:rPr>
              <a:t> com o WSL 2 </a:t>
            </a:r>
            <a:r>
              <a:rPr lang="en-US" sz="1600" dirty="0" err="1">
                <a:latin typeface="Bosch Office Sans"/>
              </a:rPr>
              <a:t>incluído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dirty="0" err="1">
                <a:latin typeface="Bosch Office Sans"/>
              </a:rPr>
              <a:t>oficialmente</a:t>
            </a:r>
            <a:r>
              <a:rPr lang="en-US" sz="1600" dirty="0">
                <a:latin typeface="Bosch Office Sans"/>
              </a:rPr>
              <a:t>.</a:t>
            </a:r>
            <a:endParaRPr lang="en-US" sz="1600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2FA69C2-167B-C37F-8D13-72D577FD829A}"/>
              </a:ext>
            </a:extLst>
          </p:cNvPr>
          <p:cNvSpPr txBox="1"/>
          <p:nvPr/>
        </p:nvSpPr>
        <p:spPr>
          <a:xfrm>
            <a:off x="7584629" y="382498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Bosch Office Sans"/>
              </a:rPr>
              <a:t>​</a:t>
            </a:r>
            <a:r>
              <a:rPr lang="en-US" sz="1600" dirty="0">
                <a:latin typeface="Bosch Office Sans"/>
              </a:rPr>
              <a:t>A Microsoft </a:t>
            </a:r>
            <a:r>
              <a:rPr lang="en-US" sz="1600" err="1">
                <a:latin typeface="Bosch Office Sans"/>
              </a:rPr>
              <a:t>anuncia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planos</a:t>
            </a:r>
            <a:r>
              <a:rPr lang="en-US" sz="1600" dirty="0">
                <a:latin typeface="Bosch Office Sans"/>
              </a:rPr>
              <a:t> para </a:t>
            </a:r>
            <a:r>
              <a:rPr lang="en-US" sz="1600" err="1">
                <a:latin typeface="Bosch Office Sans"/>
              </a:rPr>
              <a:t>lançar</a:t>
            </a:r>
            <a:r>
              <a:rPr lang="en-US" sz="1600" dirty="0">
                <a:latin typeface="Bosch Office Sans"/>
              </a:rPr>
              <a:t> o WSL 2 para </a:t>
            </a:r>
            <a:r>
              <a:rPr lang="en-US" sz="1600" err="1">
                <a:latin typeface="Bosch Office Sans"/>
              </a:rPr>
              <a:t>sistemas</a:t>
            </a:r>
            <a:r>
              <a:rPr lang="en-US" sz="1600" dirty="0">
                <a:latin typeface="Bosch Office Sans"/>
              </a:rPr>
              <a:t> Windows 10 </a:t>
            </a:r>
            <a:r>
              <a:rPr lang="en-US" sz="1600" err="1">
                <a:latin typeface="Bosch Office Sans"/>
              </a:rPr>
              <a:t>baseados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em</a:t>
            </a:r>
            <a:r>
              <a:rPr lang="en-US" sz="1600" dirty="0">
                <a:latin typeface="Bosch Office Sans"/>
              </a:rPr>
              <a:t> ARM.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é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177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391417" y="808883"/>
            <a:ext cx="384862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sch Office Sans"/>
              </a:rPr>
              <a:t>O WSL é um </a:t>
            </a:r>
            <a:r>
              <a:rPr lang="en-US" dirty="0" err="1">
                <a:latin typeface="Bosch Office Sans"/>
              </a:rPr>
              <a:t>subsistema</a:t>
            </a:r>
            <a:r>
              <a:rPr lang="en-US" dirty="0">
                <a:latin typeface="Bosch Office Sans"/>
              </a:rPr>
              <a:t> do Windows para Linux, que </a:t>
            </a:r>
            <a:r>
              <a:rPr lang="en-US" dirty="0" err="1">
                <a:latin typeface="Bosch Office Sans"/>
              </a:rPr>
              <a:t>permite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os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desenvolvedores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executarem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programas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em</a:t>
            </a:r>
            <a:r>
              <a:rPr lang="en-US" dirty="0">
                <a:latin typeface="Bosch Office Sans"/>
              </a:rPr>
              <a:t> GNU/Linux </a:t>
            </a:r>
            <a:r>
              <a:rPr lang="en-US" dirty="0" err="1">
                <a:latin typeface="Bosch Office Sans"/>
              </a:rPr>
              <a:t>diretamente</a:t>
            </a:r>
            <a:r>
              <a:rPr lang="en-US" dirty="0">
                <a:latin typeface="Bosch Office Sans"/>
              </a:rPr>
              <a:t> no Windows, é </a:t>
            </a:r>
            <a:r>
              <a:rPr lang="en-US" dirty="0" err="1">
                <a:latin typeface="Bosch Office Sans"/>
              </a:rPr>
              <a:t>possível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ter</a:t>
            </a:r>
            <a:r>
              <a:rPr lang="en-US" dirty="0">
                <a:latin typeface="Bosch Office Sans"/>
              </a:rPr>
              <a:t> um </a:t>
            </a:r>
            <a:r>
              <a:rPr lang="en-US" dirty="0" err="1">
                <a:latin typeface="Bosch Office Sans"/>
              </a:rPr>
              <a:t>ambiente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idêntico</a:t>
            </a:r>
            <a:r>
              <a:rPr lang="en-US" dirty="0">
                <a:latin typeface="Bosch Office Sans"/>
              </a:rPr>
              <a:t> a de </a:t>
            </a:r>
            <a:r>
              <a:rPr lang="en-US" dirty="0" err="1">
                <a:latin typeface="Bosch Office Sans"/>
              </a:rPr>
              <a:t>uma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Distribuição</a:t>
            </a:r>
            <a:r>
              <a:rPr lang="en-US" dirty="0">
                <a:latin typeface="Bosch Office Sans"/>
              </a:rPr>
              <a:t> Linux </a:t>
            </a:r>
            <a:r>
              <a:rPr lang="en-US" dirty="0" err="1">
                <a:latin typeface="Bosch Office Sans"/>
              </a:rPr>
              <a:t>sem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precisar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utilizar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máquina</a:t>
            </a:r>
            <a:r>
              <a:rPr lang="en-US" dirty="0">
                <a:latin typeface="Bosch Office Sans"/>
              </a:rPr>
              <a:t> virtual.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5D1948D-4446-5EFD-56C5-6A7EA0CF9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05"/>
          <a:stretch/>
        </p:blipFill>
        <p:spPr>
          <a:xfrm>
            <a:off x="4390907" y="3262199"/>
            <a:ext cx="3021372" cy="20415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31B049A-A64B-4D41-B933-A432DFC3E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853237-5335-5A5F-5A90-6382DFC00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04" y="109278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6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Finalidades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7925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349345" y="1280741"/>
            <a:ext cx="40845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Desenvolvimento</a:t>
            </a:r>
            <a:r>
              <a:rPr lang="en-US" dirty="0"/>
              <a:t> e </a:t>
            </a:r>
            <a:r>
              <a:rPr lang="en-US" dirty="0" err="1"/>
              <a:t>programação</a:t>
            </a:r>
            <a:r>
              <a:rPr lang="en-US" dirty="0"/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Administração de Sistemas;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Testes e Depuração;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339D4C-BA57-1FE9-8F6E-EF920750870B}"/>
              </a:ext>
            </a:extLst>
          </p:cNvPr>
          <p:cNvSpPr txBox="1"/>
          <p:nvPr/>
        </p:nvSpPr>
        <p:spPr>
          <a:xfrm>
            <a:off x="5254251" y="1493211"/>
            <a:ext cx="54916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Uso</a:t>
            </a:r>
            <a:r>
              <a:rPr lang="en-US" dirty="0"/>
              <a:t> de Ferramentas Linux </a:t>
            </a:r>
            <a:r>
              <a:rPr lang="en-US" dirty="0" err="1"/>
              <a:t>Específicas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Aprendizado</a:t>
            </a:r>
            <a:r>
              <a:rPr lang="en-US" dirty="0"/>
              <a:t> de Linux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Multiplataforma</a:t>
            </a:r>
            <a:r>
              <a:rPr lang="pt-BR" dirty="0"/>
              <a:t>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Integração entre Sistemas </a:t>
            </a:r>
            <a:r>
              <a:rPr lang="en-US" dirty="0" err="1"/>
              <a:t>Operacionais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5ABA55-54D8-51A9-0A40-A0E0ACC3C255}"/>
              </a:ext>
            </a:extLst>
          </p:cNvPr>
          <p:cNvSpPr txBox="1"/>
          <p:nvPr/>
        </p:nvSpPr>
        <p:spPr>
          <a:xfrm>
            <a:off x="345622" y="404584"/>
            <a:ext cx="2772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Alguns</a:t>
            </a:r>
            <a:r>
              <a:rPr lang="en-US" b="1" dirty="0"/>
              <a:t> dos </a:t>
            </a:r>
            <a:r>
              <a:rPr lang="en-US" b="1" dirty="0" err="1"/>
              <a:t>usos</a:t>
            </a:r>
            <a:r>
              <a:rPr lang="en-US" b="1" dirty="0"/>
              <a:t> são: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833C99-CFF2-96B1-56FF-CD7D8E7BD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8" y="3454170"/>
            <a:ext cx="1090037" cy="119700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42E959E-F681-4763-D63E-6FE02EB36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42" y="3820037"/>
            <a:ext cx="1320308" cy="109488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7FCC8C7-F7AF-D1F4-CC63-0DA0CF470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29" y="3925870"/>
            <a:ext cx="2264184" cy="11320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0823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5899731" y="1208200"/>
            <a:ext cx="467433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1BE800-27DB-5AF3-7F28-FF94F220A0EA}"/>
              </a:ext>
            </a:extLst>
          </p:cNvPr>
          <p:cNvSpPr txBox="1"/>
          <p:nvPr/>
        </p:nvSpPr>
        <p:spPr>
          <a:xfrm>
            <a:off x="208166" y="633413"/>
            <a:ext cx="5604320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600" dirty="0">
                <a:latin typeface="Bosch Office Sans"/>
              </a:rPr>
              <a:t>A virtualização é a técnica usada pelo WSL 2 para executar um ambiente Linux isolado e otimizado dentro de uma máquina virtual no Windows. E as </a:t>
            </a:r>
            <a:r>
              <a:rPr lang="pt-BR" sz="1600" err="1">
                <a:latin typeface="Bosch Office Sans"/>
              </a:rPr>
              <a:t>DLLs</a:t>
            </a:r>
            <a:r>
              <a:rPr lang="pt-BR" sz="1600" dirty="0">
                <a:latin typeface="Bosch Office Sans"/>
              </a:rPr>
              <a:t> são bibliotecas compartilhadas que permitem a comunicação e integração entre os componentes do Windows e o subsistema Linux. Essas duas tecnologias trabalham em conjunto para fornecer uma experiência aprimorada e integrada do WSL</a:t>
            </a:r>
            <a:endParaRPr lang="pt-BR"/>
          </a:p>
        </p:txBody>
      </p:sp>
      <p:pic>
        <p:nvPicPr>
          <p:cNvPr id="3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B5421E8-595B-DA2D-9FE6-FACBD3C5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862" y="1365935"/>
            <a:ext cx="2534274" cy="835429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980D92DA-5FEB-CC28-57F0-45A182A5E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30" y="2939488"/>
            <a:ext cx="3930099" cy="2215062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8601C794-6779-041F-DBEB-C5016A77C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855" y="3214300"/>
            <a:ext cx="2742002" cy="8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45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2023-07-28</OrgInhalt>
      <Wert>2023-07-28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278</Words>
  <Application>Microsoft Office PowerPoint</Application>
  <PresentationFormat>Personalizar</PresentationFormat>
  <Paragraphs>30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Bosch 2022</vt:lpstr>
      <vt:lpstr>WSL</vt:lpstr>
      <vt:lpstr>01</vt:lpstr>
      <vt:lpstr>Apresentação do PowerPoint</vt:lpstr>
      <vt:lpstr>02</vt:lpstr>
      <vt:lpstr>Apresentação do PowerPoint</vt:lpstr>
      <vt:lpstr>03</vt:lpstr>
      <vt:lpstr>Apresentação do PowerPoint</vt:lpstr>
      <vt:lpstr>04</vt:lpstr>
      <vt:lpstr>Apresentação do PowerPoint</vt:lpstr>
      <vt:lpstr>05</vt:lpstr>
      <vt:lpstr>Apresentação do PowerPoint</vt:lpstr>
      <vt:lpstr>06</vt:lpstr>
      <vt:lpstr>Apresentação do PowerPoint</vt:lpstr>
      <vt:lpstr>Apresentação do PowerPoint</vt:lpstr>
      <vt:lpstr>07</vt:lpstr>
      <vt:lpstr>Apresentação do PowerPoint</vt:lpstr>
      <vt:lpstr>Apresentação do PowerPoint</vt:lpstr>
      <vt:lpstr>Obrigada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</dc:title>
  <dc:creator>ETS-EngineeringTechnicalSchool BOT-ResearchDevelopment (CaP/ETS)</dc:creator>
  <cp:lastModifiedBy>ETS-EngineeringTechnicalSchool BOT-ResearchDevelopment (CaP/ETS)</cp:lastModifiedBy>
  <cp:revision>523</cp:revision>
  <dcterms:created xsi:type="dcterms:W3CDTF">2023-07-28T11:36:02Z</dcterms:created>
  <dcterms:modified xsi:type="dcterms:W3CDTF">2023-07-31T17:07:13Z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