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78" r:id="rId3"/>
    <p:sldId id="279" r:id="rId4"/>
    <p:sldId id="280" r:id="rId5"/>
    <p:sldId id="282" r:id="rId6"/>
    <p:sldId id="283" r:id="rId7"/>
    <p:sldId id="285" r:id="rId8"/>
    <p:sldId id="286" r:id="rId9"/>
    <p:sldId id="284" r:id="rId10"/>
    <p:sldId id="281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D6E08-5B6A-4DDF-AF2D-6E313541CF51}" v="885" dt="2023-07-25T14:21:40.552"/>
    <p1510:client id="{2EB80321-B315-4E0A-AAF5-8FB7308B21A1}" v="130" dt="2023-08-07T23:32:38.227"/>
    <p1510:client id="{8CEFE9B7-D4CF-4682-B403-CBE089CECE55}" v="1" dt="2023-07-24T23:46:19.585"/>
    <p1510:client id="{D279D499-EAA8-42C6-8D47-7BFFA3C6AEE6}" v="296" dt="2023-08-01T12:39:50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erra Braga Lemos" userId="46d8ad954607d1b5" providerId="LiveId" clId="{8CEFE9B7-D4CF-4682-B403-CBE089CECE55}"/>
    <pc:docChg chg="undo redo custSel addSld modSld">
      <pc:chgData name="Victor Serra Braga Lemos" userId="46d8ad954607d1b5" providerId="LiveId" clId="{8CEFE9B7-D4CF-4682-B403-CBE089CECE55}" dt="2023-07-25T00:07:48.255" v="810"/>
      <pc:docMkLst>
        <pc:docMk/>
      </pc:docMkLst>
      <pc:sldChg chg="delSp modSp mod">
        <pc:chgData name="Victor Serra Braga Lemos" userId="46d8ad954607d1b5" providerId="LiveId" clId="{8CEFE9B7-D4CF-4682-B403-CBE089CECE55}" dt="2023-07-24T23:37:08.339" v="138" actId="2710"/>
        <pc:sldMkLst>
          <pc:docMk/>
          <pc:sldMk cId="3321921124" sldId="289"/>
        </pc:sldMkLst>
        <pc:spChg chg="mod">
          <ac:chgData name="Victor Serra Braga Lemos" userId="46d8ad954607d1b5" providerId="LiveId" clId="{8CEFE9B7-D4CF-4682-B403-CBE089CECE55}" dt="2023-07-24T23:37:08.339" v="138" actId="2710"/>
          <ac:spMkLst>
            <pc:docMk/>
            <pc:sldMk cId="3321921124" sldId="289"/>
            <ac:spMk id="3" creationId="{32FAC4CB-FC50-4A3E-B54F-BCD673D1FA2D}"/>
          </ac:spMkLst>
        </pc:spChg>
        <pc:spChg chg="del">
          <ac:chgData name="Victor Serra Braga Lemos" userId="46d8ad954607d1b5" providerId="LiveId" clId="{8CEFE9B7-D4CF-4682-B403-CBE089CECE55}" dt="2023-07-24T23:32:19.585" v="23" actId="478"/>
          <ac:spMkLst>
            <pc:docMk/>
            <pc:sldMk cId="3321921124" sldId="289"/>
            <ac:spMk id="7" creationId="{D68F1B1D-A508-4C35-870A-CE44A375846B}"/>
          </ac:spMkLst>
        </pc:spChg>
      </pc:sldChg>
      <pc:sldChg chg="modSp add mod">
        <pc:chgData name="Victor Serra Braga Lemos" userId="46d8ad954607d1b5" providerId="LiveId" clId="{8CEFE9B7-D4CF-4682-B403-CBE089CECE55}" dt="2023-07-24T23:45:00.246" v="156"/>
        <pc:sldMkLst>
          <pc:docMk/>
          <pc:sldMk cId="3745818282" sldId="290"/>
        </pc:sldMkLst>
        <pc:spChg chg="mod">
          <ac:chgData name="Victor Serra Braga Lemos" userId="46d8ad954607d1b5" providerId="LiveId" clId="{8CEFE9B7-D4CF-4682-B403-CBE089CECE55}" dt="2023-07-24T23:45:00.246" v="156"/>
          <ac:spMkLst>
            <pc:docMk/>
            <pc:sldMk cId="3745818282" sldId="290"/>
            <ac:spMk id="3" creationId="{32FAC4CB-FC50-4A3E-B54F-BCD673D1FA2D}"/>
          </ac:spMkLst>
        </pc:spChg>
      </pc:sldChg>
      <pc:sldChg chg="add">
        <pc:chgData name="Victor Serra Braga Lemos" userId="46d8ad954607d1b5" providerId="LiveId" clId="{8CEFE9B7-D4CF-4682-B403-CBE089CECE55}" dt="2023-07-24T23:45:10.142" v="157" actId="2890"/>
        <pc:sldMkLst>
          <pc:docMk/>
          <pc:sldMk cId="142095638" sldId="291"/>
        </pc:sldMkLst>
      </pc:sldChg>
      <pc:sldChg chg="addSp modSp add mod">
        <pc:chgData name="Victor Serra Braga Lemos" userId="46d8ad954607d1b5" providerId="LiveId" clId="{8CEFE9B7-D4CF-4682-B403-CBE089CECE55}" dt="2023-07-24T23:46:42.705" v="188" actId="14100"/>
        <pc:sldMkLst>
          <pc:docMk/>
          <pc:sldMk cId="2645367335" sldId="292"/>
        </pc:sldMkLst>
        <pc:spChg chg="mod">
          <ac:chgData name="Victor Serra Braga Lemos" userId="46d8ad954607d1b5" providerId="LiveId" clId="{8CEFE9B7-D4CF-4682-B403-CBE089CECE55}" dt="2023-07-24T23:46:07.970" v="184" actId="20577"/>
          <ac:spMkLst>
            <pc:docMk/>
            <pc:sldMk cId="2645367335" sldId="292"/>
            <ac:spMk id="3" creationId="{32FAC4CB-FC50-4A3E-B54F-BCD673D1FA2D}"/>
          </ac:spMkLst>
        </pc:spChg>
        <pc:graphicFrameChg chg="add mod modGraphic">
          <ac:chgData name="Victor Serra Braga Lemos" userId="46d8ad954607d1b5" providerId="LiveId" clId="{8CEFE9B7-D4CF-4682-B403-CBE089CECE55}" dt="2023-07-24T23:46:42.705" v="188" actId="14100"/>
          <ac:graphicFrameMkLst>
            <pc:docMk/>
            <pc:sldMk cId="2645367335" sldId="292"/>
            <ac:graphicFrameMk id="2" creationId="{7C5159DF-959F-CF16-2F83-0F896CC3925C}"/>
          </ac:graphicFrameMkLst>
        </pc:graphicFrameChg>
      </pc:sldChg>
      <pc:sldChg chg="delSp modSp add mod">
        <pc:chgData name="Victor Serra Braga Lemos" userId="46d8ad954607d1b5" providerId="LiveId" clId="{8CEFE9B7-D4CF-4682-B403-CBE089CECE55}" dt="2023-07-24T23:47:48.715" v="219"/>
        <pc:sldMkLst>
          <pc:docMk/>
          <pc:sldMk cId="4157720613" sldId="293"/>
        </pc:sldMkLst>
        <pc:spChg chg="mod">
          <ac:chgData name="Victor Serra Braga Lemos" userId="46d8ad954607d1b5" providerId="LiveId" clId="{8CEFE9B7-D4CF-4682-B403-CBE089CECE55}" dt="2023-07-24T23:47:48.715" v="219"/>
          <ac:spMkLst>
            <pc:docMk/>
            <pc:sldMk cId="4157720613" sldId="293"/>
            <ac:spMk id="3" creationId="{32FAC4CB-FC50-4A3E-B54F-BCD673D1FA2D}"/>
          </ac:spMkLst>
        </pc:spChg>
        <pc:graphicFrameChg chg="del">
          <ac:chgData name="Victor Serra Braga Lemos" userId="46d8ad954607d1b5" providerId="LiveId" clId="{8CEFE9B7-D4CF-4682-B403-CBE089CECE55}" dt="2023-07-24T23:47:20.472" v="190" actId="478"/>
          <ac:graphicFrameMkLst>
            <pc:docMk/>
            <pc:sldMk cId="4157720613" sldId="293"/>
            <ac:graphicFrameMk id="2" creationId="{7C5159DF-959F-CF16-2F83-0F896CC3925C}"/>
          </ac:graphicFrameMkLst>
        </pc:graphicFrameChg>
      </pc:sldChg>
      <pc:sldChg chg="modSp add mod">
        <pc:chgData name="Victor Serra Braga Lemos" userId="46d8ad954607d1b5" providerId="LiveId" clId="{8CEFE9B7-D4CF-4682-B403-CBE089CECE55}" dt="2023-07-24T23:51:19.214" v="328" actId="20577"/>
        <pc:sldMkLst>
          <pc:docMk/>
          <pc:sldMk cId="2755735432" sldId="294"/>
        </pc:sldMkLst>
        <pc:spChg chg="mod">
          <ac:chgData name="Victor Serra Braga Lemos" userId="46d8ad954607d1b5" providerId="LiveId" clId="{8CEFE9B7-D4CF-4682-B403-CBE089CECE55}" dt="2023-07-24T23:51:19.214" v="328" actId="20577"/>
          <ac:spMkLst>
            <pc:docMk/>
            <pc:sldMk cId="2755735432" sldId="294"/>
            <ac:spMk id="3" creationId="{32FAC4CB-FC50-4A3E-B54F-BCD673D1FA2D}"/>
          </ac:spMkLst>
        </pc:spChg>
      </pc:sldChg>
      <pc:sldChg chg="modSp add mod">
        <pc:chgData name="Victor Serra Braga Lemos" userId="46d8ad954607d1b5" providerId="LiveId" clId="{8CEFE9B7-D4CF-4682-B403-CBE089CECE55}" dt="2023-07-24T23:56:04.323" v="422"/>
        <pc:sldMkLst>
          <pc:docMk/>
          <pc:sldMk cId="2612235333" sldId="295"/>
        </pc:sldMkLst>
        <pc:spChg chg="mod">
          <ac:chgData name="Victor Serra Braga Lemos" userId="46d8ad954607d1b5" providerId="LiveId" clId="{8CEFE9B7-D4CF-4682-B403-CBE089CECE55}" dt="2023-07-24T23:56:04.323" v="422"/>
          <ac:spMkLst>
            <pc:docMk/>
            <pc:sldMk cId="2612235333" sldId="295"/>
            <ac:spMk id="3" creationId="{32FAC4CB-FC50-4A3E-B54F-BCD673D1FA2D}"/>
          </ac:spMkLst>
        </pc:spChg>
      </pc:sldChg>
      <pc:sldChg chg="modSp add mod">
        <pc:chgData name="Victor Serra Braga Lemos" userId="46d8ad954607d1b5" providerId="LiveId" clId="{8CEFE9B7-D4CF-4682-B403-CBE089CECE55}" dt="2023-07-25T00:00:07.955" v="568"/>
        <pc:sldMkLst>
          <pc:docMk/>
          <pc:sldMk cId="1781846887" sldId="296"/>
        </pc:sldMkLst>
        <pc:spChg chg="mod">
          <ac:chgData name="Victor Serra Braga Lemos" userId="46d8ad954607d1b5" providerId="LiveId" clId="{8CEFE9B7-D4CF-4682-B403-CBE089CECE55}" dt="2023-07-25T00:00:07.955" v="568"/>
          <ac:spMkLst>
            <pc:docMk/>
            <pc:sldMk cId="1781846887" sldId="296"/>
            <ac:spMk id="3" creationId="{32FAC4CB-FC50-4A3E-B54F-BCD673D1FA2D}"/>
          </ac:spMkLst>
        </pc:spChg>
      </pc:sldChg>
      <pc:sldChg chg="modSp add mod">
        <pc:chgData name="Victor Serra Braga Lemos" userId="46d8ad954607d1b5" providerId="LiveId" clId="{8CEFE9B7-D4CF-4682-B403-CBE089CECE55}" dt="2023-07-25T00:05:18.715" v="762" actId="20577"/>
        <pc:sldMkLst>
          <pc:docMk/>
          <pc:sldMk cId="3405064051" sldId="297"/>
        </pc:sldMkLst>
        <pc:spChg chg="mod">
          <ac:chgData name="Victor Serra Braga Lemos" userId="46d8ad954607d1b5" providerId="LiveId" clId="{8CEFE9B7-D4CF-4682-B403-CBE089CECE55}" dt="2023-07-25T00:05:18.715" v="762" actId="20577"/>
          <ac:spMkLst>
            <pc:docMk/>
            <pc:sldMk cId="3405064051" sldId="297"/>
            <ac:spMk id="3" creationId="{32FAC4CB-FC50-4A3E-B54F-BCD673D1FA2D}"/>
          </ac:spMkLst>
        </pc:spChg>
      </pc:sldChg>
      <pc:sldChg chg="modSp add mod">
        <pc:chgData name="Victor Serra Braga Lemos" userId="46d8ad954607d1b5" providerId="LiveId" clId="{8CEFE9B7-D4CF-4682-B403-CBE089CECE55}" dt="2023-07-25T00:07:48.255" v="810"/>
        <pc:sldMkLst>
          <pc:docMk/>
          <pc:sldMk cId="289190041" sldId="298"/>
        </pc:sldMkLst>
        <pc:spChg chg="mod">
          <ac:chgData name="Victor Serra Braga Lemos" userId="46d8ad954607d1b5" providerId="LiveId" clId="{8CEFE9B7-D4CF-4682-B403-CBE089CECE55}" dt="2023-07-25T00:07:48.255" v="810"/>
          <ac:spMkLst>
            <pc:docMk/>
            <pc:sldMk cId="289190041" sldId="298"/>
            <ac:spMk id="3" creationId="{32FAC4CB-FC50-4A3E-B54F-BCD673D1FA2D}"/>
          </ac:spMkLst>
        </pc:spChg>
      </pc:sldChg>
    </pc:docChg>
  </pc:docChgLst>
  <pc:docChgLst>
    <pc:chgData name="Victor Serra Braga Lemos" userId="46d8ad954607d1b5" providerId="Windows Live" clId="Web-{2EB80321-B315-4E0A-AAF5-8FB7308B21A1}"/>
    <pc:docChg chg="addSld modSld">
      <pc:chgData name="Victor Serra Braga Lemos" userId="46d8ad954607d1b5" providerId="Windows Live" clId="Web-{2EB80321-B315-4E0A-AAF5-8FB7308B21A1}" dt="2023-08-07T23:32:38.227" v="69" actId="20577"/>
      <pc:docMkLst>
        <pc:docMk/>
      </pc:docMkLst>
      <pc:sldChg chg="modSp">
        <pc:chgData name="Victor Serra Braga Lemos" userId="46d8ad954607d1b5" providerId="Windows Live" clId="Web-{2EB80321-B315-4E0A-AAF5-8FB7308B21A1}" dt="2023-08-07T23:32:30.727" v="66" actId="20577"/>
        <pc:sldMkLst>
          <pc:docMk/>
          <pc:sldMk cId="464466054" sldId="307"/>
        </pc:sldMkLst>
        <pc:spChg chg="mod">
          <ac:chgData name="Victor Serra Braga Lemos" userId="46d8ad954607d1b5" providerId="Windows Live" clId="Web-{2EB80321-B315-4E0A-AAF5-8FB7308B21A1}" dt="2023-08-07T23:32:30.727" v="66" actId="20577"/>
          <ac:spMkLst>
            <pc:docMk/>
            <pc:sldMk cId="464466054" sldId="307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2EB80321-B315-4E0A-AAF5-8FB7308B21A1}" dt="2023-08-07T23:32:38.227" v="69" actId="20577"/>
        <pc:sldMkLst>
          <pc:docMk/>
          <pc:sldMk cId="855223068" sldId="308"/>
        </pc:sldMkLst>
        <pc:spChg chg="mod">
          <ac:chgData name="Victor Serra Braga Lemos" userId="46d8ad954607d1b5" providerId="Windows Live" clId="Web-{2EB80321-B315-4E0A-AAF5-8FB7308B21A1}" dt="2023-08-07T23:32:38.227" v="69" actId="20577"/>
          <ac:spMkLst>
            <pc:docMk/>
            <pc:sldMk cId="855223068" sldId="308"/>
            <ac:spMk id="3" creationId="{32FAC4CB-FC50-4A3E-B54F-BCD673D1FA2D}"/>
          </ac:spMkLst>
        </pc:spChg>
      </pc:sldChg>
    </pc:docChg>
  </pc:docChgLst>
  <pc:docChgLst>
    <pc:chgData name="Victor Serra Braga Lemos" userId="46d8ad954607d1b5" providerId="Windows Live" clId="Web-{148D6E08-5B6A-4DDF-AF2D-6E313541CF51}"/>
    <pc:docChg chg="addSld modSld">
      <pc:chgData name="Victor Serra Braga Lemos" userId="46d8ad954607d1b5" providerId="Windows Live" clId="Web-{148D6E08-5B6A-4DDF-AF2D-6E313541CF51}" dt="2023-07-25T14:21:40.552" v="488" actId="20577"/>
      <pc:docMkLst>
        <pc:docMk/>
      </pc:docMkLst>
      <pc:sldChg chg="modSp add replId">
        <pc:chgData name="Victor Serra Braga Lemos" userId="46d8ad954607d1b5" providerId="Windows Live" clId="Web-{148D6E08-5B6A-4DDF-AF2D-6E313541CF51}" dt="2023-07-25T13:40:22.408" v="38" actId="20577"/>
        <pc:sldMkLst>
          <pc:docMk/>
          <pc:sldMk cId="1260959192" sldId="299"/>
        </pc:sldMkLst>
        <pc:spChg chg="mod">
          <ac:chgData name="Victor Serra Braga Lemos" userId="46d8ad954607d1b5" providerId="Windows Live" clId="Web-{148D6E08-5B6A-4DDF-AF2D-6E313541CF51}" dt="2023-07-25T13:40:22.408" v="38" actId="20577"/>
          <ac:spMkLst>
            <pc:docMk/>
            <pc:sldMk cId="1260959192" sldId="299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148D6E08-5B6A-4DDF-AF2D-6E313541CF51}" dt="2023-07-25T13:48:20.840" v="330" actId="20577"/>
        <pc:sldMkLst>
          <pc:docMk/>
          <pc:sldMk cId="3583949338" sldId="300"/>
        </pc:sldMkLst>
        <pc:spChg chg="mod">
          <ac:chgData name="Victor Serra Braga Lemos" userId="46d8ad954607d1b5" providerId="Windows Live" clId="Web-{148D6E08-5B6A-4DDF-AF2D-6E313541CF51}" dt="2023-07-25T13:48:20.840" v="330" actId="20577"/>
          <ac:spMkLst>
            <pc:docMk/>
            <pc:sldMk cId="3583949338" sldId="300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148D6E08-5B6A-4DDF-AF2D-6E313541CF51}" dt="2023-07-25T14:18:42.595" v="435" actId="20577"/>
        <pc:sldMkLst>
          <pc:docMk/>
          <pc:sldMk cId="1782799037" sldId="301"/>
        </pc:sldMkLst>
        <pc:spChg chg="mod">
          <ac:chgData name="Victor Serra Braga Lemos" userId="46d8ad954607d1b5" providerId="Windows Live" clId="Web-{148D6E08-5B6A-4DDF-AF2D-6E313541CF51}" dt="2023-07-25T14:18:42.595" v="435" actId="20577"/>
          <ac:spMkLst>
            <pc:docMk/>
            <pc:sldMk cId="1782799037" sldId="301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148D6E08-5B6A-4DDF-AF2D-6E313541CF51}" dt="2023-07-25T14:21:40.552" v="488" actId="20577"/>
        <pc:sldMkLst>
          <pc:docMk/>
          <pc:sldMk cId="3755446198" sldId="302"/>
        </pc:sldMkLst>
        <pc:spChg chg="mod">
          <ac:chgData name="Victor Serra Braga Lemos" userId="46d8ad954607d1b5" providerId="Windows Live" clId="Web-{148D6E08-5B6A-4DDF-AF2D-6E313541CF51}" dt="2023-07-25T14:21:40.552" v="488" actId="20577"/>
          <ac:spMkLst>
            <pc:docMk/>
            <pc:sldMk cId="3755446198" sldId="302"/>
            <ac:spMk id="3" creationId="{32FAC4CB-FC50-4A3E-B54F-BCD673D1FA2D}"/>
          </ac:spMkLst>
        </pc:spChg>
      </pc:sldChg>
    </pc:docChg>
  </pc:docChgLst>
  <pc:docChgLst>
    <pc:chgData name="Victor Serra Braga Lemos" userId="46d8ad954607d1b5" providerId="Windows Live" clId="Web-{D279D499-EAA8-42C6-8D47-7BFFA3C6AEE6}"/>
    <pc:docChg chg="addSld modSld">
      <pc:chgData name="Victor Serra Braga Lemos" userId="46d8ad954607d1b5" providerId="Windows Live" clId="Web-{D279D499-EAA8-42C6-8D47-7BFFA3C6AEE6}" dt="2023-08-01T12:39:50.565" v="191" actId="20577"/>
      <pc:docMkLst>
        <pc:docMk/>
      </pc:docMkLst>
      <pc:sldChg chg="modSp add replId">
        <pc:chgData name="Victor Serra Braga Lemos" userId="46d8ad954607d1b5" providerId="Windows Live" clId="Web-{D279D499-EAA8-42C6-8D47-7BFFA3C6AEE6}" dt="2023-08-01T12:17:34.194" v="69" actId="20577"/>
        <pc:sldMkLst>
          <pc:docMk/>
          <pc:sldMk cId="2013930053" sldId="303"/>
        </pc:sldMkLst>
        <pc:spChg chg="mod">
          <ac:chgData name="Victor Serra Braga Lemos" userId="46d8ad954607d1b5" providerId="Windows Live" clId="Web-{D279D499-EAA8-42C6-8D47-7BFFA3C6AEE6}" dt="2023-08-01T12:17:34.194" v="69" actId="20577"/>
          <ac:spMkLst>
            <pc:docMk/>
            <pc:sldMk cId="2013930053" sldId="303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D279D499-EAA8-42C6-8D47-7BFFA3C6AEE6}" dt="2023-08-01T12:24:10.888" v="140" actId="20577"/>
        <pc:sldMkLst>
          <pc:docMk/>
          <pc:sldMk cId="1663439817" sldId="304"/>
        </pc:sldMkLst>
        <pc:spChg chg="mod">
          <ac:chgData name="Victor Serra Braga Lemos" userId="46d8ad954607d1b5" providerId="Windows Live" clId="Web-{D279D499-EAA8-42C6-8D47-7BFFA3C6AEE6}" dt="2023-08-01T12:24:10.888" v="140" actId="20577"/>
          <ac:spMkLst>
            <pc:docMk/>
            <pc:sldMk cId="1663439817" sldId="304"/>
            <ac:spMk id="3" creationId="{32FAC4CB-FC50-4A3E-B54F-BCD673D1FA2D}"/>
          </ac:spMkLst>
        </pc:spChg>
      </pc:sldChg>
      <pc:sldChg chg="modSp add replId">
        <pc:chgData name="Victor Serra Braga Lemos" userId="46d8ad954607d1b5" providerId="Windows Live" clId="Web-{D279D499-EAA8-42C6-8D47-7BFFA3C6AEE6}" dt="2023-08-01T12:35:20.066" v="170" actId="20577"/>
        <pc:sldMkLst>
          <pc:docMk/>
          <pc:sldMk cId="1294609049" sldId="305"/>
        </pc:sldMkLst>
        <pc:spChg chg="mod">
          <ac:chgData name="Victor Serra Braga Lemos" userId="46d8ad954607d1b5" providerId="Windows Live" clId="Web-{D279D499-EAA8-42C6-8D47-7BFFA3C6AEE6}" dt="2023-08-01T12:35:20.066" v="170" actId="20577"/>
          <ac:spMkLst>
            <pc:docMk/>
            <pc:sldMk cId="1294609049" sldId="305"/>
            <ac:spMk id="3" creationId="{32FAC4CB-FC50-4A3E-B54F-BCD673D1FA2D}"/>
          </ac:spMkLst>
        </pc:spChg>
      </pc:sldChg>
      <pc:sldChg chg="add replId">
        <pc:chgData name="Victor Serra Braga Lemos" userId="46d8ad954607d1b5" providerId="Windows Live" clId="Web-{D279D499-EAA8-42C6-8D47-7BFFA3C6AEE6}" dt="2023-08-01T12:35:22.831" v="171"/>
        <pc:sldMkLst>
          <pc:docMk/>
          <pc:sldMk cId="4228061496" sldId="306"/>
        </pc:sldMkLst>
      </pc:sldChg>
      <pc:sldChg chg="modSp add replId">
        <pc:chgData name="Victor Serra Braga Lemos" userId="46d8ad954607d1b5" providerId="Windows Live" clId="Web-{D279D499-EAA8-42C6-8D47-7BFFA3C6AEE6}" dt="2023-08-01T12:39:50.565" v="191" actId="20577"/>
        <pc:sldMkLst>
          <pc:docMk/>
          <pc:sldMk cId="464466054" sldId="307"/>
        </pc:sldMkLst>
        <pc:spChg chg="mod">
          <ac:chgData name="Victor Serra Braga Lemos" userId="46d8ad954607d1b5" providerId="Windows Live" clId="Web-{D279D499-EAA8-42C6-8D47-7BFFA3C6AEE6}" dt="2023-08-01T12:39:50.565" v="191" actId="20577"/>
          <ac:spMkLst>
            <pc:docMk/>
            <pc:sldMk cId="464466054" sldId="307"/>
            <ac:spMk id="3" creationId="{32FAC4CB-FC50-4A3E-B54F-BCD673D1FA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17BC-4679-234B-9AA1-6C270CD3C6D3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31988-812C-0B46-AD62-E632726F2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7E7F62-D666-A31A-21C6-3F853D781EDA}"/>
              </a:ext>
            </a:extLst>
          </p:cNvPr>
          <p:cNvSpPr txBox="1"/>
          <p:nvPr userDrawn="1"/>
        </p:nvSpPr>
        <p:spPr>
          <a:xfrm>
            <a:off x="716338" y="6122849"/>
            <a:ext cx="11071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65000"/>
                  </a:schemeClr>
                </a:solidFill>
              </a:rPr>
              <a:t>PWFE – Programação Web Front-</a:t>
            </a:r>
            <a:r>
              <a:rPr lang="pt-BR" sz="1200" dirty="0" err="1">
                <a:solidFill>
                  <a:schemeClr val="bg1">
                    <a:lumMod val="65000"/>
                  </a:schemeClr>
                </a:solidFill>
              </a:rPr>
              <a:t>End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Js - Free logo icons">
            <a:extLst>
              <a:ext uri="{FF2B5EF4-FFF2-40B4-BE49-F238E27FC236}">
                <a16:creationId xmlns:a16="http://schemas.microsoft.com/office/drawing/2014/main" id="{6E628BB2-A026-40B3-8329-8F24C7819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10" y="6122849"/>
            <a:ext cx="277000" cy="2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cheiro:React-icon.svg – Wikipédia, a enciclopédia livre">
            <a:extLst>
              <a:ext uri="{FF2B5EF4-FFF2-40B4-BE49-F238E27FC236}">
                <a16:creationId xmlns:a16="http://schemas.microsoft.com/office/drawing/2014/main" id="{8EC215A7-EA3F-4E0F-BE3B-F22B637E45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225" y="6135265"/>
            <a:ext cx="316424" cy="2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461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41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56F8DC-E5B9-C45A-662F-AA67CCD4E89D}"/>
              </a:ext>
            </a:extLst>
          </p:cNvPr>
          <p:cNvSpPr txBox="1"/>
          <p:nvPr/>
        </p:nvSpPr>
        <p:spPr>
          <a:xfrm>
            <a:off x="3156238" y="2228671"/>
            <a:ext cx="587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BEM - VINDOS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4D1A54-9AE1-CC78-8CB5-D3EE2DB9AC9C}"/>
              </a:ext>
            </a:extLst>
          </p:cNvPr>
          <p:cNvSpPr txBox="1"/>
          <p:nvPr/>
        </p:nvSpPr>
        <p:spPr>
          <a:xfrm>
            <a:off x="4099646" y="3429000"/>
            <a:ext cx="399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Prof. Victor Lemos</a:t>
            </a:r>
          </a:p>
        </p:txBody>
      </p:sp>
    </p:spTree>
    <p:extLst>
      <p:ext uri="{BB962C8B-B14F-4D97-AF65-F5344CB8AC3E}">
        <p14:creationId xmlns:p14="http://schemas.microsoft.com/office/powerpoint/2010/main" val="34132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Diferenças entre VAR, LET e CONST:</a:t>
            </a:r>
          </a:p>
          <a:p>
            <a:endParaRPr lang="pt-BR" sz="1600" dirty="0"/>
          </a:p>
          <a:p>
            <a:r>
              <a:rPr lang="pt-BR" sz="1600" dirty="0"/>
              <a:t>VAR é uma palavra reservada para declarar variáveis e variáveis de </a:t>
            </a:r>
            <a:r>
              <a:rPr lang="pt-BR" sz="1600" b="1" dirty="0"/>
              <a:t>escopo global, </a:t>
            </a:r>
            <a:r>
              <a:rPr lang="pt-BR" sz="1600" dirty="0"/>
              <a:t>ou seja, podem ser acessadas a partir de qualquer parte do código, ficando disponível para todos! Outra característica da variável VAR é que ela pode ser redeclarada em qualquer parte do código.</a:t>
            </a:r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/>
              <a:t>var nome1 = “Pedro”</a:t>
            </a:r>
          </a:p>
          <a:p>
            <a:r>
              <a:rPr lang="pt-BR" sz="1600" dirty="0"/>
              <a:t>console.log(nome1) // Pedro</a:t>
            </a:r>
          </a:p>
          <a:p>
            <a:r>
              <a:rPr lang="pt-BR" sz="1600" dirty="0"/>
              <a:t>nome1 = “</a:t>
            </a:r>
            <a:r>
              <a:rPr lang="pt-BR" sz="1600" dirty="0" err="1"/>
              <a:t>vanessa</a:t>
            </a:r>
            <a:r>
              <a:rPr lang="pt-BR" sz="1600" dirty="0"/>
              <a:t>”</a:t>
            </a:r>
          </a:p>
          <a:p>
            <a:r>
              <a:rPr lang="pt-BR" sz="1600" dirty="0"/>
              <a:t>console.log(nome1) // </a:t>
            </a:r>
            <a:r>
              <a:rPr lang="pt-BR" sz="1600" dirty="0" err="1"/>
              <a:t>vanessa</a:t>
            </a:r>
            <a:r>
              <a:rPr lang="pt-BR" sz="1600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3F9CD6-AA10-4A45-88C7-C17A85AFA48B}"/>
              </a:ext>
            </a:extLst>
          </p:cNvPr>
          <p:cNvSpPr/>
          <p:nvPr/>
        </p:nvSpPr>
        <p:spPr>
          <a:xfrm>
            <a:off x="741872" y="5106383"/>
            <a:ext cx="10836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utilização da palavra VAR foi depreciada devido ao escopo global e riscos de segurança para a aplicação, pois ela pode ter o valor </a:t>
            </a:r>
            <a:r>
              <a:rPr lang="pt-BR" sz="1600" dirty="0" err="1"/>
              <a:t>reatribuído</a:t>
            </a:r>
            <a:r>
              <a:rPr lang="pt-BR" sz="1600" dirty="0"/>
              <a:t> a partir de qualquer parte do código e pode ser declarada livremente ao longo do código</a:t>
            </a:r>
          </a:p>
        </p:txBody>
      </p:sp>
    </p:spTree>
    <p:extLst>
      <p:ext uri="{BB962C8B-B14F-4D97-AF65-F5344CB8AC3E}">
        <p14:creationId xmlns:p14="http://schemas.microsoft.com/office/powerpoint/2010/main" val="119671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3614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Diferenças entre VAR, LET e CONST:</a:t>
            </a:r>
          </a:p>
          <a:p>
            <a:endParaRPr lang="pt-BR" sz="1600" dirty="0"/>
          </a:p>
          <a:p>
            <a:r>
              <a:rPr lang="pt-BR" sz="1600" dirty="0"/>
              <a:t>LET é uma palavra reservada para declarar variáveis de escopo global e variáveis de escopo local</a:t>
            </a:r>
            <a:r>
              <a:rPr lang="pt-BR" sz="1600" b="1" dirty="0"/>
              <a:t>. Sua principal diferença em relação ao VAR é que uma variável LET criada dentro de um escopo local, somente poderá ser acessada dentro do escopo onde ela foi criada, </a:t>
            </a:r>
            <a:r>
              <a:rPr lang="pt-BR" sz="1600" dirty="0"/>
              <a:t>ou seja, ela não fica disponível para o código todo.</a:t>
            </a:r>
            <a:endParaRPr lang="pt-BR" sz="1600" b="1" dirty="0"/>
          </a:p>
          <a:p>
            <a:endParaRPr lang="pt-BR" sz="1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6F9007-7FA2-4EE9-B827-6C751C154A3F}"/>
              </a:ext>
            </a:extLst>
          </p:cNvPr>
          <p:cNvSpPr txBox="1"/>
          <p:nvPr/>
        </p:nvSpPr>
        <p:spPr>
          <a:xfrm>
            <a:off x="4655059" y="1166842"/>
            <a:ext cx="2881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nome1 = “Pedro”</a:t>
            </a:r>
          </a:p>
          <a:p>
            <a:r>
              <a:rPr lang="pt-BR" dirty="0"/>
              <a:t>console.log(nome1) //Pedro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EF5692-BFCA-48A0-943F-10AA868EF8BF}"/>
              </a:ext>
            </a:extLst>
          </p:cNvPr>
          <p:cNvSpPr txBox="1"/>
          <p:nvPr/>
        </p:nvSpPr>
        <p:spPr>
          <a:xfrm>
            <a:off x="8444566" y="1166842"/>
            <a:ext cx="3123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nome1 = “Pedro”</a:t>
            </a:r>
          </a:p>
          <a:p>
            <a:r>
              <a:rPr lang="pt-BR" dirty="0"/>
              <a:t>console.log(nome1) //Pedro</a:t>
            </a:r>
          </a:p>
          <a:p>
            <a:endParaRPr lang="pt-BR" dirty="0"/>
          </a:p>
          <a:p>
            <a:r>
              <a:rPr lang="pt-BR" dirty="0" err="1"/>
              <a:t>function</a:t>
            </a:r>
            <a:r>
              <a:rPr lang="pt-BR" dirty="0"/>
              <a:t> nome(){</a:t>
            </a:r>
          </a:p>
          <a:p>
            <a:r>
              <a:rPr lang="pt-BR" dirty="0" err="1"/>
              <a:t>let</a:t>
            </a:r>
            <a:r>
              <a:rPr lang="pt-BR" dirty="0"/>
              <a:t> nome2 = “</a:t>
            </a:r>
            <a:r>
              <a:rPr lang="pt-BR" dirty="0" err="1"/>
              <a:t>vanessa</a:t>
            </a:r>
            <a:r>
              <a:rPr lang="pt-BR" dirty="0"/>
              <a:t>”</a:t>
            </a:r>
          </a:p>
          <a:p>
            <a:r>
              <a:rPr lang="pt-BR" dirty="0"/>
              <a:t>console.log(nome2) // </a:t>
            </a:r>
            <a:r>
              <a:rPr lang="pt-BR" dirty="0" err="1"/>
              <a:t>vanessa</a:t>
            </a:r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console.log(nome2) // erro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0773D2F-F158-442D-B039-86EA9D39A294}"/>
              </a:ext>
            </a:extLst>
          </p:cNvPr>
          <p:cNvSpPr/>
          <p:nvPr/>
        </p:nvSpPr>
        <p:spPr>
          <a:xfrm>
            <a:off x="741872" y="4640614"/>
            <a:ext cx="10836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Uma variável declarada com “var” pode ser declarada novamente quantas vezes você quiser, mas isso não ocorre com “</a:t>
            </a:r>
            <a:r>
              <a:rPr lang="pt-BR" sz="1600" dirty="0" err="1"/>
              <a:t>let</a:t>
            </a:r>
            <a:r>
              <a:rPr lang="pt-BR" sz="1600" dirty="0"/>
              <a:t>”. O </a:t>
            </a:r>
            <a:r>
              <a:rPr lang="pt-BR" sz="1600" dirty="0" err="1"/>
              <a:t>JavaScript</a:t>
            </a:r>
            <a:r>
              <a:rPr lang="pt-BR" sz="1600" dirty="0"/>
              <a:t> não permite que variáveis declaradas com “</a:t>
            </a:r>
            <a:r>
              <a:rPr lang="pt-BR" sz="1600" dirty="0" err="1"/>
              <a:t>let</a:t>
            </a:r>
            <a:r>
              <a:rPr lang="pt-BR" sz="1600" dirty="0"/>
              <a:t>” sejam declaradas novamente, mas o seu valor pode mudar quantas vezes forem necessárias durante o código. E por fim, uma variável declarada com “</a:t>
            </a:r>
            <a:r>
              <a:rPr lang="pt-BR" sz="1600" dirty="0" err="1"/>
              <a:t>let</a:t>
            </a:r>
            <a:r>
              <a:rPr lang="pt-BR" sz="1600" dirty="0"/>
              <a:t>” possui um escopo de bloco, ou seja, ela só existe dentro do bloco de código que a criou. É recomendado que você sempre declare variáveis utilizando “</a:t>
            </a:r>
            <a:r>
              <a:rPr lang="pt-BR" sz="1600" dirty="0" err="1"/>
              <a:t>let</a:t>
            </a:r>
            <a:r>
              <a:rPr lang="pt-BR" sz="1600" dirty="0"/>
              <a:t>” para evitar que ocorram bugs inesperados no seu código.</a:t>
            </a:r>
          </a:p>
        </p:txBody>
      </p:sp>
    </p:spTree>
    <p:extLst>
      <p:ext uri="{BB962C8B-B14F-4D97-AF65-F5344CB8AC3E}">
        <p14:creationId xmlns:p14="http://schemas.microsoft.com/office/powerpoint/2010/main" val="258993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Diferenças entre VAR, LET e CONST:</a:t>
            </a:r>
          </a:p>
          <a:p>
            <a:endParaRPr lang="pt-BR" sz="1600" dirty="0"/>
          </a:p>
          <a:p>
            <a:r>
              <a:rPr lang="pt-BR" sz="1600" dirty="0"/>
              <a:t>Outra forma de declaração de variáveis é utilizar a palavra reservada “</a:t>
            </a:r>
            <a:r>
              <a:rPr lang="pt-BR" sz="1600" dirty="0" err="1"/>
              <a:t>const</a:t>
            </a:r>
            <a:r>
              <a:rPr lang="pt-BR" sz="1600" dirty="0"/>
              <a:t>”. Uma variável declarada com “</a:t>
            </a:r>
            <a:r>
              <a:rPr lang="pt-BR" sz="1600" dirty="0" err="1"/>
              <a:t>const</a:t>
            </a:r>
            <a:r>
              <a:rPr lang="pt-BR" sz="1600" dirty="0"/>
              <a:t>” deixa de ser uma variável e se torna uma constante! Uma constante é uma variável que não pode ter seu valor redeclarado, por isso o nome constante. Seu valor será sempre o mesmo, não pode ser alterado como ocorre com os valores das variáveis declaradas com “var” e “</a:t>
            </a:r>
            <a:r>
              <a:rPr lang="pt-BR" sz="1600" dirty="0" err="1"/>
              <a:t>let</a:t>
            </a:r>
            <a:r>
              <a:rPr lang="pt-BR" sz="1600" dirty="0"/>
              <a:t>”. Você utilizará constantes quando estiver programando </a:t>
            </a:r>
            <a:r>
              <a:rPr lang="pt-BR" sz="1600" dirty="0" err="1"/>
              <a:t>arrays</a:t>
            </a:r>
            <a:r>
              <a:rPr lang="pt-BR" sz="1600" dirty="0"/>
              <a:t>, objetos e componentes.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8F1B1D-A508-4C35-870A-CE44A375846B}"/>
              </a:ext>
            </a:extLst>
          </p:cNvPr>
          <p:cNvSpPr txBox="1"/>
          <p:nvPr/>
        </p:nvSpPr>
        <p:spPr>
          <a:xfrm>
            <a:off x="741872" y="3927971"/>
            <a:ext cx="2779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nome1 = “Pedro”;</a:t>
            </a:r>
          </a:p>
          <a:p>
            <a:r>
              <a:rPr lang="pt-BR" dirty="0"/>
              <a:t>nome1 = “professor;”</a:t>
            </a:r>
          </a:p>
          <a:p>
            <a:r>
              <a:rPr lang="pt-BR" dirty="0"/>
              <a:t>console.log(nome1) // erro </a:t>
            </a:r>
          </a:p>
        </p:txBody>
      </p:sp>
    </p:spTree>
    <p:extLst>
      <p:ext uri="{BB962C8B-B14F-4D97-AF65-F5344CB8AC3E}">
        <p14:creationId xmlns:p14="http://schemas.microsoft.com/office/powerpoint/2010/main" val="240379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Tipagem dos dados em JS:</a:t>
            </a:r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define seis tipos de dados de uma variável. São eles:</a:t>
            </a:r>
          </a:p>
          <a:p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 err="1"/>
              <a:t>String</a:t>
            </a:r>
            <a:r>
              <a:rPr lang="pt-BR" sz="1600" dirty="0"/>
              <a:t>: 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Qualquer valor entre aspas simples ou aspas duplas, incluindo números   </a:t>
            </a:r>
            <a:r>
              <a:rPr lang="pt-BR" sz="1600" b="0" i="0" dirty="0" err="1">
                <a:solidFill>
                  <a:srgbClr val="000000"/>
                </a:solidFill>
                <a:effectLst/>
              </a:rPr>
              <a:t>let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=“</a:t>
            </a:r>
            <a:r>
              <a:rPr lang="pt-BR" sz="1600" b="0" i="0" dirty="0" err="1">
                <a:solidFill>
                  <a:srgbClr val="000000"/>
                </a:solidFill>
                <a:effectLst/>
              </a:rPr>
              <a:t>joao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pt-BR" sz="1600" dirty="0" err="1"/>
              <a:t>Number</a:t>
            </a:r>
            <a:r>
              <a:rPr lang="pt-BR" sz="1600" dirty="0"/>
              <a:t>: São números inteiros e fracionados </a:t>
            </a:r>
            <a:r>
              <a:rPr lang="pt-BR" sz="1600" dirty="0" err="1"/>
              <a:t>let</a:t>
            </a:r>
            <a:r>
              <a:rPr lang="pt-BR" sz="1600" dirty="0"/>
              <a:t>=20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Booleano: Verdadeiro ou Falso</a:t>
            </a:r>
          </a:p>
          <a:p>
            <a:pPr>
              <a:lnSpc>
                <a:spcPct val="150000"/>
              </a:lnSpc>
            </a:pPr>
            <a:r>
              <a:rPr lang="pt-BR" sz="1600" dirty="0" err="1"/>
              <a:t>Null</a:t>
            </a:r>
            <a:r>
              <a:rPr lang="pt-BR" sz="1600" dirty="0"/>
              <a:t>: Valores Nulos</a:t>
            </a:r>
          </a:p>
          <a:p>
            <a:pPr>
              <a:lnSpc>
                <a:spcPct val="150000"/>
              </a:lnSpc>
            </a:pPr>
            <a:r>
              <a:rPr lang="pt-BR" sz="1600" dirty="0" err="1"/>
              <a:t>Undefined</a:t>
            </a:r>
            <a:r>
              <a:rPr lang="pt-BR" sz="1600" dirty="0"/>
              <a:t>: Quando apenas declaramos uma variável e não inicializamos com algum valor, seu valor padrão é indefinido, ou seja, </a:t>
            </a:r>
            <a:r>
              <a:rPr lang="pt-BR" sz="1600" dirty="0" err="1"/>
              <a:t>undefined</a:t>
            </a: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 err="1"/>
              <a:t>Object</a:t>
            </a:r>
            <a:r>
              <a:rPr lang="pt-BR" sz="1600" dirty="0"/>
              <a:t>: Variáveis que armazenam </a:t>
            </a:r>
            <a:r>
              <a:rPr lang="pt-BR" sz="1600" dirty="0" err="1"/>
              <a:t>arrays</a:t>
            </a:r>
            <a:r>
              <a:rPr lang="pt-BR" sz="1600" dirty="0"/>
              <a:t>, objetos ou funções. Veremos mais sobre elas posteriormente em outras seções. 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2192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ESTRUTURAS DE CONTROLE E ESTRUTURAS DE REPETIÇÃO</a:t>
            </a:r>
          </a:p>
          <a:p>
            <a:endParaRPr lang="pt-BR" sz="1600" dirty="0"/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disponibiliza algumas estruturas de controle que permite a você executar o código baseado em condições ou repetir um bloco de código várias vezes, dependendo da necessidade. Essas estruturas são: IF...THEN, SWITCH, FOR e WHILE. IF e SWITCH, que são estruturas de decisão; e FOR e WHILE, que são estruturas de repetição.</a:t>
            </a:r>
          </a:p>
          <a:p>
            <a:endParaRPr lang="pt-BR" sz="1600" dirty="0"/>
          </a:p>
          <a:p>
            <a:r>
              <a:rPr lang="pt-BR" sz="1600" dirty="0"/>
              <a:t>IF:</a:t>
            </a:r>
          </a:p>
          <a:p>
            <a:r>
              <a:rPr lang="pt-BR" sz="1600" dirty="0" err="1"/>
              <a:t>let</a:t>
            </a:r>
            <a:r>
              <a:rPr lang="pt-BR" sz="1600" dirty="0"/>
              <a:t> idade = 18;</a:t>
            </a:r>
          </a:p>
          <a:p>
            <a:endParaRPr lang="pt-BR" sz="1600" dirty="0"/>
          </a:p>
          <a:p>
            <a:r>
              <a:rPr lang="pt-BR" sz="1600" dirty="0" err="1"/>
              <a:t>if</a:t>
            </a:r>
            <a:r>
              <a:rPr lang="pt-BR" sz="1600" dirty="0"/>
              <a:t> ( idade &lt; 18 ){</a:t>
            </a:r>
          </a:p>
          <a:p>
            <a:r>
              <a:rPr lang="pt-BR" sz="1600" dirty="0"/>
              <a:t>log(“Você ainda não possui idade mínima”);</a:t>
            </a:r>
          </a:p>
          <a:p>
            <a:r>
              <a:rPr lang="pt-BR" sz="1600" dirty="0"/>
              <a:t>}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r>
              <a:rPr lang="pt-BR" sz="1600" dirty="0"/>
              <a:t>log(“Você possui idade mínima, pode adquirir   habilitação!”);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81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ESTRUTURAS DE CONTROLE E ESTRUTURAS DE REPETIÇÃO</a:t>
            </a:r>
          </a:p>
          <a:p>
            <a:endParaRPr lang="pt-BR" sz="1600" dirty="0"/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disponibiliza algumas estruturas de controle que permite a você executar o código baseado em condições ou repetir um bloco de código várias vezes, dependendo da necessidade. Essas estruturas são: IF...THEN, SWITCH, FOR e WHILE. IF e SWITCH, que são estruturas de decisão; e FOR e WHILE, que são estruturas de repetição.</a:t>
            </a:r>
          </a:p>
          <a:p>
            <a:endParaRPr lang="pt-BR" sz="1600" dirty="0"/>
          </a:p>
          <a:p>
            <a:r>
              <a:rPr lang="pt-BR" sz="1600" dirty="0"/>
              <a:t>IF:</a:t>
            </a:r>
          </a:p>
          <a:p>
            <a:r>
              <a:rPr lang="pt-BR" sz="1600" dirty="0" err="1"/>
              <a:t>let</a:t>
            </a:r>
            <a:r>
              <a:rPr lang="pt-BR" sz="1600" dirty="0"/>
              <a:t> idade = 18;</a:t>
            </a:r>
          </a:p>
          <a:p>
            <a:endParaRPr lang="pt-BR" sz="1600" dirty="0"/>
          </a:p>
          <a:p>
            <a:r>
              <a:rPr lang="pt-BR" sz="1600" dirty="0" err="1"/>
              <a:t>if</a:t>
            </a:r>
            <a:r>
              <a:rPr lang="pt-BR" sz="1600" dirty="0"/>
              <a:t> ( idade &lt; 18 ){</a:t>
            </a:r>
          </a:p>
          <a:p>
            <a:r>
              <a:rPr lang="pt-BR" sz="1600" dirty="0"/>
              <a:t>log(“Você ainda não possui idade mínima”);</a:t>
            </a:r>
          </a:p>
          <a:p>
            <a:r>
              <a:rPr lang="pt-BR" sz="1600" dirty="0"/>
              <a:t>}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r>
              <a:rPr lang="pt-BR" sz="1600" dirty="0"/>
              <a:t>log(“Você possui idade mínima, pode adquirir   habilitação!”);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9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OPERADORES LOGICOS DO JS</a:t>
            </a:r>
          </a:p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C5159DF-959F-CF16-2F83-0F896CC3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89011"/>
              </p:ext>
            </p:extLst>
          </p:nvPr>
        </p:nvGraphicFramePr>
        <p:xfrm>
          <a:off x="4041455" y="284813"/>
          <a:ext cx="7740814" cy="6220918"/>
        </p:xfrm>
        <a:graphic>
          <a:graphicData uri="http://schemas.openxmlformats.org/drawingml/2006/table">
            <a:tbl>
              <a:tblPr/>
              <a:tblGrid>
                <a:gridCol w="3870407">
                  <a:extLst>
                    <a:ext uri="{9D8B030D-6E8A-4147-A177-3AD203B41FA5}">
                      <a16:colId xmlns:a16="http://schemas.microsoft.com/office/drawing/2014/main" val="2481703252"/>
                    </a:ext>
                  </a:extLst>
                </a:gridCol>
                <a:gridCol w="3870407">
                  <a:extLst>
                    <a:ext uri="{9D8B030D-6E8A-4147-A177-3AD203B41FA5}">
                      <a16:colId xmlns:a16="http://schemas.microsoft.com/office/drawing/2014/main" val="3586184962"/>
                    </a:ext>
                  </a:extLst>
                </a:gridCol>
              </a:tblGrid>
              <a:tr h="376954"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>
                          <a:effectLst/>
                        </a:rPr>
                        <a:t>Operador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>
                          <a:effectLst/>
                        </a:rPr>
                        <a:t>Significado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474268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&lt; 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Menor que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418690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&lt;=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 dirty="0">
                          <a:effectLst/>
                        </a:rPr>
                        <a:t>Menor ou igual a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02472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&gt; 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Maior que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51311"/>
                  </a:ext>
                </a:extLst>
              </a:tr>
              <a:tr h="376954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&gt;=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Maior ou igual a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637581"/>
                  </a:ext>
                </a:extLst>
              </a:tr>
              <a:tr h="942621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===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 dirty="0">
                          <a:effectLst/>
                        </a:rPr>
                        <a:t>Igual a (o tipo da variável deve ser igual, ou seja, “10” === 10 retornaria false)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485"/>
                  </a:ext>
                </a:extLst>
              </a:tr>
              <a:tr h="1225453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==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Igual a (independentemente do tipo de dados da variável, ou seja, "10" == 10)</a:t>
                      </a:r>
                    </a:p>
                    <a:p>
                      <a:pPr fontAlgn="t"/>
                      <a:r>
                        <a:rPr lang="pt-BR" sz="1300">
                          <a:effectLst/>
                        </a:rPr>
                        <a:t>retornaria true);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472343"/>
                  </a:ext>
                </a:extLst>
              </a:tr>
              <a:tr h="942621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!==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Diferente de (o tipo da variável deve ser igual, ou seja, "10" !== 10 retornaria true)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0791"/>
                  </a:ext>
                </a:extLst>
              </a:tr>
              <a:tr h="1225453">
                <a:tc>
                  <a:txBody>
                    <a:bodyPr/>
                    <a:lstStyle/>
                    <a:p>
                      <a:pPr fontAlgn="t"/>
                      <a:r>
                        <a:rPr lang="pt-BR" sz="1300">
                          <a:effectLst/>
                        </a:rPr>
                        <a:t>!=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1300" dirty="0">
                          <a:effectLst/>
                        </a:rPr>
                        <a:t>Diferente de (independentemente do tipo de dados da variável, ou seja, "10" != 10 retornaria false)</a:t>
                      </a:r>
                    </a:p>
                  </a:txBody>
                  <a:tcPr marL="65929" marR="65929" marT="32965" marB="3296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3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6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ESTRUTURAS DE CONTROLE E ESTRUTURAS DE REPETIÇÃO</a:t>
            </a:r>
          </a:p>
          <a:p>
            <a:endParaRPr lang="pt-BR" sz="1600" b="1" dirty="0"/>
          </a:p>
          <a:p>
            <a:r>
              <a:rPr lang="pt-BR" sz="1600" b="1" dirty="0" err="1"/>
              <a:t>let</a:t>
            </a:r>
            <a:r>
              <a:rPr lang="pt-BR" sz="1600" b="1" dirty="0"/>
              <a:t> </a:t>
            </a:r>
            <a:r>
              <a:rPr lang="pt-BR" sz="1600" b="1" dirty="0" err="1"/>
              <a:t>opcao</a:t>
            </a:r>
            <a:r>
              <a:rPr lang="pt-BR" sz="1600" b="1" dirty="0"/>
              <a:t> = 1;</a:t>
            </a:r>
          </a:p>
          <a:p>
            <a:endParaRPr lang="pt-BR" sz="1600" b="1" dirty="0"/>
          </a:p>
          <a:p>
            <a:r>
              <a:rPr lang="pt-BR" sz="1600" b="1" dirty="0"/>
              <a:t>switch(</a:t>
            </a:r>
            <a:r>
              <a:rPr lang="pt-BR" sz="1600" b="1" dirty="0" err="1"/>
              <a:t>opcao</a:t>
            </a:r>
            <a:r>
              <a:rPr lang="pt-BR" sz="1600" b="1" dirty="0"/>
              <a:t>){</a:t>
            </a:r>
          </a:p>
          <a:p>
            <a:r>
              <a:rPr lang="pt-BR" sz="1600" b="1" dirty="0"/>
              <a:t>case 0:</a:t>
            </a:r>
          </a:p>
          <a:p>
            <a:r>
              <a:rPr lang="pt-BR" sz="1600" b="1" dirty="0"/>
              <a:t>sair();</a:t>
            </a:r>
          </a:p>
          <a:p>
            <a:r>
              <a:rPr lang="pt-BR" sz="1600" b="1" dirty="0" err="1"/>
              <a:t>breack</a:t>
            </a:r>
            <a:r>
              <a:rPr lang="pt-BR" sz="1600" b="1" dirty="0"/>
              <a:t>;</a:t>
            </a:r>
          </a:p>
          <a:p>
            <a:r>
              <a:rPr lang="pt-BR" sz="1600" b="1" dirty="0"/>
              <a:t>case 1:</a:t>
            </a:r>
          </a:p>
          <a:p>
            <a:r>
              <a:rPr lang="pt-BR" sz="1600" b="1" dirty="0" err="1"/>
              <a:t>enviar_mensagem</a:t>
            </a:r>
            <a:r>
              <a:rPr lang="pt-BR" sz="1600" b="1" dirty="0"/>
              <a:t>();</a:t>
            </a:r>
          </a:p>
          <a:p>
            <a:r>
              <a:rPr lang="pt-BR" sz="1600" b="1" dirty="0" err="1"/>
              <a:t>breack</a:t>
            </a:r>
            <a:r>
              <a:rPr lang="pt-BR" sz="1600" b="1" dirty="0"/>
              <a:t>;</a:t>
            </a:r>
          </a:p>
          <a:p>
            <a:r>
              <a:rPr lang="pt-BR" sz="1600" b="1" dirty="0"/>
              <a:t>case 2:</a:t>
            </a:r>
          </a:p>
          <a:p>
            <a:r>
              <a:rPr lang="pt-BR" sz="1600" b="1" dirty="0" err="1"/>
              <a:t>enviar_foto</a:t>
            </a:r>
            <a:r>
              <a:rPr lang="pt-BR" sz="1600" b="1" dirty="0"/>
              <a:t>();</a:t>
            </a:r>
          </a:p>
          <a:p>
            <a:r>
              <a:rPr lang="pt-BR" sz="1600" b="1" dirty="0" err="1"/>
              <a:t>breack</a:t>
            </a:r>
            <a:r>
              <a:rPr lang="pt-BR" sz="1600" b="1" dirty="0"/>
              <a:t>;        </a:t>
            </a:r>
          </a:p>
          <a:p>
            <a:r>
              <a:rPr lang="pt-BR" sz="1600" b="1" dirty="0"/>
              <a:t>case 3:</a:t>
            </a:r>
          </a:p>
          <a:p>
            <a:r>
              <a:rPr lang="pt-BR" sz="1600" b="1" dirty="0" err="1"/>
              <a:t>enviar_video</a:t>
            </a:r>
            <a:r>
              <a:rPr lang="pt-BR" sz="1600" b="1" dirty="0"/>
              <a:t>();</a:t>
            </a:r>
          </a:p>
          <a:p>
            <a:r>
              <a:rPr lang="pt-BR" sz="1600" b="1" dirty="0" err="1"/>
              <a:t>breack</a:t>
            </a:r>
            <a:r>
              <a:rPr lang="pt-BR" sz="1600" b="1" dirty="0"/>
              <a:t>;</a:t>
            </a:r>
          </a:p>
          <a:p>
            <a:r>
              <a:rPr lang="pt-BR" sz="1600" b="1" dirty="0"/>
              <a:t>default:</a:t>
            </a:r>
          </a:p>
          <a:p>
            <a:r>
              <a:rPr lang="pt-BR" sz="1600" b="1" dirty="0" err="1"/>
              <a:t>exibir_mensagens</a:t>
            </a:r>
            <a:r>
              <a:rPr lang="pt-BR" sz="1600" b="1" dirty="0"/>
              <a:t>();</a:t>
            </a:r>
          </a:p>
          <a:p>
            <a:r>
              <a:rPr lang="pt-BR" sz="1600" b="1" dirty="0"/>
              <a:t>}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772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ESTRUTURAS DE CONTROLE E ESTRUTURAS DE REPETIÇÃO</a:t>
            </a:r>
          </a:p>
          <a:p>
            <a:r>
              <a:rPr lang="pt-BR" sz="1600" b="1" dirty="0"/>
              <a:t>FOR:</a:t>
            </a:r>
          </a:p>
          <a:p>
            <a:endParaRPr lang="pt-BR" sz="1600" b="1" dirty="0"/>
          </a:p>
          <a:p>
            <a:r>
              <a:rPr lang="pt-BR" sz="1600" dirty="0" err="1"/>
              <a:t>let</a:t>
            </a:r>
            <a:r>
              <a:rPr lang="pt-BR" sz="1600" dirty="0"/>
              <a:t> numero = 5;</a:t>
            </a:r>
          </a:p>
          <a:p>
            <a:r>
              <a:rPr lang="pt-BR" sz="1600" dirty="0" err="1"/>
              <a:t>let</a:t>
            </a:r>
            <a:r>
              <a:rPr lang="pt-BR" sz="1600" dirty="0"/>
              <a:t> resultado;</a:t>
            </a:r>
          </a:p>
          <a:p>
            <a:r>
              <a:rPr lang="pt-BR" sz="1600" dirty="0"/>
              <a:t>for( </a:t>
            </a:r>
            <a:r>
              <a:rPr lang="pt-BR" sz="1600" dirty="0" err="1"/>
              <a:t>let</a:t>
            </a:r>
            <a:r>
              <a:rPr lang="pt-BR" sz="1600" dirty="0"/>
              <a:t> i = 0; i &lt;=10; i++){</a:t>
            </a:r>
          </a:p>
          <a:p>
            <a:r>
              <a:rPr lang="pt-BR" sz="1600" dirty="0"/>
              <a:t>resultado = i * numero;</a:t>
            </a:r>
          </a:p>
          <a:p>
            <a:r>
              <a:rPr lang="pt-BR" sz="1600" dirty="0"/>
              <a:t>console.log(resultado);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USAMOS O FOR QUANDO SABEMOS A QUANTIDADE DE VEZES QUE O CODIGO PRECISA SER REPETIDO/EXECUTADO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5573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ESTRUTURAS DE CONTROLE E ESTRUTURAS DE REPETIÇÃO</a:t>
            </a:r>
          </a:p>
          <a:p>
            <a:r>
              <a:rPr lang="pt-BR" sz="1600" b="1" dirty="0"/>
              <a:t>WHILE:</a:t>
            </a:r>
          </a:p>
          <a:p>
            <a:endParaRPr lang="pt-BR" sz="1600" b="1" dirty="0"/>
          </a:p>
          <a:p>
            <a:r>
              <a:rPr lang="pt-BR" sz="1600" dirty="0" err="1"/>
              <a:t>let</a:t>
            </a:r>
            <a:r>
              <a:rPr lang="pt-BR" sz="1600" dirty="0"/>
              <a:t> </a:t>
            </a:r>
            <a:r>
              <a:rPr lang="pt-BR" sz="1600" dirty="0" err="1"/>
              <a:t>total_alunos</a:t>
            </a:r>
            <a:r>
              <a:rPr lang="pt-BR" sz="1600" dirty="0"/>
              <a:t> = 4;</a:t>
            </a:r>
          </a:p>
          <a:p>
            <a:r>
              <a:rPr lang="pt-BR" sz="1600" dirty="0" err="1"/>
              <a:t>let</a:t>
            </a:r>
            <a:r>
              <a:rPr lang="pt-BR" sz="1600" dirty="0"/>
              <a:t> alunos = 1;</a:t>
            </a:r>
          </a:p>
          <a:p>
            <a:r>
              <a:rPr lang="pt-BR" sz="1600" dirty="0" err="1"/>
              <a:t>while</a:t>
            </a:r>
            <a:r>
              <a:rPr lang="pt-BR" sz="1600" dirty="0"/>
              <a:t>( alunos &lt; </a:t>
            </a:r>
            <a:r>
              <a:rPr lang="pt-BR" sz="1600" dirty="0" err="1"/>
              <a:t>total_alunos</a:t>
            </a:r>
            <a:r>
              <a:rPr lang="pt-BR" sz="1600" dirty="0"/>
              <a:t> ){</a:t>
            </a:r>
          </a:p>
          <a:p>
            <a:r>
              <a:rPr lang="pt-BR" sz="1600" dirty="0"/>
              <a:t>console.log(“Aluno numero: ”, alunos);</a:t>
            </a:r>
          </a:p>
          <a:p>
            <a:r>
              <a:rPr lang="pt-BR" sz="1600" dirty="0"/>
              <a:t>alunos++;</a:t>
            </a:r>
          </a:p>
          <a:p>
            <a:r>
              <a:rPr lang="pt-BR" sz="1600" dirty="0"/>
              <a:t>}</a:t>
            </a:r>
          </a:p>
          <a:p>
            <a:r>
              <a:rPr lang="pt-BR" sz="1600" dirty="0"/>
              <a:t>USAMOS O WHILE QUANDO NÃO SABEMOS A QUANTIDADE DE VEZES QUE O CODIGO PRECISA SER REPETIDO/EXECUTADO. EXECUTA O CODIGO ATE QUE A CONDIÇÃO DE PARADA SEJA VERDADEIRA.</a:t>
            </a:r>
          </a:p>
          <a:p>
            <a:endParaRPr lang="pt-BR" sz="1600" dirty="0"/>
          </a:p>
          <a:p>
            <a:r>
              <a:rPr lang="pt-BR" sz="1600" dirty="0" err="1"/>
              <a:t>let</a:t>
            </a:r>
            <a:r>
              <a:rPr lang="pt-BR" sz="1600" dirty="0"/>
              <a:t> acumulador = 0;</a:t>
            </a:r>
          </a:p>
          <a:p>
            <a:r>
              <a:rPr lang="pt-BR" sz="1600" dirty="0" err="1"/>
              <a:t>while</a:t>
            </a:r>
            <a:r>
              <a:rPr lang="pt-BR" sz="1600" dirty="0"/>
              <a:t>( </a:t>
            </a:r>
            <a:r>
              <a:rPr lang="pt-BR" sz="1600" dirty="0" err="1"/>
              <a:t>true</a:t>
            </a:r>
            <a:r>
              <a:rPr lang="pt-BR" sz="1600" dirty="0"/>
              <a:t> ){</a:t>
            </a:r>
          </a:p>
          <a:p>
            <a:r>
              <a:rPr lang="pt-BR" sz="1600" dirty="0"/>
              <a:t>console.log(“valor do acumulador: ”, acumulador);</a:t>
            </a:r>
          </a:p>
          <a:p>
            <a:r>
              <a:rPr lang="pt-BR" sz="1600" dirty="0"/>
              <a:t>acumulador++;</a:t>
            </a:r>
          </a:p>
          <a:p>
            <a:r>
              <a:rPr lang="pt-BR" sz="1600" dirty="0" err="1"/>
              <a:t>If</a:t>
            </a:r>
            <a:r>
              <a:rPr lang="pt-BR" sz="1600" dirty="0"/>
              <a:t> ( acumulador === 100){</a:t>
            </a:r>
          </a:p>
          <a:p>
            <a:r>
              <a:rPr lang="pt-BR" sz="1600" dirty="0"/>
              <a:t>break;</a:t>
            </a:r>
          </a:p>
          <a:p>
            <a:r>
              <a:rPr lang="pt-BR" sz="1600" dirty="0"/>
              <a:t>}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2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56F8DC-E5B9-C45A-662F-AA67CCD4E89D}"/>
              </a:ext>
            </a:extLst>
          </p:cNvPr>
          <p:cNvSpPr txBox="1"/>
          <p:nvPr/>
        </p:nvSpPr>
        <p:spPr>
          <a:xfrm>
            <a:off x="1" y="394406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PWFE – PROGRAMAÇÃO FRONT-END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4D1A54-9AE1-CC78-8CB5-D3EE2DB9AC9C}"/>
              </a:ext>
            </a:extLst>
          </p:cNvPr>
          <p:cNvSpPr txBox="1"/>
          <p:nvPr/>
        </p:nvSpPr>
        <p:spPr>
          <a:xfrm>
            <a:off x="4099646" y="2967369"/>
            <a:ext cx="399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Prof. Victor Lemos</a:t>
            </a:r>
          </a:p>
        </p:txBody>
      </p:sp>
      <p:pic>
        <p:nvPicPr>
          <p:cNvPr id="1026" name="Picture 2" descr="Js - Free logo icons">
            <a:extLst>
              <a:ext uri="{FF2B5EF4-FFF2-40B4-BE49-F238E27FC236}">
                <a16:creationId xmlns:a16="http://schemas.microsoft.com/office/drawing/2014/main" id="{1102E030-8ACE-42E5-B73B-8915D24F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0" y="1505444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cheiro:React-icon.svg – Wikipédia, a enciclopédia livre">
            <a:extLst>
              <a:ext uri="{FF2B5EF4-FFF2-40B4-BE49-F238E27FC236}">
                <a16:creationId xmlns:a16="http://schemas.microsoft.com/office/drawing/2014/main" id="{B1850A96-D361-421F-B0F8-5B60D285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67" y="1522176"/>
            <a:ext cx="1054741" cy="9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9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b="1" dirty="0"/>
              <a:t>Função é um bloco de código que poderá ser repetido/reutilizado no código, apenas alterando os valores a serem manipulados.</a:t>
            </a:r>
          </a:p>
          <a:p>
            <a:endParaRPr lang="pt-BR" sz="1600" b="1" dirty="0"/>
          </a:p>
          <a:p>
            <a:endParaRPr lang="pt-BR" sz="1600" b="1" dirty="0"/>
          </a:p>
          <a:p>
            <a:endParaRPr lang="pt-BR" sz="1600" b="1" dirty="0"/>
          </a:p>
          <a:p>
            <a:r>
              <a:rPr lang="pt-BR" sz="1600" b="1" dirty="0" err="1"/>
              <a:t>function</a:t>
            </a:r>
            <a:r>
              <a:rPr lang="pt-BR" sz="1600" b="1" dirty="0"/>
              <a:t> </a:t>
            </a:r>
            <a:r>
              <a:rPr lang="pt-BR" sz="1600" b="1" dirty="0" err="1"/>
              <a:t>exibeDadosDoContato</a:t>
            </a:r>
            <a:r>
              <a:rPr lang="pt-BR" sz="1600" b="1" dirty="0"/>
              <a:t>(){</a:t>
            </a:r>
          </a:p>
          <a:p>
            <a:r>
              <a:rPr lang="pt-BR" sz="1600" b="1" dirty="0"/>
              <a:t>console.log(“foto”);</a:t>
            </a:r>
          </a:p>
          <a:p>
            <a:r>
              <a:rPr lang="pt-BR" sz="1600" b="1" dirty="0"/>
              <a:t>console.log(“João”);</a:t>
            </a:r>
          </a:p>
          <a:p>
            <a:r>
              <a:rPr lang="pt-BR" sz="1600" b="1" dirty="0"/>
              <a:t>}</a:t>
            </a:r>
          </a:p>
          <a:p>
            <a:endParaRPr lang="pt-BR" sz="1600" b="1" dirty="0"/>
          </a:p>
          <a:p>
            <a:r>
              <a:rPr lang="pt-BR" sz="1600" b="1" dirty="0" err="1"/>
              <a:t>exibeDadosDoContato</a:t>
            </a:r>
            <a:r>
              <a:rPr lang="pt-BR" sz="1600" b="1" dirty="0"/>
              <a:t>();</a:t>
            </a:r>
          </a:p>
          <a:p>
            <a:endParaRPr lang="pt-BR" sz="1600" b="1" dirty="0"/>
          </a:p>
          <a:p>
            <a:r>
              <a:rPr lang="pt-BR" sz="1600" b="1" dirty="0"/>
              <a:t>console.log(“a função já foi executada e os dados exibidos”);</a:t>
            </a:r>
          </a:p>
        </p:txBody>
      </p:sp>
    </p:spTree>
    <p:extLst>
      <p:ext uri="{BB962C8B-B14F-4D97-AF65-F5344CB8AC3E}">
        <p14:creationId xmlns:p14="http://schemas.microsoft.com/office/powerpoint/2010/main" val="178184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JavaScript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existem cinco formas em que você pode declarar uma função, que são:</a:t>
            </a:r>
            <a:endParaRPr lang="pt-BR" sz="16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sz="16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Funções declarativas: Essa forma de declaração de funções é a mais básica. Todas as funções declaradas assim possuem uma sintaxe completa começando pela palavra-chave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Em seguida, aparece o nome da função e uma lista de parâmetros (opcional) separados por vírgula e dentro de parênteses. O corpo da função, ou seja, o algoritmo, o código da função fica entre abre e fecha chaves “{}”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FUNCTION NOME_DA_FUNCAO(PARAMETRO){ CODIGO }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Function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Expression: É uma forma de declaração de funções como uma expressão em que atribuímos essa função a uma variável. Essa forma de declaração de funções também é chamada de funções anônimas, pois não possuem um nome.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console.log(“Seja bem-vindo a 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JavaScript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!”);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console.log(“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JavaScript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é a linguagem mais utilizada na web!”);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};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();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0506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JavaScript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existem cinco formas em que você pode declarar uma função, que são:</a:t>
            </a:r>
            <a:endParaRPr lang="pt-BR" sz="16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pt-BR" sz="16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ARROW FUNCTION: Arrow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foi adicionado nas versões mais atuais do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JavaScript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conhecida como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ECMAScript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6 ou ES6. As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arrow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são sempre funções anônimas e esse é um dos motivos pelos quais elas são muito utilizadas como funções de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callback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. De forma simples, uma função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callback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é uma função passada como argumento para outra: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(){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console.log(“Seja bem-vindo!”);         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};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(a) Função declarada na forma de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expression.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 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 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= () =&gt; {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console.log(“Seja bem-vindo!”);         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};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exibeMensagens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(b) Função declarada na forma de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arrow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functions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919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PARAMETROS E ARGUMENTOS: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Parâmetros é uma outra nomenclatura para variáveis. Usamos a nomenclatura “parâmetro” no contexto de funções e para diferenciar das variáveis comuns declaradas no corpo da função.</a:t>
            </a:r>
            <a:endParaRPr lang="pt-BR" dirty="0"/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Argumentos é uma nomenclatura usada para os valores que são passados para a função e armazenados nos parâmetros</a:t>
            </a:r>
            <a:endParaRPr lang="pt-BR" dirty="0"/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095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RETURN: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Quando queremos que o resultado da execução da função seja aproveitado no restante da execução do script, utilizamos a palavra reservada RETURN. Assim, atribuímos o resultado do processamento em uma </a:t>
            </a:r>
            <a:r>
              <a:rPr lang="pt-BR" sz="1600" err="1">
                <a:latin typeface="Open Sans"/>
                <a:ea typeface="Open Sans"/>
                <a:cs typeface="Open Sans"/>
              </a:rPr>
              <a:t>variavel</a:t>
            </a:r>
            <a:r>
              <a:rPr lang="pt-BR" sz="1600" dirty="0">
                <a:latin typeface="Open Sans"/>
                <a:ea typeface="Open Sans"/>
                <a:cs typeface="Open Sans"/>
              </a:rPr>
              <a:t>, que </a:t>
            </a:r>
            <a:r>
              <a:rPr lang="pt-BR" sz="1600">
                <a:latin typeface="Open Sans"/>
                <a:ea typeface="Open Sans"/>
                <a:cs typeface="Open Sans"/>
              </a:rPr>
              <a:t>poderá ser reaproveitado ao longo do script.</a:t>
            </a: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 err="1">
                <a:latin typeface="Open Sans"/>
                <a:ea typeface="Open Sans"/>
                <a:cs typeface="Open Sans"/>
              </a:rPr>
              <a:t>function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soma( valor, valor ){</a:t>
            </a:r>
            <a:endParaRPr lang="pt-BR" dirty="0">
              <a:latin typeface="Calibri" panose="020F0502020204030204"/>
              <a:ea typeface="Open Sans"/>
              <a:cs typeface="Calibri" panose="020F0502020204030204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 Let soma = valor1 + valor2; </a:t>
            </a:r>
            <a:endParaRPr lang="pt-BR">
              <a:latin typeface="Calibri" panose="020F0502020204030204"/>
              <a:ea typeface="Open Sans"/>
              <a:cs typeface="Calibri"/>
            </a:endParaRPr>
          </a:p>
          <a:p>
            <a:r>
              <a:rPr lang="pt-BR" sz="1600" err="1">
                <a:latin typeface="Open Sans"/>
                <a:ea typeface="Open Sans"/>
                <a:cs typeface="Open Sans"/>
              </a:rPr>
              <a:t>return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soma; } </a:t>
            </a:r>
            <a:endParaRPr lang="pt-BR">
              <a:latin typeface="Calibri" panose="020F0502020204030204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err="1">
                <a:latin typeface="Open Sans"/>
                <a:ea typeface="Open Sans"/>
                <a:cs typeface="Open Sans"/>
              </a:rPr>
              <a:t>let</a:t>
            </a:r>
            <a:r>
              <a:rPr lang="pt-BR" sz="1600">
                <a:latin typeface="Open Sans"/>
                <a:ea typeface="Open Sans"/>
                <a:cs typeface="Open Sans"/>
              </a:rPr>
              <a:t> resultado = soma(2, 2);</a:t>
            </a:r>
            <a:endParaRPr lang="pt-BR">
              <a:latin typeface="Calibri" panose="020F0502020204030204"/>
              <a:ea typeface="Open Sans"/>
              <a:cs typeface="Calibri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console.log(“O resultado foi: “, resultado); </a:t>
            </a:r>
            <a:endParaRPr lang="pt-BR" dirty="0"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394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ARRAY: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Um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array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pode armazenar vários valores com um único nome de variável, é como uma espécie de lista. Para acessar os valores armazenados nesta variável especial utilizamos índices. 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Array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é um objeto e possui uma série de funções prontas para facilitar a sua </a:t>
            </a:r>
            <a:endParaRPr lang="pt-BR">
              <a:latin typeface="Calibri" panose="020F0502020204030204"/>
              <a:ea typeface="Open Sans"/>
              <a:cs typeface="Calibri" panose="020F0502020204030204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err="1">
                <a:latin typeface="Open Sans"/>
                <a:ea typeface="Open Sans"/>
                <a:cs typeface="Open Sans"/>
              </a:rPr>
              <a:t>let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valores = [10, 11, 12, 13, 14, 15]; </a:t>
            </a:r>
            <a:endParaRPr lang="pt-BR" dirty="0">
              <a:latin typeface="Calibri" panose="020F0502020204030204"/>
              <a:ea typeface="Open Sans"/>
              <a:cs typeface="Calibri" panose="020F0502020204030204"/>
            </a:endParaRPr>
          </a:p>
          <a:p>
            <a:r>
              <a:rPr lang="pt-BR" sz="1600" dirty="0" err="1">
                <a:latin typeface="Open Sans"/>
                <a:ea typeface="Open Sans"/>
                <a:cs typeface="Open Sans"/>
              </a:rPr>
              <a:t>let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soma = valores[0] + valores[1] + valores[2] + valores[3] + valores[4] + valores[5] + valores[6]; console.log(“Resultado: “, soma); </a:t>
            </a:r>
            <a:endParaRPr lang="pt-BR"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>
                <a:latin typeface="Open Sans"/>
                <a:ea typeface="Open Sans"/>
                <a:cs typeface="Open Sans"/>
              </a:rPr>
              <a:t>METODOS DE ARRAY:</a:t>
            </a:r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: O método 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é usado para adicionar um ou mais elementos ao final de um 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array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.</a:t>
            </a:r>
            <a:endParaRPr lang="pt-BR" dirty="0">
              <a:solidFill>
                <a:srgbClr val="000000"/>
              </a:solidFill>
              <a:latin typeface="Calibri" panose="020F0502020204030204"/>
              <a:ea typeface="Open Sans"/>
              <a:cs typeface="Calibri" panose="020F0502020204030204"/>
            </a:endParaRPr>
          </a:p>
          <a:p>
            <a:r>
              <a:rPr lang="pt-BR" dirty="0">
                <a:solidFill>
                  <a:srgbClr val="2D2D2D"/>
                </a:solidFill>
              </a:rPr>
              <a:t>.pop(): 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O método pop() é usado para remover o último elemento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rgbClr val="2D2D2D"/>
              </a:solidFill>
              <a:cs typeface="Calibri"/>
            </a:endParaRPr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.shift(): O método shift() é usado para remover o primeiro elemento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 err="1"/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unshift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(): O método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unshift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 é usado para adicionar um ou mais elementos ao início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 err="1"/>
          </a:p>
          <a:p>
            <a:r>
              <a:rPr lang="pt-BR">
                <a:solidFill>
                  <a:srgbClr val="2D2D2D"/>
                </a:solidFill>
                <a:ea typeface="+mn-lt"/>
                <a:cs typeface="+mn-lt"/>
              </a:rPr>
              <a:t>.</a:t>
            </a:r>
            <a:r>
              <a:rPr lang="pt-BR" err="1">
                <a:solidFill>
                  <a:srgbClr val="2D2D2D"/>
                </a:solidFill>
                <a:ea typeface="+mn-lt"/>
                <a:cs typeface="+mn-lt"/>
              </a:rPr>
              <a:t>slice</a:t>
            </a:r>
            <a:r>
              <a:rPr lang="pt-BR">
                <a:solidFill>
                  <a:srgbClr val="2D2D2D"/>
                </a:solidFill>
                <a:ea typeface="+mn-lt"/>
                <a:cs typeface="+mn-lt"/>
              </a:rPr>
              <a:t>(): O método </a:t>
            </a:r>
            <a:r>
              <a:rPr lang="pt-BR" err="1">
                <a:solidFill>
                  <a:srgbClr val="2D2D2D"/>
                </a:solidFill>
                <a:ea typeface="+mn-lt"/>
                <a:cs typeface="+mn-lt"/>
              </a:rPr>
              <a:t>slice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 é usado para retornar uma cópia de parte de um </a:t>
            </a:r>
            <a:r>
              <a:rPr lang="pt-BR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, especificada pelos índices de início e fim</a:t>
            </a: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279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ARRAY: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600">
                <a:latin typeface="Open Sans"/>
                <a:ea typeface="Open Sans"/>
                <a:cs typeface="Open Sans"/>
              </a:rPr>
              <a:t>METODOS DE ARRAY:</a:t>
            </a:r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: O método 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() é usado para adicionar um ou mais elementos ao final de um </a:t>
            </a:r>
            <a:r>
              <a:rPr lang="pt-BR" sz="16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array</a:t>
            </a:r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.</a:t>
            </a:r>
            <a:endParaRPr lang="pt-BR" dirty="0">
              <a:solidFill>
                <a:srgbClr val="000000"/>
              </a:solidFill>
              <a:latin typeface="Calibri" panose="020F0502020204030204"/>
              <a:ea typeface="Open Sans"/>
              <a:cs typeface="Calibri" panose="020F0502020204030204"/>
            </a:endParaRPr>
          </a:p>
          <a:p>
            <a:r>
              <a:rPr lang="pt-BR" dirty="0">
                <a:solidFill>
                  <a:srgbClr val="2D2D2D"/>
                </a:solidFill>
              </a:rPr>
              <a:t>.pop(): 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O método pop() é usado para remover o último elemento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rgbClr val="2D2D2D"/>
              </a:solidFill>
              <a:cs typeface="Calibri"/>
            </a:endParaRPr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.shift(): O método shift() é usado para remover o primeiro elemento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 err="1"/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unshift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(): O método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unshift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 é usado para adicionar um ou mais elementos ao início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endParaRPr lang="pt-BR" dirty="0" err="1"/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slice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(): O método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slice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 é usado para retornar uma cópia de parte de um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, especificada pelos índices de </a:t>
            </a:r>
            <a:r>
              <a:rPr lang="pt-BR">
                <a:solidFill>
                  <a:srgbClr val="2D2D2D"/>
                </a:solidFill>
                <a:ea typeface="+mn-lt"/>
                <a:cs typeface="+mn-lt"/>
              </a:rPr>
              <a:t>início e fim.</a:t>
            </a:r>
          </a:p>
          <a:p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.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splice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(): O método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splice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() é usado para adicionar, remover ou substituir elementos em um array</a:t>
            </a:r>
            <a:r>
              <a:rPr lang="pt-BR">
                <a:solidFill>
                  <a:srgbClr val="2D2D2D"/>
                </a:solidFill>
                <a:ea typeface="+mn-lt"/>
                <a:cs typeface="+mn-lt"/>
              </a:rPr>
              <a:t>. O método splice() altera o </a:t>
            </a:r>
            <a:r>
              <a:rPr lang="pt-BR" dirty="0" err="1">
                <a:solidFill>
                  <a:srgbClr val="2D2D2D"/>
                </a:solidFill>
                <a:ea typeface="+mn-lt"/>
                <a:cs typeface="+mn-lt"/>
              </a:rPr>
              <a:t>array</a:t>
            </a:r>
            <a:r>
              <a:rPr lang="pt-BR" dirty="0">
                <a:solidFill>
                  <a:srgbClr val="2D2D2D"/>
                </a:solidFill>
                <a:ea typeface="+mn-lt"/>
                <a:cs typeface="+mn-lt"/>
              </a:rPr>
              <a:t> original.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pt-BR" sz="1900" dirty="0">
                <a:ea typeface="+mn-lt"/>
                <a:cs typeface="+mn-lt"/>
              </a:rPr>
              <a:t>.</a:t>
            </a:r>
            <a:r>
              <a:rPr lang="pt-BR" sz="1900" err="1">
                <a:ea typeface="+mn-lt"/>
                <a:cs typeface="+mn-lt"/>
              </a:rPr>
              <a:t>length</a:t>
            </a:r>
            <a:r>
              <a:rPr lang="pt-BR" sz="1900">
                <a:ea typeface="+mn-lt"/>
                <a:cs typeface="+mn-lt"/>
              </a:rPr>
              <a:t>(): Retorna o tamanho de um array</a:t>
            </a:r>
            <a:endParaRPr lang="pt-BR" dirty="0"/>
          </a:p>
          <a:p>
            <a:endParaRPr lang="pt-BR" sz="1900" dirty="0">
              <a:latin typeface="Calibri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544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40780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MAP, FILTER E REDUCE: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900" dirty="0" err="1">
                <a:ea typeface="+mn-lt"/>
                <a:cs typeface="+mn-lt"/>
              </a:rPr>
              <a:t>Reduce</a:t>
            </a:r>
            <a:r>
              <a:rPr lang="pt-BR" sz="1900" dirty="0">
                <a:ea typeface="+mn-lt"/>
                <a:cs typeface="+mn-lt"/>
              </a:rPr>
              <a:t>(): A ideia da função </a:t>
            </a:r>
            <a:r>
              <a:rPr lang="pt-BR" sz="1900" dirty="0" err="1">
                <a:ea typeface="+mn-lt"/>
                <a:cs typeface="+mn-lt"/>
              </a:rPr>
              <a:t>reduce</a:t>
            </a:r>
            <a:r>
              <a:rPr lang="pt-BR" sz="1900" dirty="0">
                <a:ea typeface="+mn-lt"/>
                <a:cs typeface="+mn-lt"/>
              </a:rPr>
              <a:t>() é produzir um único valor a partir de um </a:t>
            </a:r>
            <a:r>
              <a:rPr lang="pt-BR" sz="1900" dirty="0" err="1">
                <a:ea typeface="+mn-lt"/>
                <a:cs typeface="+mn-lt"/>
              </a:rPr>
              <a:t>array</a:t>
            </a:r>
            <a:r>
              <a:rPr lang="pt-BR" sz="1900" dirty="0">
                <a:ea typeface="+mn-lt"/>
                <a:cs typeface="+mn-lt"/>
              </a:rPr>
              <a:t>. </a:t>
            </a:r>
            <a:endParaRPr lang="pt-BR" sz="1900" dirty="0">
              <a:latin typeface="Calibri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err="1">
                <a:latin typeface="Open Sans"/>
                <a:ea typeface="Open Sans"/>
                <a:cs typeface="Open Sans"/>
              </a:rPr>
              <a:t>const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valores = [10, 11, 12, 13, 14]; </a:t>
            </a:r>
            <a:endParaRPr lang="pt-BR" dirty="0">
              <a:latin typeface="Calibri" panose="020F0502020204030204"/>
              <a:ea typeface="Open Sans"/>
              <a:cs typeface="Calibri" panose="020F0502020204030204"/>
            </a:endParaRPr>
          </a:p>
          <a:p>
            <a:r>
              <a:rPr lang="pt-BR" sz="1600" err="1">
                <a:latin typeface="Open Sans"/>
                <a:ea typeface="Open Sans"/>
                <a:cs typeface="Open Sans"/>
              </a:rPr>
              <a:t>let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res = </a:t>
            </a:r>
            <a:r>
              <a:rPr lang="pt-BR" sz="1600" err="1">
                <a:latin typeface="Open Sans"/>
                <a:ea typeface="Open Sans"/>
                <a:cs typeface="Open Sans"/>
              </a:rPr>
              <a:t>valores.reduce</a:t>
            </a:r>
            <a:r>
              <a:rPr lang="pt-BR" sz="1600" dirty="0">
                <a:latin typeface="Open Sans"/>
                <a:ea typeface="Open Sans"/>
                <a:cs typeface="Open Sans"/>
              </a:rPr>
              <a:t>( </a:t>
            </a:r>
            <a:endParaRPr lang="pt-BR" dirty="0">
              <a:latin typeface="Calibri" panose="020F0502020204030204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(resultado, x) =&gt; { console.log(`${resultado }+${x} = ${ resultado +x}`);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return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resultado + x; }</a:t>
            </a:r>
            <a:endParaRPr lang="pt-BR" dirty="0">
              <a:latin typeface="Calibri" panose="020F0502020204030204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); </a:t>
            </a:r>
            <a:endParaRPr lang="pt-BR" dirty="0">
              <a:latin typeface="Calibri" panose="020F0502020204030204"/>
              <a:ea typeface="Open Sans"/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r>
              <a:rPr lang="pt-BR" sz="1600" dirty="0">
                <a:latin typeface="Open Sans"/>
                <a:ea typeface="Open Sans"/>
                <a:cs typeface="Open Sans"/>
              </a:rPr>
              <a:t>console.log(“Resultado da soma é:”, res);</a:t>
            </a:r>
            <a:endParaRPr lang="pt-BR" dirty="0">
              <a:cs typeface="Calibri"/>
            </a:endParaRPr>
          </a:p>
          <a:p>
            <a:endParaRPr lang="pt-BR" sz="1600" dirty="0">
              <a:latin typeface="Open Sans"/>
              <a:ea typeface="Open Sans"/>
              <a:cs typeface="Open Sans"/>
            </a:endParaRPr>
          </a:p>
          <a:p>
            <a:endParaRPr lang="pt-BR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393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MAP, FILTER E REDUCE: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900" dirty="0">
                <a:ea typeface="+mn-lt"/>
                <a:cs typeface="+mn-lt"/>
              </a:rPr>
              <a:t>MAP(): A função </a:t>
            </a:r>
            <a:r>
              <a:rPr lang="pt-BR" sz="1900" dirty="0" err="1">
                <a:ea typeface="+mn-lt"/>
                <a:cs typeface="+mn-lt"/>
              </a:rPr>
              <a:t>map</a:t>
            </a:r>
            <a:r>
              <a:rPr lang="pt-BR" sz="1900" dirty="0">
                <a:ea typeface="+mn-lt"/>
                <a:cs typeface="+mn-lt"/>
              </a:rPr>
              <a:t>() permite que você execute uma transformação para cada valor armazenado em seu </a:t>
            </a:r>
            <a:r>
              <a:rPr lang="pt-BR" sz="1900" dirty="0" err="1">
                <a:ea typeface="+mn-lt"/>
                <a:cs typeface="+mn-lt"/>
              </a:rPr>
              <a:t>array</a:t>
            </a:r>
            <a:r>
              <a:rPr lang="pt-BR" sz="1900" dirty="0">
                <a:ea typeface="+mn-lt"/>
                <a:cs typeface="+mn-lt"/>
              </a:rPr>
              <a:t>, gerando um novo </a:t>
            </a:r>
            <a:r>
              <a:rPr lang="pt-BR" sz="1900" dirty="0" err="1">
                <a:ea typeface="+mn-lt"/>
                <a:cs typeface="+mn-lt"/>
              </a:rPr>
              <a:t>array</a:t>
            </a:r>
            <a:r>
              <a:rPr lang="pt-BR" sz="1900" dirty="0">
                <a:ea typeface="+mn-lt"/>
                <a:cs typeface="+mn-lt"/>
              </a:rPr>
              <a:t> como resultado. Também pode ser utilizado como alternativa ao For. 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A principal diferença entre os dois métodos é que o </a:t>
            </a:r>
            <a:r>
              <a:rPr lang="pt-BR" sz="1900" dirty="0" err="1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map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() devolve o resultado em um novo </a:t>
            </a:r>
            <a:r>
              <a:rPr lang="pt-BR" sz="1900" dirty="0" err="1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array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, enquanto o </a:t>
            </a:r>
            <a:r>
              <a:rPr lang="pt-BR" sz="1900" dirty="0" err="1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forEach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() apenas executa determinada função para cada elemento.</a:t>
            </a:r>
            <a:endParaRPr lang="pt-BR" sz="1900" dirty="0">
              <a:solidFill>
                <a:srgbClr val="000000"/>
              </a:solidFill>
              <a:latin typeface="Calibri"/>
              <a:ea typeface="Open Sans"/>
              <a:cs typeface="Calibri"/>
            </a:endParaRPr>
          </a:p>
          <a:p>
            <a:endParaRPr lang="pt-BR" sz="1900" dirty="0">
              <a:latin typeface="Calibri" panose="020F0502020204030204"/>
              <a:ea typeface="Verdana"/>
              <a:cs typeface="Calibri" panose="020F0502020204030204"/>
            </a:endParaRPr>
          </a:p>
          <a:p>
            <a:r>
              <a:rPr lang="pt-BR" sz="1900" dirty="0" err="1">
                <a:ea typeface="+mn-lt"/>
                <a:cs typeface="+mn-lt"/>
              </a:rPr>
              <a:t>const</a:t>
            </a:r>
            <a:r>
              <a:rPr lang="pt-BR" sz="1900" dirty="0">
                <a:ea typeface="+mn-lt"/>
                <a:cs typeface="+mn-lt"/>
              </a:rPr>
              <a:t> valores = [10, 11, 12, 13, 14];</a:t>
            </a:r>
            <a:endParaRPr lang="pt-BR" dirty="0">
              <a:ea typeface="+mn-lt"/>
              <a:cs typeface="+mn-lt"/>
            </a:endParaRPr>
          </a:p>
          <a:p>
            <a:r>
              <a:rPr lang="pt-BR" sz="1900" dirty="0">
                <a:ea typeface="+mn-lt"/>
                <a:cs typeface="+mn-lt"/>
              </a:rPr>
              <a:t> </a:t>
            </a:r>
            <a:r>
              <a:rPr lang="pt-BR" sz="1900" err="1">
                <a:ea typeface="+mn-lt"/>
                <a:cs typeface="+mn-lt"/>
              </a:rPr>
              <a:t>let</a:t>
            </a:r>
            <a:r>
              <a:rPr lang="pt-BR" sz="1900" dirty="0">
                <a:ea typeface="+mn-lt"/>
                <a:cs typeface="+mn-lt"/>
              </a:rPr>
              <a:t> res = </a:t>
            </a:r>
            <a:r>
              <a:rPr lang="pt-BR" sz="1900" err="1">
                <a:ea typeface="+mn-lt"/>
                <a:cs typeface="+mn-lt"/>
              </a:rPr>
              <a:t>valores.map</a:t>
            </a:r>
            <a:r>
              <a:rPr lang="pt-BR" sz="1900" dirty="0">
                <a:ea typeface="+mn-lt"/>
                <a:cs typeface="+mn-lt"/>
              </a:rPr>
              <a:t>( </a:t>
            </a:r>
            <a:r>
              <a:rPr lang="pt-BR" sz="1900" err="1">
                <a:ea typeface="+mn-lt"/>
                <a:cs typeface="+mn-lt"/>
              </a:rPr>
              <a:t>function</a:t>
            </a:r>
            <a:r>
              <a:rPr lang="pt-BR" sz="1900" dirty="0">
                <a:ea typeface="+mn-lt"/>
                <a:cs typeface="+mn-lt"/>
              </a:rPr>
              <a:t>(num) { console.log(`${num } x ${2} = ${ num * 2}`); </a:t>
            </a:r>
            <a:r>
              <a:rPr lang="pt-BR" sz="1900" err="1">
                <a:ea typeface="+mn-lt"/>
                <a:cs typeface="+mn-lt"/>
              </a:rPr>
              <a:t>return</a:t>
            </a:r>
            <a:r>
              <a:rPr lang="pt-BR" sz="1900" dirty="0">
                <a:ea typeface="+mn-lt"/>
                <a:cs typeface="+mn-lt"/>
              </a:rPr>
              <a:t> num * 2; }); console.log(“Resultado da soma é:”, res); </a:t>
            </a:r>
            <a:endParaRPr lang="pt-BR">
              <a:cs typeface="Calibri"/>
            </a:endParaRPr>
          </a:p>
          <a:p>
            <a:endParaRPr lang="pt-BR" sz="1600" dirty="0">
              <a:latin typeface="Calibri" panose="020F0502020204030204"/>
              <a:ea typeface="Open San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3439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12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MAP, FILTER E REDUCE: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900" dirty="0">
                <a:ea typeface="+mn-lt"/>
                <a:cs typeface="+mn-lt"/>
              </a:rPr>
              <a:t>FILTER(): </a:t>
            </a:r>
            <a:r>
              <a:rPr lang="pt-BR" sz="1900" dirty="0">
                <a:solidFill>
                  <a:srgbClr val="000000"/>
                </a:solidFill>
                <a:ea typeface="+mn-lt"/>
                <a:cs typeface="+mn-lt"/>
              </a:rPr>
              <a:t>O método </a:t>
            </a:r>
            <a:r>
              <a:rPr lang="pt-BR" sz="1900" dirty="0" err="1">
                <a:solidFill>
                  <a:srgbClr val="000000"/>
                </a:solidFill>
                <a:ea typeface="+mn-lt"/>
                <a:cs typeface="+mn-lt"/>
              </a:rPr>
              <a:t>filter</a:t>
            </a:r>
            <a:r>
              <a:rPr lang="pt-BR" sz="1900" dirty="0">
                <a:solidFill>
                  <a:srgbClr val="000000"/>
                </a:solidFill>
                <a:ea typeface="+mn-lt"/>
                <a:cs typeface="+mn-lt"/>
              </a:rPr>
              <a:t>() é um recurso que permite fazer a filtragem de elementos com apenas poucas linhas de comandos. 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ele tem a função de filtrar o conteúdo de uma </a:t>
            </a:r>
            <a:r>
              <a:rPr lang="pt-BR" sz="1900" dirty="0" err="1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array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.</a:t>
            </a:r>
          </a:p>
          <a:p>
            <a:endParaRPr lang="pt-BR" sz="1900" dirty="0">
              <a:solidFill>
                <a:srgbClr val="000000"/>
              </a:solidFill>
              <a:latin typeface="Calibri"/>
              <a:ea typeface="Verdana"/>
              <a:cs typeface="Calibri" panose="020F0502020204030204"/>
            </a:endParaRPr>
          </a:p>
          <a:p>
            <a:endParaRPr lang="pt-BR" sz="1900" dirty="0">
              <a:ea typeface="Verdana"/>
              <a:cs typeface="+mn-lt"/>
            </a:endParaRPr>
          </a:p>
          <a:p>
            <a:r>
              <a:rPr lang="pt-BR" sz="1900" err="1">
                <a:ea typeface="+mn-lt"/>
                <a:cs typeface="+mn-lt"/>
              </a:rPr>
              <a:t>const</a:t>
            </a:r>
            <a:r>
              <a:rPr lang="pt-BR" sz="1900">
                <a:ea typeface="+mn-lt"/>
                <a:cs typeface="+mn-lt"/>
              </a:rPr>
              <a:t> words = ['spray', 'limit', 'elite', 'exuberant', 'destruction', 'present'];</a:t>
            </a:r>
            <a:endParaRPr lang="pt-BR"/>
          </a:p>
          <a:p>
            <a:r>
              <a:rPr lang="pt-BR" sz="1900" err="1">
                <a:ea typeface="+mn-lt"/>
                <a:cs typeface="+mn-lt"/>
              </a:rPr>
              <a:t>const</a:t>
            </a:r>
            <a:r>
              <a:rPr lang="pt-BR" sz="1900" dirty="0">
                <a:ea typeface="+mn-lt"/>
                <a:cs typeface="+mn-lt"/>
              </a:rPr>
              <a:t> </a:t>
            </a:r>
            <a:r>
              <a:rPr lang="pt-BR" sz="1900" err="1">
                <a:ea typeface="+mn-lt"/>
                <a:cs typeface="+mn-lt"/>
              </a:rPr>
              <a:t>result</a:t>
            </a:r>
            <a:r>
              <a:rPr lang="pt-BR" sz="1900">
                <a:ea typeface="+mn-lt"/>
                <a:cs typeface="+mn-lt"/>
              </a:rPr>
              <a:t> = </a:t>
            </a:r>
            <a:r>
              <a:rPr lang="pt-BR" sz="1900" err="1">
                <a:ea typeface="+mn-lt"/>
                <a:cs typeface="+mn-lt"/>
              </a:rPr>
              <a:t>words.filter</a:t>
            </a:r>
            <a:r>
              <a:rPr lang="pt-BR" sz="1900">
                <a:ea typeface="+mn-lt"/>
                <a:cs typeface="+mn-lt"/>
              </a:rPr>
              <a:t>(word =&gt; </a:t>
            </a:r>
            <a:r>
              <a:rPr lang="pt-BR" sz="1900" err="1">
                <a:ea typeface="+mn-lt"/>
                <a:cs typeface="+mn-lt"/>
              </a:rPr>
              <a:t>word.length</a:t>
            </a:r>
            <a:r>
              <a:rPr lang="pt-BR" sz="1900">
                <a:ea typeface="+mn-lt"/>
                <a:cs typeface="+mn-lt"/>
              </a:rPr>
              <a:t> &gt; 6);</a:t>
            </a:r>
            <a:endParaRPr lang="pt-BR"/>
          </a:p>
          <a:p>
            <a:r>
              <a:rPr lang="pt-BR" sz="1900" dirty="0">
                <a:ea typeface="+mn-lt"/>
                <a:cs typeface="+mn-lt"/>
              </a:rPr>
              <a:t>console.log(</a:t>
            </a:r>
            <a:r>
              <a:rPr lang="pt-BR" sz="1900" dirty="0" err="1">
                <a:ea typeface="+mn-lt"/>
                <a:cs typeface="+mn-lt"/>
              </a:rPr>
              <a:t>result</a:t>
            </a:r>
            <a:r>
              <a:rPr lang="pt-BR" sz="1900" dirty="0">
                <a:ea typeface="+mn-lt"/>
                <a:cs typeface="+mn-lt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6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 da Disciplina:</a:t>
            </a:r>
          </a:p>
          <a:p>
            <a:endParaRPr lang="pt-BR" sz="1600" dirty="0"/>
          </a:p>
          <a:p>
            <a:r>
              <a:rPr lang="pt-BR" sz="1600" dirty="0"/>
              <a:t>No semestre anterior, trabalhamos as bases da construção de páginas WEB, que são o HTML e o CSS. Nesta Unidade Curricular, além de trabalharmos com as tecnologias vistas anteriormente, iremos avançar para os estudos com a linguagem de programação </a:t>
            </a:r>
            <a:r>
              <a:rPr lang="pt-BR" sz="1600" dirty="0" err="1"/>
              <a:t>Javascript</a:t>
            </a:r>
            <a:r>
              <a:rPr lang="pt-BR" sz="1600" dirty="0"/>
              <a:t>, e sua biblioteca mais famosa, o </a:t>
            </a:r>
            <a:r>
              <a:rPr lang="pt-BR" sz="1600" dirty="0" err="1"/>
              <a:t>React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Através dos ensinamentos que serão trabalhados em sala de aula, os alunos terão conhecimento para poderem avançar nos seus estudos e se desenvolverem como programadores FRONT-END.</a:t>
            </a:r>
          </a:p>
          <a:p>
            <a:endParaRPr lang="pt-BR" sz="1600" dirty="0"/>
          </a:p>
          <a:p>
            <a:r>
              <a:rPr lang="pt-BR" sz="1600" dirty="0"/>
              <a:t>Como complemento, iremos recuperar alguns conceitos básicos de design, explorando os temas UI e UX, e o porque, mesmo que você não vá trabalhar na área, é importante conhecer sobre o assunto. Tenho certeza que a fusão dos conhecimentos em HTML, CSS, JS e UI/UX permitirão que você construía suas primeiras aplicações web dinâmicas e que seu crescimento não para por ai.</a:t>
            </a:r>
          </a:p>
          <a:p>
            <a:endParaRPr lang="pt-BR" sz="1600" dirty="0"/>
          </a:p>
          <a:p>
            <a:r>
              <a:rPr lang="pt-BR" sz="1600" dirty="0"/>
              <a:t>Nosso curso de JS está previsto para ser realizado ao longo de 4 aulas, mesclando teoria e prática. Não se aprende programar apenas lendo e ouvindo, é necessário praticar e ir além dos exemplos mostrados em sala de aula. Para o curso de </a:t>
            </a:r>
            <a:r>
              <a:rPr lang="pt-BR" sz="1600" dirty="0" err="1"/>
              <a:t>React</a:t>
            </a:r>
            <a:r>
              <a:rPr lang="pt-BR" sz="1600" dirty="0"/>
              <a:t>, também seguiremos a mesma dinâmica, com o conteúdo sendo ministrado ao longo de 4 semanas, mesclado teoria e pratica. Estão previstas a entrega de 2 aplicações, que farão a composição das notas.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7142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12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FUNÇAO:</a:t>
            </a:r>
          </a:p>
          <a:p>
            <a:endParaRPr lang="pt-BR" sz="1600" b="1" dirty="0"/>
          </a:p>
          <a:p>
            <a:r>
              <a:rPr lang="pt-BR" sz="16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MAP, FILTER E REDUCE:</a:t>
            </a:r>
            <a:endParaRPr lang="pt-BR" sz="16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pt-BR" sz="1900" dirty="0">
                <a:ea typeface="+mn-lt"/>
                <a:cs typeface="+mn-lt"/>
              </a:rPr>
              <a:t>FILTER(): </a:t>
            </a:r>
            <a:r>
              <a:rPr lang="pt-BR" sz="1900" dirty="0">
                <a:solidFill>
                  <a:srgbClr val="000000"/>
                </a:solidFill>
                <a:ea typeface="+mn-lt"/>
                <a:cs typeface="+mn-lt"/>
              </a:rPr>
              <a:t>O método </a:t>
            </a:r>
            <a:r>
              <a:rPr lang="pt-BR" sz="1900" dirty="0" err="1">
                <a:solidFill>
                  <a:srgbClr val="000000"/>
                </a:solidFill>
                <a:ea typeface="+mn-lt"/>
                <a:cs typeface="+mn-lt"/>
              </a:rPr>
              <a:t>filter</a:t>
            </a:r>
            <a:r>
              <a:rPr lang="pt-BR" sz="1900" dirty="0">
                <a:solidFill>
                  <a:srgbClr val="000000"/>
                </a:solidFill>
                <a:ea typeface="+mn-lt"/>
                <a:cs typeface="+mn-lt"/>
              </a:rPr>
              <a:t>() é um recurso que permite fazer a filtragem de elementos com apenas poucas linhas de comandos. 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ele tem a função de filtrar o conteúdo de uma </a:t>
            </a:r>
            <a:r>
              <a:rPr lang="pt-BR" sz="1900" dirty="0" err="1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array</a:t>
            </a:r>
            <a:r>
              <a:rPr lang="pt-BR" sz="1900" dirty="0">
                <a:solidFill>
                  <a:srgbClr val="000000"/>
                </a:solidFill>
                <a:latin typeface="Calibri"/>
                <a:ea typeface="Verdana"/>
                <a:cs typeface="+mn-lt"/>
              </a:rPr>
              <a:t>.</a:t>
            </a:r>
          </a:p>
          <a:p>
            <a:endParaRPr lang="pt-BR" sz="1900" dirty="0">
              <a:solidFill>
                <a:srgbClr val="000000"/>
              </a:solidFill>
              <a:latin typeface="Calibri"/>
              <a:ea typeface="Verdana"/>
              <a:cs typeface="Calibri" panose="020F0502020204030204"/>
            </a:endParaRPr>
          </a:p>
          <a:p>
            <a:endParaRPr lang="pt-BR" sz="1900" dirty="0">
              <a:ea typeface="Verdana"/>
              <a:cs typeface="+mn-lt"/>
            </a:endParaRPr>
          </a:p>
          <a:p>
            <a:r>
              <a:rPr lang="pt-BR" sz="1900" err="1">
                <a:ea typeface="+mn-lt"/>
                <a:cs typeface="+mn-lt"/>
              </a:rPr>
              <a:t>const</a:t>
            </a:r>
            <a:r>
              <a:rPr lang="pt-BR" sz="1900">
                <a:ea typeface="+mn-lt"/>
                <a:cs typeface="+mn-lt"/>
              </a:rPr>
              <a:t> words = ['spray', 'limit', 'elite', 'exuberant', 'destruction', 'present'];</a:t>
            </a:r>
            <a:endParaRPr lang="pt-BR"/>
          </a:p>
          <a:p>
            <a:r>
              <a:rPr lang="pt-BR" sz="1900" err="1">
                <a:ea typeface="+mn-lt"/>
                <a:cs typeface="+mn-lt"/>
              </a:rPr>
              <a:t>const</a:t>
            </a:r>
            <a:r>
              <a:rPr lang="pt-BR" sz="1900" dirty="0">
                <a:ea typeface="+mn-lt"/>
                <a:cs typeface="+mn-lt"/>
              </a:rPr>
              <a:t> </a:t>
            </a:r>
            <a:r>
              <a:rPr lang="pt-BR" sz="1900" err="1">
                <a:ea typeface="+mn-lt"/>
                <a:cs typeface="+mn-lt"/>
              </a:rPr>
              <a:t>result</a:t>
            </a:r>
            <a:r>
              <a:rPr lang="pt-BR" sz="1900">
                <a:ea typeface="+mn-lt"/>
                <a:cs typeface="+mn-lt"/>
              </a:rPr>
              <a:t> = </a:t>
            </a:r>
            <a:r>
              <a:rPr lang="pt-BR" sz="1900" err="1">
                <a:ea typeface="+mn-lt"/>
                <a:cs typeface="+mn-lt"/>
              </a:rPr>
              <a:t>words.filter</a:t>
            </a:r>
            <a:r>
              <a:rPr lang="pt-BR" sz="1900">
                <a:ea typeface="+mn-lt"/>
                <a:cs typeface="+mn-lt"/>
              </a:rPr>
              <a:t>(word =&gt; </a:t>
            </a:r>
            <a:r>
              <a:rPr lang="pt-BR" sz="1900" err="1">
                <a:ea typeface="+mn-lt"/>
                <a:cs typeface="+mn-lt"/>
              </a:rPr>
              <a:t>word.length</a:t>
            </a:r>
            <a:r>
              <a:rPr lang="pt-BR" sz="1900">
                <a:ea typeface="+mn-lt"/>
                <a:cs typeface="+mn-lt"/>
              </a:rPr>
              <a:t> &gt; 6);</a:t>
            </a:r>
            <a:endParaRPr lang="pt-BR"/>
          </a:p>
          <a:p>
            <a:r>
              <a:rPr lang="pt-BR" sz="1900" dirty="0">
                <a:ea typeface="+mn-lt"/>
                <a:cs typeface="+mn-lt"/>
              </a:rPr>
              <a:t>console.log(</a:t>
            </a:r>
            <a:r>
              <a:rPr lang="pt-BR" sz="1900" dirty="0" err="1">
                <a:ea typeface="+mn-lt"/>
                <a:cs typeface="+mn-lt"/>
              </a:rPr>
              <a:t>result</a:t>
            </a:r>
            <a:r>
              <a:rPr lang="pt-BR" sz="1900" dirty="0">
                <a:ea typeface="+mn-lt"/>
                <a:cs typeface="+mn-lt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061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PROMISSE:</a:t>
            </a:r>
          </a:p>
          <a:p>
            <a:endParaRPr lang="pt-BR" sz="1600" b="1" dirty="0">
              <a:cs typeface="Calibri"/>
            </a:endParaRPr>
          </a:p>
          <a:p>
            <a:r>
              <a:rPr lang="pt-BR" sz="1600" err="1">
                <a:ea typeface="+mn-lt"/>
                <a:cs typeface="+mn-lt"/>
              </a:rPr>
              <a:t>Promise</a:t>
            </a:r>
            <a:r>
              <a:rPr lang="pt-BR" sz="1600" dirty="0">
                <a:ea typeface="+mn-lt"/>
                <a:cs typeface="+mn-lt"/>
              </a:rPr>
              <a:t> é um objeto que utilizamos para executar processamentos assíncronos. Esse objeto armazena um valor resultante de um processamento que poderá estar disponível agora, no futuro ou nunca. Dessa forma, podemos fazer o tratamento de eventos que acontecem em caso de sucesso ou falha de forma assíncrona.</a:t>
            </a:r>
            <a:endParaRPr lang="pt-BR" dirty="0"/>
          </a:p>
          <a:p>
            <a:endParaRPr lang="pt-BR" sz="1600" dirty="0">
              <a:cs typeface="Calibri" panose="020F0502020204030204"/>
            </a:endParaRPr>
          </a:p>
          <a:p>
            <a:r>
              <a:rPr lang="pt-BR" sz="1600" dirty="0">
                <a:cs typeface="Calibri" panose="020F0502020204030204"/>
              </a:rPr>
              <a:t>Há 3 </a:t>
            </a:r>
            <a:r>
              <a:rPr lang="pt-BR" sz="1600" dirty="0" err="1">
                <a:cs typeface="Calibri" panose="020F0502020204030204"/>
              </a:rPr>
              <a:t>manieras</a:t>
            </a:r>
            <a:r>
              <a:rPr lang="pt-BR" sz="1600" dirty="0">
                <a:cs typeface="Calibri" panose="020F0502020204030204"/>
              </a:rPr>
              <a:t> de lidar com este tipo de </a:t>
            </a:r>
            <a:r>
              <a:rPr lang="pt-BR" sz="1600" dirty="0" err="1">
                <a:cs typeface="Calibri" panose="020F0502020204030204"/>
              </a:rPr>
              <a:t>codigo</a:t>
            </a:r>
            <a:r>
              <a:rPr lang="pt-BR" sz="1600" dirty="0">
                <a:cs typeface="Calibri" panose="020F0502020204030204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cs typeface="Calibri" panose="020F0502020204030204"/>
              </a:rPr>
              <a:t>Callback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cs typeface="Calibri" panose="020F0502020204030204"/>
              </a:rPr>
              <a:t>Promisse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cs typeface="Calibri" panose="020F0502020204030204"/>
              </a:rPr>
              <a:t>Promisse</a:t>
            </a:r>
            <a:r>
              <a:rPr lang="pt-BR" sz="1600" dirty="0">
                <a:cs typeface="Calibri" panose="020F0502020204030204"/>
              </a:rPr>
              <a:t> com </a:t>
            </a:r>
            <a:r>
              <a:rPr lang="pt-BR" sz="1600" dirty="0" err="1">
                <a:cs typeface="Calibri" panose="020F0502020204030204"/>
              </a:rPr>
              <a:t>Async</a:t>
            </a:r>
            <a:r>
              <a:rPr lang="pt-BR" sz="1600" dirty="0">
                <a:cs typeface="Calibri" panose="020F0502020204030204"/>
              </a:rPr>
              <a:t>/</a:t>
            </a:r>
            <a:r>
              <a:rPr lang="pt-BR" sz="1600" dirty="0" err="1">
                <a:cs typeface="Calibri" panose="020F0502020204030204"/>
              </a:rPr>
              <a:t>Await</a:t>
            </a:r>
          </a:p>
          <a:p>
            <a:endParaRPr lang="pt-BR" sz="1600" dirty="0">
              <a:cs typeface="Calibri" panose="020F0502020204030204"/>
            </a:endParaRPr>
          </a:p>
          <a:p>
            <a:endParaRPr lang="pt-BR" sz="1600" dirty="0">
              <a:cs typeface="Calibri" panose="020F0502020204030204"/>
            </a:endParaRPr>
          </a:p>
          <a:p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4466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2FAC4CB-FC50-4A3E-B54F-BCD673D1FA2D}"/>
              </a:ext>
            </a:extLst>
          </p:cNvPr>
          <p:cNvSpPr txBox="1"/>
          <p:nvPr/>
        </p:nvSpPr>
        <p:spPr>
          <a:xfrm>
            <a:off x="741872" y="1166842"/>
            <a:ext cx="1082624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600" b="1" dirty="0"/>
              <a:t>PROMISSE:</a:t>
            </a:r>
          </a:p>
          <a:p>
            <a:endParaRPr lang="pt-BR" sz="1600" b="1" dirty="0">
              <a:cs typeface="Calibri"/>
            </a:endParaRPr>
          </a:p>
          <a:p>
            <a:endParaRPr lang="pt-BR" sz="1600" dirty="0">
              <a:cs typeface="Calibri" panose="020F0502020204030204"/>
            </a:endParaRPr>
          </a:p>
          <a:p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52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682879" y="992037"/>
            <a:ext cx="1082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Sumário: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58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O que é o </a:t>
            </a:r>
            <a:r>
              <a:rPr lang="pt-BR" sz="1600" dirty="0" err="1"/>
              <a:t>Javascript</a:t>
            </a:r>
            <a:r>
              <a:rPr lang="pt-BR" sz="1600" dirty="0"/>
              <a:t>? </a:t>
            </a:r>
          </a:p>
          <a:p>
            <a:endParaRPr lang="pt-BR" sz="1600" dirty="0"/>
          </a:p>
          <a:p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é uma linguagem de programação que nasceu com o objetivo de tornar as páginas WEB mais dinâmicas e interativas. Uma de suas principais características é que ela não precisa da instalação de nenhum ambiente de desenvolvimento ou interpretador para que possa que ser executado. Qualquer browser moderno é capaz de executar o </a:t>
            </a:r>
            <a:r>
              <a:rPr lang="pt-BR" sz="1600" dirty="0" err="1"/>
              <a:t>Javascript</a:t>
            </a:r>
            <a:r>
              <a:rPr lang="pt-BR" sz="1600" dirty="0"/>
              <a:t>. </a:t>
            </a:r>
          </a:p>
          <a:p>
            <a:endParaRPr lang="pt-BR" sz="1600" dirty="0"/>
          </a:p>
          <a:p>
            <a:r>
              <a:rPr lang="pt-BR" sz="1600" dirty="0"/>
              <a:t>A principio, o </a:t>
            </a:r>
            <a:r>
              <a:rPr lang="pt-BR" sz="1600" dirty="0" err="1"/>
              <a:t>Javascript</a:t>
            </a:r>
            <a:r>
              <a:rPr lang="pt-BR" sz="1600" dirty="0"/>
              <a:t> foi desenvolvido para ser uma linguagem cliente-</a:t>
            </a:r>
            <a:r>
              <a:rPr lang="pt-BR" sz="1600" dirty="0" err="1"/>
              <a:t>side</a:t>
            </a:r>
            <a:r>
              <a:rPr lang="pt-BR" sz="1600" dirty="0"/>
              <a:t>, ou seja, todo o seu processamento ocorre na maquina no usuário pelo browser. Como nada é enviado para fora, tudo fica na máquina, até então.</a:t>
            </a:r>
          </a:p>
          <a:p>
            <a:endParaRPr lang="pt-BR" sz="1600" dirty="0"/>
          </a:p>
          <a:p>
            <a:r>
              <a:rPr lang="pt-BR" sz="1600" dirty="0"/>
              <a:t>Com os avanços tecnológicos e a inclusão de novas funcionalidades na linguagem, o </a:t>
            </a:r>
            <a:r>
              <a:rPr lang="pt-BR" sz="1600" dirty="0" err="1"/>
              <a:t>Javascript</a:t>
            </a:r>
            <a:r>
              <a:rPr lang="pt-BR" sz="1600" dirty="0"/>
              <a:t> hoje também pode ser utilizado para a programação de </a:t>
            </a:r>
            <a:r>
              <a:rPr lang="pt-BR" sz="1600" dirty="0" err="1"/>
              <a:t>back-ends</a:t>
            </a:r>
            <a:r>
              <a:rPr lang="pt-BR" sz="1600" dirty="0"/>
              <a:t>, através do NODE JS, e seus frameworks/bibliotecas.</a:t>
            </a:r>
          </a:p>
          <a:p>
            <a:endParaRPr lang="pt-BR" sz="1600" dirty="0"/>
          </a:p>
          <a:p>
            <a:r>
              <a:rPr lang="pt-BR" sz="1600" dirty="0"/>
              <a:t>Hoje, o </a:t>
            </a:r>
            <a:r>
              <a:rPr lang="pt-BR" sz="1600" dirty="0" err="1"/>
              <a:t>Javascript</a:t>
            </a:r>
            <a:r>
              <a:rPr lang="pt-BR" sz="1600" dirty="0"/>
              <a:t> ganhou muita popularidade e tem sido uma das linguagens de programação mais requisitadas pelo mercado, tendo em vista que é uma linguagem nativa da WEB e extremante poderosa para construção de sites e aplicativos.</a:t>
            </a:r>
          </a:p>
          <a:p>
            <a:endParaRPr lang="pt-BR" sz="1600" dirty="0"/>
          </a:p>
          <a:p>
            <a:r>
              <a:rPr lang="pt-BR" sz="1600" dirty="0"/>
              <a:t>Além da WEB, o através do REACT NATIVE, é possível fazer aplicativos para dispositivos moveis, televisores, smartwatch, etc. E oferece a vantagem de que um app construído em REACT NATIVE seja executado tanto em IOS quanto em ANDROID. 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7303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Características do </a:t>
            </a:r>
            <a:r>
              <a:rPr lang="pt-BR" sz="1600" dirty="0" err="1"/>
              <a:t>Javascript</a:t>
            </a:r>
            <a:r>
              <a:rPr lang="pt-BR" sz="1600" dirty="0"/>
              <a:t>: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Linguagem leve e interpretada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Independente de plataforma, executa diretamente do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Ela é uma linguagem fracamente </a:t>
            </a:r>
            <a:r>
              <a:rPr lang="pt-BR" sz="1600" dirty="0" err="1"/>
              <a:t>tipada</a:t>
            </a:r>
            <a:r>
              <a:rPr lang="pt-BR" sz="1600" dirty="0"/>
              <a:t>, o que significa que se um variável nasce </a:t>
            </a:r>
            <a:r>
              <a:rPr lang="pt-BR" sz="1600" i="1" dirty="0" err="1"/>
              <a:t>number</a:t>
            </a:r>
            <a:r>
              <a:rPr lang="pt-BR" sz="1600" i="1" dirty="0"/>
              <a:t> </a:t>
            </a:r>
            <a:r>
              <a:rPr lang="pt-BR" sz="1600" dirty="0"/>
              <a:t>ele pode em algum momento receber um dado como </a:t>
            </a:r>
            <a:r>
              <a:rPr lang="pt-BR" sz="1600" i="1" dirty="0" err="1"/>
              <a:t>string</a:t>
            </a:r>
            <a:r>
              <a:rPr lang="pt-BR" sz="1600" i="1" dirty="0"/>
              <a:t>. </a:t>
            </a:r>
            <a:r>
              <a:rPr lang="pt-BR" sz="1600" dirty="0"/>
              <a:t>Diferente de linguagens fortemente </a:t>
            </a:r>
            <a:r>
              <a:rPr lang="pt-BR" sz="1600" dirty="0" err="1"/>
              <a:t>tipadas</a:t>
            </a:r>
            <a:r>
              <a:rPr lang="pt-BR" sz="1600" dirty="0"/>
              <a:t> como o JAVA, se um variável foi definida para somente receber dados do tipo </a:t>
            </a:r>
            <a:r>
              <a:rPr lang="pt-BR" sz="1600" dirty="0" err="1"/>
              <a:t>string</a:t>
            </a:r>
            <a:r>
              <a:rPr lang="pt-BR" sz="1600" dirty="0"/>
              <a:t>, ela somente irá receber dados do tipo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também é uma linguagem orientada a objetos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0241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Como vincular o </a:t>
            </a:r>
            <a:r>
              <a:rPr lang="pt-BR" sz="1600" dirty="0" err="1"/>
              <a:t>Javascript</a:t>
            </a:r>
            <a:r>
              <a:rPr lang="pt-BR" sz="1600" dirty="0"/>
              <a:t> ao documento HTML: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Podemos incluir códigos </a:t>
            </a:r>
            <a:r>
              <a:rPr lang="pt-BR" sz="1600" dirty="0" err="1"/>
              <a:t>Javascript</a:t>
            </a:r>
            <a:r>
              <a:rPr lang="pt-BR" sz="1600" dirty="0"/>
              <a:t> de 2 formas em nosso documento: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459FD8-3CDF-4449-B929-35FD997A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982724"/>
            <a:ext cx="5144218" cy="29150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FD4123-E986-491F-9373-902E9D6F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06" y="3065728"/>
            <a:ext cx="516327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/>
              <a:t>Como vincular o </a:t>
            </a:r>
            <a:r>
              <a:rPr lang="pt-BR" sz="1600" dirty="0" err="1"/>
              <a:t>Javascript</a:t>
            </a:r>
            <a:r>
              <a:rPr lang="pt-BR" sz="1600" dirty="0"/>
              <a:t> ao documento HTML: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Considerações importantes: É considerado uma boa prática criar um arquivo separado para tanto o HTML, o CSS e o </a:t>
            </a:r>
            <a:r>
              <a:rPr lang="pt-BR" sz="1600" dirty="0" err="1"/>
              <a:t>Javascript</a:t>
            </a:r>
            <a:r>
              <a:rPr lang="pt-BR" sz="1600" dirty="0"/>
              <a:t>, definindo assim a responsabilidade de cada arquivo do projeto.</a:t>
            </a:r>
          </a:p>
          <a:p>
            <a:endParaRPr lang="pt-BR" sz="1600" dirty="0"/>
          </a:p>
          <a:p>
            <a:r>
              <a:rPr lang="pt-BR" sz="1600" dirty="0"/>
              <a:t>Ao incluir um código </a:t>
            </a:r>
            <a:r>
              <a:rPr lang="pt-BR" sz="1600" dirty="0" err="1"/>
              <a:t>Javascript</a:t>
            </a:r>
            <a:r>
              <a:rPr lang="pt-BR" sz="1600" dirty="0"/>
              <a:t> diretamente no HTML, através das </a:t>
            </a:r>
            <a:r>
              <a:rPr lang="pt-BR" sz="1600" dirty="0" err="1"/>
              <a:t>tags</a:t>
            </a:r>
            <a:r>
              <a:rPr lang="pt-BR" sz="1600" dirty="0"/>
              <a:t> &lt;script&gt;&lt;/script&gt;, você poderá tornar o seu código muito grande e de difícil manutenção. Opte por esse recurso se for um código muito simples e de poucas linhas.</a:t>
            </a:r>
          </a:p>
          <a:p>
            <a:endParaRPr lang="pt-BR" sz="1600" dirty="0"/>
          </a:p>
          <a:p>
            <a:r>
              <a:rPr lang="pt-BR" sz="1600" dirty="0"/>
              <a:t>Ao </a:t>
            </a:r>
            <a:r>
              <a:rPr lang="pt-BR" sz="1600" dirty="0" err="1"/>
              <a:t>linkar</a:t>
            </a:r>
            <a:r>
              <a:rPr lang="pt-BR" sz="1600" dirty="0"/>
              <a:t> um arquivo .JS externo através da opção &lt;script </a:t>
            </a:r>
            <a:r>
              <a:rPr lang="pt-BR" sz="1600" dirty="0" err="1"/>
              <a:t>src</a:t>
            </a:r>
            <a:r>
              <a:rPr lang="pt-BR" sz="1600" dirty="0"/>
              <a:t>=“script.js”&gt;&lt;/script&gt;, atente-se para inseri-lo antes do fechamento da </a:t>
            </a:r>
            <a:r>
              <a:rPr lang="pt-BR" sz="1600" dirty="0" err="1"/>
              <a:t>tag</a:t>
            </a:r>
            <a:r>
              <a:rPr lang="pt-BR" sz="1600" dirty="0"/>
              <a:t> </a:t>
            </a:r>
            <a:r>
              <a:rPr lang="pt-BR" sz="1600" dirty="0" err="1"/>
              <a:t>body</a:t>
            </a:r>
            <a:r>
              <a:rPr lang="pt-BR" sz="1600" dirty="0"/>
              <a:t>, ou utilize o atributo </a:t>
            </a:r>
            <a:r>
              <a:rPr lang="pt-BR" sz="1600" b="1" i="1" dirty="0" err="1"/>
              <a:t>defer</a:t>
            </a:r>
            <a:r>
              <a:rPr lang="pt-BR" sz="1600" b="1" i="1" dirty="0"/>
              <a:t>. </a:t>
            </a:r>
            <a:r>
              <a:rPr lang="pt-BR" sz="1600" dirty="0"/>
              <a:t>Isto impede que o </a:t>
            </a:r>
            <a:r>
              <a:rPr lang="pt-BR" sz="1600" dirty="0" err="1"/>
              <a:t>Javascript</a:t>
            </a:r>
            <a:r>
              <a:rPr lang="pt-BR" sz="1600" dirty="0"/>
              <a:t> seja executado antes do carregamento completo do HTML. Caso o </a:t>
            </a:r>
            <a:r>
              <a:rPr lang="pt-BR" sz="1600" dirty="0" err="1"/>
              <a:t>javascript</a:t>
            </a:r>
            <a:r>
              <a:rPr lang="pt-BR" sz="1600" dirty="0"/>
              <a:t> seja executado antes, podemos ter erros e mal funcionamentos em nossa aplicação.</a:t>
            </a:r>
            <a:endParaRPr lang="pt-BR" sz="1600" b="1" i="1" dirty="0"/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155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E0AEDD-249A-439C-A41D-D739242279DA}"/>
              </a:ext>
            </a:extLst>
          </p:cNvPr>
          <p:cNvSpPr txBox="1"/>
          <p:nvPr/>
        </p:nvSpPr>
        <p:spPr>
          <a:xfrm>
            <a:off x="741872" y="1166842"/>
            <a:ext cx="10826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Apresentação:</a:t>
            </a:r>
          </a:p>
          <a:p>
            <a:endParaRPr lang="pt-BR" sz="1600" dirty="0"/>
          </a:p>
          <a:p>
            <a:r>
              <a:rPr lang="pt-BR" sz="1600" dirty="0" err="1"/>
              <a:t>Variaveis</a:t>
            </a:r>
            <a:r>
              <a:rPr lang="pt-BR" sz="1600" dirty="0"/>
              <a:t> em </a:t>
            </a:r>
            <a:r>
              <a:rPr lang="pt-BR" sz="1600" dirty="0" err="1"/>
              <a:t>Javascript</a:t>
            </a:r>
            <a:r>
              <a:rPr lang="pt-BR" sz="1600" dirty="0"/>
              <a:t>:</a:t>
            </a:r>
          </a:p>
          <a:p>
            <a:endParaRPr lang="pt-BR" sz="1600" dirty="0"/>
          </a:p>
          <a:p>
            <a:r>
              <a:rPr lang="pt-BR" sz="1600" dirty="0"/>
              <a:t>O que é uma variável: De uma maneira bem simples, uma variável é um espaço na memória do computador, onde os dados são guardados temporariamente para serem usados pelo processador. Em </a:t>
            </a:r>
            <a:r>
              <a:rPr lang="pt-BR" sz="1600" dirty="0" err="1"/>
              <a:t>Javascript</a:t>
            </a:r>
            <a:r>
              <a:rPr lang="pt-BR" sz="1600" dirty="0"/>
              <a:t>, podemos declarar variáveis através de 3 formas: Através das palavras reservadas VAR, LET e CONST.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21E32D-AB02-4557-8913-2CFAFD3A721F}"/>
              </a:ext>
            </a:extLst>
          </p:cNvPr>
          <p:cNvSpPr txBox="1"/>
          <p:nvPr/>
        </p:nvSpPr>
        <p:spPr>
          <a:xfrm>
            <a:off x="869576" y="3429000"/>
            <a:ext cx="2090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 nome1;</a:t>
            </a:r>
          </a:p>
          <a:p>
            <a:r>
              <a:rPr lang="pt-BR" dirty="0"/>
              <a:t>nome1 = 20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var nome2 = “</a:t>
            </a:r>
            <a:r>
              <a:rPr lang="pt-BR" dirty="0" err="1"/>
              <a:t>senai</a:t>
            </a:r>
            <a:r>
              <a:rPr lang="pt-BR" dirty="0"/>
              <a:t>”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92B23A-A68D-4EE5-9D83-A274E9EB677B}"/>
              </a:ext>
            </a:extLst>
          </p:cNvPr>
          <p:cNvSpPr txBox="1"/>
          <p:nvPr/>
        </p:nvSpPr>
        <p:spPr>
          <a:xfrm>
            <a:off x="5109577" y="3429000"/>
            <a:ext cx="2043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nome1;</a:t>
            </a:r>
          </a:p>
          <a:p>
            <a:r>
              <a:rPr lang="pt-BR" dirty="0"/>
              <a:t>nome1 = 20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r>
              <a:rPr lang="pt-BR" dirty="0"/>
              <a:t> </a:t>
            </a:r>
          </a:p>
          <a:p>
            <a:r>
              <a:rPr lang="pt-BR" dirty="0" err="1"/>
              <a:t>let</a:t>
            </a:r>
            <a:r>
              <a:rPr lang="pt-BR" dirty="0"/>
              <a:t> nome2 = “</a:t>
            </a:r>
            <a:r>
              <a:rPr lang="pt-BR" dirty="0" err="1"/>
              <a:t>senai</a:t>
            </a:r>
            <a:r>
              <a:rPr lang="pt-BR" dirty="0"/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A7B05-C9C3-4E11-948B-C7A7ED71E1B1}"/>
              </a:ext>
            </a:extLst>
          </p:cNvPr>
          <p:cNvSpPr txBox="1"/>
          <p:nvPr/>
        </p:nvSpPr>
        <p:spPr>
          <a:xfrm>
            <a:off x="9279108" y="3429000"/>
            <a:ext cx="2302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const</a:t>
            </a:r>
            <a:r>
              <a:rPr lang="pt-BR" dirty="0"/>
              <a:t> nome1;</a:t>
            </a:r>
          </a:p>
          <a:p>
            <a:r>
              <a:rPr lang="pt-BR" dirty="0"/>
              <a:t>nome1 = 20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r>
              <a:rPr lang="pt-BR" dirty="0"/>
              <a:t> </a:t>
            </a:r>
          </a:p>
          <a:p>
            <a:r>
              <a:rPr lang="pt-BR" dirty="0" err="1"/>
              <a:t>const</a:t>
            </a:r>
            <a:r>
              <a:rPr lang="pt-BR" dirty="0"/>
              <a:t> nome2 = “</a:t>
            </a:r>
            <a:r>
              <a:rPr lang="pt-BR" dirty="0" err="1"/>
              <a:t>senai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47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2358</Words>
  <Application>Microsoft Office PowerPoint</Application>
  <PresentationFormat>Widescreen</PresentationFormat>
  <Paragraphs>264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Victor Serra Braga Lemos</cp:lastModifiedBy>
  <cp:revision>873</cp:revision>
  <dcterms:created xsi:type="dcterms:W3CDTF">2023-01-21T14:10:33Z</dcterms:created>
  <dcterms:modified xsi:type="dcterms:W3CDTF">2023-08-07T23:32:43Z</dcterms:modified>
</cp:coreProperties>
</file>