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9"/>
  </p:notesMasterIdLst>
  <p:sldIdLst>
    <p:sldId id="256" r:id="rId4"/>
    <p:sldId id="258" r:id="rId5"/>
    <p:sldId id="259" r:id="rId6"/>
    <p:sldId id="264" r:id="rId7"/>
    <p:sldId id="260" r:id="rId8"/>
    <p:sldId id="265" r:id="rId9"/>
    <p:sldId id="266" r:id="rId10"/>
    <p:sldId id="267" r:id="rId11"/>
    <p:sldId id="261" r:id="rId12"/>
    <p:sldId id="262" r:id="rId13"/>
    <p:sldId id="263" r:id="rId14"/>
    <p:sldId id="268" r:id="rId15"/>
    <p:sldId id="270" r:id="rId16"/>
    <p:sldId id="269" r:id="rId17"/>
    <p:sldId id="271" r:id="rId18"/>
  </p:sldIdLst>
  <p:sldSz cx="10969625" cy="6170613"/>
  <p:notesSz cx="6858000" cy="9144000"/>
  <p:custDataLst>
    <p:tags r:id="rId20"/>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4660"/>
  </p:normalViewPr>
  <p:slideViewPr>
    <p:cSldViewPr snapToGrid="0">
      <p:cViewPr varScale="1">
        <p:scale>
          <a:sx n="126" d="100"/>
          <a:sy n="126" d="100"/>
        </p:scale>
        <p:origin x="45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11.10.2023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‹nº›</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BF558F48-F6D6-4568-8DA6-55FAE81CC26F}"/>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547200" y="2602898"/>
            <a:ext cx="9268637" cy="1507549"/>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Presentation title</a:t>
            </a:r>
          </a:p>
        </p:txBody>
      </p:sp>
      <p:sp>
        <p:nvSpPr>
          <p:cNvPr id="7" name="Text Placeholder 2">
            <a:extLst>
              <a:ext uri="{FF2B5EF4-FFF2-40B4-BE49-F238E27FC236}">
                <a16:creationId xmlns:a16="http://schemas.microsoft.com/office/drawing/2014/main" id="{77B0DFCC-F037-4745-849A-E2902A32AC76}"/>
              </a:ext>
            </a:extLst>
          </p:cNvPr>
          <p:cNvSpPr>
            <a:spLocks noGrp="1"/>
          </p:cNvSpPr>
          <p:nvPr>
            <p:ph type="body" sz="quarter" idx="1" hasCustomPrompt="1"/>
          </p:nvPr>
        </p:nvSpPr>
        <p:spPr>
          <a:xfrm>
            <a:off x="547200" y="4241130"/>
            <a:ext cx="9268637"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Department, Date</a:t>
            </a:r>
          </a:p>
        </p:txBody>
      </p:sp>
      <p:pic>
        <p:nvPicPr>
          <p:cNvPr id="4" name="SuperGraphic">
            <a:extLst>
              <a:ext uri="{FF2B5EF4-FFF2-40B4-BE49-F238E27FC236}">
                <a16:creationId xmlns:a16="http://schemas.microsoft.com/office/drawing/2014/main" id="{862C2846-F73C-4F37-B810-57D2567D11EB}"/>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0969200" cy="2056725"/>
          </a:xfrm>
          <a:prstGeom prst="rect">
            <a:avLst/>
          </a:prstGeom>
        </p:spPr>
      </p:pic>
    </p:spTree>
    <p:extLst>
      <p:ext uri="{BB962C8B-B14F-4D97-AF65-F5344CB8AC3E}">
        <p14:creationId xmlns:p14="http://schemas.microsoft.com/office/powerpoint/2010/main" val="2149848536"/>
      </p:ext>
    </p:extLst>
  </p:cSld>
  <p:clrMapOvr>
    <a:masterClrMapping/>
  </p:clrMapOvr>
  <p:hf sldNum="0" hdr="0" ftr="0" dt="0"/>
  <p:extLst>
    <p:ext uri="{DCECCB84-F9BA-43D5-87BE-67443E8EF086}">
      <p15:sldGuideLst xmlns:p15="http://schemas.microsoft.com/office/powerpoint/2012/main">
        <p15:guide id="1" pos="428" userDrawn="1">
          <p15:clr>
            <a:srgbClr val="FBAE40"/>
          </p15:clr>
        </p15:guide>
        <p15:guide id="2" pos="6185" userDrawn="1">
          <p15:clr>
            <a:srgbClr val="FBAE40"/>
          </p15:clr>
        </p15:guide>
        <p15:guide id="3" orient="horz" pos="1290" userDrawn="1">
          <p15:clr>
            <a:srgbClr val="FBAE40"/>
          </p15:clr>
        </p15:guide>
        <p15:guide id="4" orient="horz" pos="2590" userDrawn="1">
          <p15:clr>
            <a:srgbClr val="FBAE40"/>
          </p15:clr>
        </p15:guide>
        <p15:guide id="5" orient="horz" pos="2664" userDrawn="1">
          <p15:clr>
            <a:srgbClr val="FBAE40"/>
          </p15:clr>
        </p15:guide>
        <p15:guide id="6" orient="horz" pos="347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Adicionar título do diapositivo</a:t>
            </a:r>
          </a:p>
        </p:txBody>
      </p:sp>
      <p:sp>
        <p:nvSpPr>
          <p:cNvPr id="3" name="Content Placeholder 1"/>
          <p:cNvSpPr>
            <a:spLocks noGrp="1"/>
          </p:cNvSpPr>
          <p:nvPr>
            <p:ph sz="half" idx="1" hasCustomPrompt="1"/>
          </p:nvPr>
        </p:nvSpPr>
        <p:spPr>
          <a:xfrm>
            <a:off x="205200" y="1296000"/>
            <a:ext cx="4914000" cy="4240800"/>
          </a:xfrm>
        </p:spPr>
        <p:txBody>
          <a:bodyPr/>
          <a:lstStyle>
            <a:lvl1pPr>
              <a:defRPr/>
            </a:lvl1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5853600" y="1295999"/>
            <a:ext cx="4914000" cy="4240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A6EE88F-E97F-46A3-8AB7-354C833CFFAB}"/>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Vertical contents ">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Adicionar título do diapositivo</a:t>
            </a:r>
          </a:p>
        </p:txBody>
      </p:sp>
      <p:sp>
        <p:nvSpPr>
          <p:cNvPr id="3" name="Content Placeholder 1"/>
          <p:cNvSpPr>
            <a:spLocks noGrp="1"/>
          </p:cNvSpPr>
          <p:nvPr>
            <p:ph sz="half" idx="1" hasCustomPrompt="1"/>
          </p:nvPr>
        </p:nvSpPr>
        <p:spPr>
          <a:xfrm>
            <a:off x="205200" y="1296000"/>
            <a:ext cx="3168000" cy="4240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0600" y="1296000"/>
            <a:ext cx="3168000" cy="4240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96000" y="1295999"/>
            <a:ext cx="3168000" cy="4240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AttachmentRemark">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21F85651-AA1F-4EE5-A69C-0361B9A97953}"/>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5" userDrawn="1">
          <p15:clr>
            <a:srgbClr val="FBAE40"/>
          </p15:clr>
        </p15:guide>
        <p15:guide id="10" pos="4453" userDrawn="1">
          <p15:clr>
            <a:srgbClr val="FBAE40"/>
          </p15:clr>
        </p15:guide>
        <p15:guide id="11" pos="478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Vertical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Adicionar título do diapositivo</a:t>
            </a:r>
          </a:p>
        </p:txBody>
      </p:sp>
      <p:sp>
        <p:nvSpPr>
          <p:cNvPr id="5" name="Content Placeholder 1"/>
          <p:cNvSpPr>
            <a:spLocks noGrp="1"/>
          </p:cNvSpPr>
          <p:nvPr>
            <p:ph sz="half" idx="1" hasCustomPrompt="1"/>
          </p:nvPr>
        </p:nvSpPr>
        <p:spPr>
          <a:xfrm>
            <a:off x="205200" y="1295399"/>
            <a:ext cx="2541600" cy="4240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877600" y="1295400"/>
            <a:ext cx="2541600" cy="4240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3" hasCustomPrompt="1"/>
          </p:nvPr>
        </p:nvSpPr>
        <p:spPr>
          <a:xfrm>
            <a:off x="5550000" y="1295399"/>
            <a:ext cx="2541600" cy="4240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8222400" y="1295400"/>
            <a:ext cx="2541600" cy="4240800"/>
          </a:xfrm>
        </p:spPr>
        <p:txBody>
          <a:bodyPr/>
          <a:lstStyle>
            <a:lvl1pPr>
              <a:defRPr/>
            </a:lvl1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E68EDC3-D46C-4E18-BC78-B9478A7BDC83}"/>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1731" userDrawn="1">
          <p15:clr>
            <a:srgbClr val="FBAE40"/>
          </p15:clr>
        </p15:guide>
        <p15:guide id="9" pos="1810" userDrawn="1">
          <p15:clr>
            <a:srgbClr val="FBAE40"/>
          </p15:clr>
        </p15:guide>
        <p15:guide id="10" pos="3417" userDrawn="1">
          <p15:clr>
            <a:srgbClr val="FBAE40"/>
          </p15:clr>
        </p15:guide>
        <p15:guide id="11" pos="3495" userDrawn="1">
          <p15:clr>
            <a:srgbClr val="FBAE40"/>
          </p15:clr>
        </p15:guide>
        <p15:guide id="12" pos="5098" userDrawn="1">
          <p15:clr>
            <a:srgbClr val="FBAE40"/>
          </p15:clr>
        </p15:guide>
        <p15:guide id="13" pos="517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Adicionar título do diapositivo</a:t>
            </a:r>
          </a:p>
        </p:txBody>
      </p:sp>
      <p:sp>
        <p:nvSpPr>
          <p:cNvPr id="5" name="Content Placeholder 1"/>
          <p:cNvSpPr>
            <a:spLocks noGrp="1"/>
          </p:cNvSpPr>
          <p:nvPr>
            <p:ph sz="half" idx="1" hasCustomPrompt="1"/>
          </p:nvPr>
        </p:nvSpPr>
        <p:spPr>
          <a:xfrm>
            <a:off x="205200" y="1296000"/>
            <a:ext cx="105588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05200" y="3481200"/>
            <a:ext cx="105588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D337342F-2EB7-4EB1-963F-314A664F0F2C}"/>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Adicionar título do diapositivo</a:t>
            </a:r>
          </a:p>
        </p:txBody>
      </p:sp>
      <p:sp>
        <p:nvSpPr>
          <p:cNvPr id="5" name="Content Placeholder 1"/>
          <p:cNvSpPr>
            <a:spLocks noGrp="1"/>
          </p:cNvSpPr>
          <p:nvPr>
            <p:ph sz="half" idx="1" hasCustomPrompt="1"/>
          </p:nvPr>
        </p:nvSpPr>
        <p:spPr>
          <a:xfrm>
            <a:off x="205200" y="1296000"/>
            <a:ext cx="49140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5850000" y="1295999"/>
            <a:ext cx="49140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05200" y="3481200"/>
            <a:ext cx="49140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5850000" y="3481200"/>
            <a:ext cx="49140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685D5130-F453-4F60-9091-CC67A95125AD}"/>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3225" userDrawn="1">
          <p15:clr>
            <a:srgbClr val="FBAE40"/>
          </p15:clr>
        </p15:guide>
        <p15:guide id="11" pos="368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Adicionar título do diapositivo</a:t>
            </a:r>
          </a:p>
        </p:txBody>
      </p:sp>
      <p:sp>
        <p:nvSpPr>
          <p:cNvPr id="5" name="Content Placeholder 1"/>
          <p:cNvSpPr>
            <a:spLocks noGrp="1"/>
          </p:cNvSpPr>
          <p:nvPr>
            <p:ph sz="half" idx="1" hasCustomPrompt="1"/>
          </p:nvPr>
        </p:nvSpPr>
        <p:spPr>
          <a:xfrm>
            <a:off x="205200" y="1296000"/>
            <a:ext cx="31680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900600" y="1295999"/>
            <a:ext cx="31680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96000" y="1295999"/>
            <a:ext cx="31680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05200" y="3481200"/>
            <a:ext cx="31680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3900600" y="3481200"/>
            <a:ext cx="31680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7596000" y="3481200"/>
            <a:ext cx="31680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6" name="AttachmentRemark">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8CC4D98D-B6D0-4EAC-B595-B1B3F34F74E1}"/>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7" userDrawn="1">
          <p15:clr>
            <a:srgbClr val="FBAE40"/>
          </p15:clr>
        </p15:guide>
        <p15:guide id="10" pos="4453" userDrawn="1">
          <p15:clr>
            <a:srgbClr val="FBAE40"/>
          </p15:clr>
        </p15:guide>
        <p15:guide id="11" pos="4782" userDrawn="1">
          <p15:clr>
            <a:srgbClr val="FBAE40"/>
          </p15:clr>
        </p15:guide>
        <p15:guide id="12" orient="horz" pos="2113" userDrawn="1">
          <p15:clr>
            <a:srgbClr val="FBAE40"/>
          </p15:clr>
        </p15:guide>
        <p15:guide id="13" orient="horz" pos="219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Adicionar título do diapositivo</a:t>
            </a:r>
          </a:p>
        </p:txBody>
      </p:sp>
      <p:sp>
        <p:nvSpPr>
          <p:cNvPr id="5" name="Content Placeholder 1"/>
          <p:cNvSpPr>
            <a:spLocks noGrp="1"/>
          </p:cNvSpPr>
          <p:nvPr>
            <p:ph sz="half" idx="1" hasCustomPrompt="1"/>
          </p:nvPr>
        </p:nvSpPr>
        <p:spPr>
          <a:xfrm>
            <a:off x="205200" y="1296000"/>
            <a:ext cx="25416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2877600" y="1295999"/>
            <a:ext cx="25416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0000" y="1296000"/>
            <a:ext cx="25416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8222400" y="1295999"/>
            <a:ext cx="25416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05200" y="3481200"/>
            <a:ext cx="25416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2877600" y="3481200"/>
            <a:ext cx="25416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0000" y="3481200"/>
            <a:ext cx="25416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8222400" y="3481200"/>
            <a:ext cx="2541600" cy="2055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AttachmentRemark">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C3FE2449-86F7-413D-AD74-17B8BDC576AB}"/>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1731" userDrawn="1">
          <p15:clr>
            <a:srgbClr val="FBAE40"/>
          </p15:clr>
        </p15:guide>
        <p15:guide id="11" pos="1810" userDrawn="1">
          <p15:clr>
            <a:srgbClr val="FBAE40"/>
          </p15:clr>
        </p15:guide>
        <p15:guide id="12" pos="3416" userDrawn="1">
          <p15:clr>
            <a:srgbClr val="FBAE40"/>
          </p15:clr>
        </p15:guide>
        <p15:guide id="13" pos="3497" userDrawn="1">
          <p15:clr>
            <a:srgbClr val="FBAE40"/>
          </p15:clr>
        </p15:guide>
        <p15:guide id="14" pos="5098" userDrawn="1">
          <p15:clr>
            <a:srgbClr val="FBAE40"/>
          </p15:clr>
        </p15:guide>
        <p15:guide id="15" pos="517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only ">
    <p:spTree>
      <p:nvGrpSpPr>
        <p:cNvPr id="1" name=""/>
        <p:cNvGrpSpPr/>
        <p:nvPr/>
      </p:nvGrpSpPr>
      <p:grpSpPr>
        <a:xfrm>
          <a:off x="0" y="0"/>
          <a:ext cx="0" cy="0"/>
          <a:chOff x="0" y="0"/>
          <a:chExt cx="0" cy="0"/>
        </a:xfrm>
      </p:grpSpPr>
      <p:sp>
        <p:nvSpPr>
          <p:cNvPr id="4" name="Chapter_titleonly"/>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Title 4">
            <a:extLst>
              <a:ext uri="{FF2B5EF4-FFF2-40B4-BE49-F238E27FC236}">
                <a16:creationId xmlns:a16="http://schemas.microsoft.com/office/drawing/2014/main" id="{5CC74776-286D-45CF-B42A-A491ED08BED4}"/>
              </a:ext>
            </a:extLst>
          </p:cNvPr>
          <p:cNvSpPr>
            <a:spLocks noGrp="1"/>
          </p:cNvSpPr>
          <p:nvPr>
            <p:ph type="title" hasCustomPrompt="1"/>
          </p:nvPr>
        </p:nvSpPr>
        <p:spPr/>
        <p:txBody>
          <a:bodyPr/>
          <a:lstStyle/>
          <a:p>
            <a:r>
              <a:rPr lang="en-US"/>
              <a:t>Adicionar título do diapositivo</a:t>
            </a:r>
          </a:p>
        </p:txBody>
      </p:sp>
      <p:sp>
        <p:nvSpPr>
          <p:cNvPr id="2" name="Slide Number Placeholder 1">
            <a:extLst>
              <a:ext uri="{FF2B5EF4-FFF2-40B4-BE49-F238E27FC236}">
                <a16:creationId xmlns:a16="http://schemas.microsoft.com/office/drawing/2014/main" id="{9D4A29A7-9E35-4523-8421-38341F67C3EE}"/>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slide ">
    <p:spTree>
      <p:nvGrpSpPr>
        <p:cNvPr id="1" name=""/>
        <p:cNvGrpSpPr/>
        <p:nvPr/>
      </p:nvGrpSpPr>
      <p:grpSpPr>
        <a:xfrm>
          <a:off x="0" y="0"/>
          <a:ext cx="0" cy="0"/>
          <a:chOff x="0" y="0"/>
          <a:chExt cx="0" cy="0"/>
        </a:xfrm>
      </p:grpSpPr>
      <p:sp>
        <p:nvSpPr>
          <p:cNvPr id="8" name="AttachmentRemark">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570A8589-A8D2-4132-B89B-2FADFC125660}"/>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7" orient="horz" pos="348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vertic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43858496-C239-47F8-BDF4-1C95D89182D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3289593" y="1152144"/>
            <a:ext cx="7132831" cy="2044365"/>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Presentation title</a:t>
            </a:r>
          </a:p>
        </p:txBody>
      </p:sp>
      <p:sp>
        <p:nvSpPr>
          <p:cNvPr id="4" name="Text Placeholder 2">
            <a:extLst>
              <a:ext uri="{FF2B5EF4-FFF2-40B4-BE49-F238E27FC236}">
                <a16:creationId xmlns:a16="http://schemas.microsoft.com/office/drawing/2014/main" id="{55C2B86F-C1CA-4E64-9221-A99B4E89D289}"/>
              </a:ext>
            </a:extLst>
          </p:cNvPr>
          <p:cNvSpPr>
            <a:spLocks noGrp="1"/>
          </p:cNvSpPr>
          <p:nvPr>
            <p:ph type="body" sz="quarter" idx="1" hasCustomPrompt="1"/>
          </p:nvPr>
        </p:nvSpPr>
        <p:spPr>
          <a:xfrm>
            <a:off x="3289593" y="3327191"/>
            <a:ext cx="7132831"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Department, Date</a:t>
            </a:r>
          </a:p>
        </p:txBody>
      </p:sp>
      <p:pic>
        <p:nvPicPr>
          <p:cNvPr id="3" name="SuperGraphic">
            <a:extLst>
              <a:ext uri="{FF2B5EF4-FFF2-40B4-BE49-F238E27FC236}">
                <a16:creationId xmlns:a16="http://schemas.microsoft.com/office/drawing/2014/main" id="{8E3B306C-041F-4487-8C98-1BF9B6BE172F}"/>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742494" cy="6170613"/>
          </a:xfrm>
          <a:prstGeom prst="rect">
            <a:avLst/>
          </a:prstGeom>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2153" userDrawn="1">
          <p15:clr>
            <a:srgbClr val="FBAE40"/>
          </p15:clr>
        </p15:guide>
        <p15:guide id="2" pos="6491" userDrawn="1">
          <p15:clr>
            <a:srgbClr val="FBAE40"/>
          </p15:clr>
        </p15:guide>
        <p15:guide id="3" orient="horz" pos="2088" userDrawn="1">
          <p15:clr>
            <a:srgbClr val="FBAE40"/>
          </p15:clr>
        </p15:guide>
        <p15:guide id="4" orient="horz" pos="2014" userDrawn="1">
          <p15:clr>
            <a:srgbClr val="FBAE40"/>
          </p15:clr>
        </p15:guide>
        <p15:guide id="5" orient="horz" pos="347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E881C9CD-D10B-4CDB-B44D-3FBD5D07A516}"/>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547200" y="2602896"/>
            <a:ext cx="9268637" cy="2892602"/>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0" y="99"/>
            <a:ext cx="10969625" cy="2055600"/>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5781" y="98"/>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342" userDrawn="1">
          <p15:clr>
            <a:srgbClr val="FBAE40"/>
          </p15:clr>
        </p15:guide>
        <p15:guide id="2" pos="6165" userDrawn="1">
          <p15:clr>
            <a:srgbClr val="FBAE40"/>
          </p15:clr>
        </p15:guide>
        <p15:guide id="3" orient="horz" pos="1557" userDrawn="1">
          <p15:clr>
            <a:srgbClr val="FBAE40"/>
          </p15:clr>
        </p15:guide>
        <p15:guide id="4" orient="horz" pos="28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E5083679-3829-4F0B-9E1A-B4E6F314AFD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3279831" y="1200075"/>
            <a:ext cx="7072741" cy="3142785"/>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99"/>
            <a:ext cx="2739600" cy="6170514"/>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4400" y="99"/>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5" name="SuperGraphic">
            <a:extLst>
              <a:ext uri="{FF2B5EF4-FFF2-40B4-BE49-F238E27FC236}">
                <a16:creationId xmlns:a16="http://schemas.microsoft.com/office/drawing/2014/main" id="{B93399BE-B0B2-44B3-8FAE-18A968B3CDA4}"/>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833081435"/>
      </p:ext>
    </p:extLst>
  </p:cSld>
  <p:clrMapOvr>
    <a:masterClrMapping/>
  </p:clrMapOvr>
  <p:hf sldNum="0" hdr="0" ftr="0" dt="0"/>
  <p:extLst>
    <p:ext uri="{DCECCB84-F9BA-43D5-87BE-67443E8EF086}">
      <p15:sldGuideLst xmlns:p15="http://schemas.microsoft.com/office/powerpoint/2012/main">
        <p15:guide id="1" pos="2064" userDrawn="1">
          <p15:clr>
            <a:srgbClr val="FBAE40"/>
          </p15:clr>
        </p15:guide>
        <p15:guide id="2" pos="6165" userDrawn="1">
          <p15:clr>
            <a:srgbClr val="FBAE40"/>
          </p15:clr>
        </p15:guide>
        <p15:guide id="3" orient="horz" pos="754" userDrawn="1">
          <p15:clr>
            <a:srgbClr val="FBAE40"/>
          </p15:clr>
        </p15:guide>
        <p15:guide id="4" orient="horz" pos="2738" userDrawn="1">
          <p15:clr>
            <a:srgbClr val="FBAE40"/>
          </p15:clr>
        </p15:guide>
        <p15:guide id="5" pos="29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picture without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926F8EF2-FFD9-4D48-A076-77C0B811BAB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Tree>
    <p:extLst>
      <p:ext uri="{BB962C8B-B14F-4D97-AF65-F5344CB8AC3E}">
        <p14:creationId xmlns:p14="http://schemas.microsoft.com/office/powerpoint/2010/main" val="765800943"/>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77066FA-8AE8-47E2-8A79-1355389EE471}"/>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9" name="Picture Placeholder 4">
            <a:extLst>
              <a:ext uri="{FF2B5EF4-FFF2-40B4-BE49-F238E27FC236}">
                <a16:creationId xmlns:a16="http://schemas.microsoft.com/office/drawing/2014/main" id="{E3AE72B7-66D7-4755-9A92-9BAA3A80886F}"/>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3" name="Text Placeholder 2">
            <a:extLst>
              <a:ext uri="{FF2B5EF4-FFF2-40B4-BE49-F238E27FC236}">
                <a16:creationId xmlns:a16="http://schemas.microsoft.com/office/drawing/2014/main" id="{D346B548-69AA-497B-BD64-E14E4F9EA5F6}"/>
              </a:ext>
            </a:extLst>
          </p:cNvPr>
          <p:cNvSpPr>
            <a:spLocks noGrp="1"/>
          </p:cNvSpPr>
          <p:nvPr>
            <p:ph type="body" sz="quarter" idx="2" hasCustomPrompt="1"/>
          </p:nvPr>
        </p:nvSpPr>
        <p:spPr>
          <a:xfrm>
            <a:off x="406800" y="1036800"/>
            <a:ext cx="3780000" cy="2484000"/>
          </a:xfrm>
          <a:solidFill>
            <a:schemeClr val="bg1"/>
          </a:solidFill>
        </p:spPr>
        <p:txBody>
          <a:bodyPr lIns="252000" tIns="216000" rIns="252000" bIns="21600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Adicionar texto</a:t>
            </a:r>
          </a:p>
        </p:txBody>
      </p:sp>
    </p:spTree>
    <p:extLst>
      <p:ext uri="{BB962C8B-B14F-4D97-AF65-F5344CB8AC3E}">
        <p14:creationId xmlns:p14="http://schemas.microsoft.com/office/powerpoint/2010/main" val="764896579"/>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plit horizontal ">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1630DC1C-C3C8-477E-AC19-4DC706EB499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30852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4" name="Text Placeholder 2">
            <a:extLst>
              <a:ext uri="{FF2B5EF4-FFF2-40B4-BE49-F238E27FC236}">
                <a16:creationId xmlns:a16="http://schemas.microsoft.com/office/drawing/2014/main" id="{990CB4FC-C276-4DB5-A6E3-49DD9BC66B63}"/>
              </a:ext>
            </a:extLst>
          </p:cNvPr>
          <p:cNvSpPr>
            <a:spLocks noGrp="1"/>
          </p:cNvSpPr>
          <p:nvPr>
            <p:ph type="body" sz="quarter" idx="2" hasCustomPrompt="1"/>
          </p:nvPr>
        </p:nvSpPr>
        <p:spPr>
          <a:xfrm>
            <a:off x="205199" y="3495705"/>
            <a:ext cx="10558800" cy="2041094"/>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Adicionar texto</a:t>
            </a:r>
          </a:p>
        </p:txBody>
      </p:sp>
    </p:spTree>
    <p:extLst>
      <p:ext uri="{BB962C8B-B14F-4D97-AF65-F5344CB8AC3E}">
        <p14:creationId xmlns:p14="http://schemas.microsoft.com/office/powerpoint/2010/main" val="832061445"/>
      </p:ext>
    </p:extLst>
  </p:cSld>
  <p:clrMapOvr>
    <a:masterClrMapping/>
  </p:clrMapOvr>
  <p:hf sldNum="0" hdr="0" ftr="0" dt="0"/>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949" userDrawn="1">
          <p15:clr>
            <a:srgbClr val="FBAE40"/>
          </p15:clr>
        </p15:guide>
        <p15:guide id="4" orient="horz" pos="3489" userDrawn="1">
          <p15:clr>
            <a:srgbClr val="FBAE40"/>
          </p15:clr>
        </p15:guide>
        <p15:guide id="5" orient="horz" pos="220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lit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FD4E5E48-387B-4CE0-80BE-1097F697DAD5}"/>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5486400" cy="6170400"/>
          </a:xfrm>
          <a:blipFill dpi="0" rotWithShape="1">
            <a:blip r:embed="rId3">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4" name="Text Placeholder 2">
            <a:extLst>
              <a:ext uri="{FF2B5EF4-FFF2-40B4-BE49-F238E27FC236}">
                <a16:creationId xmlns:a16="http://schemas.microsoft.com/office/drawing/2014/main" id="{D6647D1E-89E9-4244-B52F-555902731C7A}"/>
              </a:ext>
            </a:extLst>
          </p:cNvPr>
          <p:cNvSpPr>
            <a:spLocks noGrp="1"/>
          </p:cNvSpPr>
          <p:nvPr>
            <p:ph type="body" sz="quarter" idx="2" hasCustomPrompt="1"/>
          </p:nvPr>
        </p:nvSpPr>
        <p:spPr>
          <a:xfrm>
            <a:off x="5895302" y="410492"/>
            <a:ext cx="4596486" cy="5126308"/>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Adicionar texto</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1976700591"/>
      </p:ext>
    </p:extLst>
  </p:cSld>
  <p:clrMapOvr>
    <a:masterClrMapping/>
  </p:clrMapOvr>
  <p:hf sldNum="0" hdr="0" ftr="0" dt="0"/>
  <p:extLst>
    <p:ext uri="{DCECCB84-F9BA-43D5-87BE-67443E8EF086}">
      <p15:sldGuideLst xmlns:p15="http://schemas.microsoft.com/office/powerpoint/2012/main">
        <p15:guide id="1" pos="3456" userDrawn="1">
          <p15:clr>
            <a:srgbClr val="FBAE40"/>
          </p15:clr>
        </p15:guide>
        <p15:guide id="2" pos="6784" userDrawn="1">
          <p15:clr>
            <a:srgbClr val="FBAE40"/>
          </p15:clr>
        </p15:guide>
        <p15:guide id="3" orient="horz" pos="250" userDrawn="1">
          <p15:clr>
            <a:srgbClr val="FBAE40"/>
          </p15:clr>
        </p15:guide>
        <p15:guide id="4" orient="horz" pos="3489" userDrawn="1">
          <p15:clr>
            <a:srgbClr val="FBAE40"/>
          </p15:clr>
        </p15:guide>
        <p15:guide id="5" pos="371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Adicionar título do diapositivo</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05200" y="1296000"/>
            <a:ext cx="10558800" cy="4240800"/>
          </a:xfrm>
        </p:spPr>
        <p:txBody>
          <a:bodyPr/>
          <a:lstStyle>
            <a:lvl1pPr>
              <a:defRPr/>
            </a:lvl1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 name="Slide Number Placeholder 1">
            <a:extLst>
              <a:ext uri="{FF2B5EF4-FFF2-40B4-BE49-F238E27FC236}">
                <a16:creationId xmlns:a16="http://schemas.microsoft.com/office/drawing/2014/main" id="{183261F3-E57F-4170-BD7E-F44931BED289}"/>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F38A617B-35DF-43CE-B5F7-67FA9A7F2474}"/>
              </a:ext>
            </a:extLst>
          </p:cNvPr>
          <p:cNvPicPr>
            <a:picLocks noSelect="1" noChangeAspect="1"/>
          </p:cNvPicPr>
          <p:nvPr userDrawn="1"/>
        </p:nvPicPr>
        <p:blipFill>
          <a:blip r:embed="rId20"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2" name="Title Placeholder 1"/>
          <p:cNvSpPr>
            <a:spLocks noGrp="1"/>
          </p:cNvSpPr>
          <p:nvPr>
            <p:ph type="title"/>
          </p:nvPr>
        </p:nvSpPr>
        <p:spPr>
          <a:xfrm>
            <a:off x="205200" y="648000"/>
            <a:ext cx="10558800" cy="388800"/>
          </a:xfrm>
          <a:prstGeom prst="rect">
            <a:avLst/>
          </a:prstGeom>
        </p:spPr>
        <p:txBody>
          <a:bodyPr vert="horz" lIns="0" tIns="0" rIns="0" bIns="0" rtlCol="0" anchor="t" anchorCtr="0">
            <a:noAutofit/>
          </a:bodyPr>
          <a:lstStyle/>
          <a:p>
            <a:r>
              <a:rPr lang="en-US" noProof="1"/>
              <a:t>Adicionar título do diapositivo</a:t>
            </a:r>
          </a:p>
        </p:txBody>
      </p:sp>
      <p:sp>
        <p:nvSpPr>
          <p:cNvPr id="3" name="Text Placeholder 2"/>
          <p:cNvSpPr>
            <a:spLocks noGrp="1"/>
          </p:cNvSpPr>
          <p:nvPr>
            <p:ph type="body" idx="1"/>
          </p:nvPr>
        </p:nvSpPr>
        <p:spPr>
          <a:xfrm>
            <a:off x="205200" y="1296000"/>
            <a:ext cx="10558800" cy="4240800"/>
          </a:xfrm>
          <a:prstGeom prst="rect">
            <a:avLst/>
          </a:prstGeom>
        </p:spPr>
        <p:txBody>
          <a:bodyPr vert="horz" lIns="0" tIns="0" rIns="0" bIns="0" rtlCol="0">
            <a:noAutofit/>
          </a:bodyPr>
          <a:lstStyle/>
          <a:p>
            <a:pPr lvl="0"/>
            <a:r>
              <a:rPr lang="pt-BR" noProof="1"/>
              <a:t>Clique para editar os estilos de texto Mestres</a:t>
            </a:r>
          </a:p>
          <a:p>
            <a:pPr lvl="1"/>
            <a:r>
              <a:rPr lang="pt-BR" noProof="1"/>
              <a:t>Segundo nível</a:t>
            </a:r>
          </a:p>
          <a:p>
            <a:pPr lvl="2"/>
            <a:r>
              <a:rPr lang="pt-BR" noProof="1"/>
              <a:t>Terceiro nível</a:t>
            </a:r>
          </a:p>
          <a:p>
            <a:pPr lvl="3"/>
            <a:r>
              <a:rPr lang="pt-BR" noProof="1"/>
              <a:t>Quarto nível</a:t>
            </a:r>
          </a:p>
          <a:p>
            <a:pPr lvl="4"/>
            <a:r>
              <a:rPr lang="pt-BR" noProof="1"/>
              <a:t>Quinto nível</a:t>
            </a:r>
            <a:endParaRPr lang="en-US" noProof="1"/>
          </a:p>
        </p:txBody>
      </p:sp>
      <p:sp>
        <p:nvSpPr>
          <p:cNvPr id="7" name="Slide Number Placeholder 6"/>
          <p:cNvSpPr>
            <a:spLocks noGrp="1"/>
          </p:cNvSpPr>
          <p:nvPr>
            <p:ph type="sldNum" sz="quarter" idx="12"/>
          </p:nvPr>
        </p:nvSpPr>
        <p:spPr>
          <a:xfrm>
            <a:off x="205200" y="566640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‹nº›</a:t>
            </a:fld>
            <a:endParaRPr lang="en-US" noProof="1"/>
          </a:p>
        </p:txBody>
      </p:sp>
      <p:sp>
        <p:nvSpPr>
          <p:cNvPr id="14" name="Bosch_footer_1">
            <a:extLst>
              <a:ext uri="{FF2B5EF4-FFF2-40B4-BE49-F238E27FC236}">
                <a16:creationId xmlns:a16="http://schemas.microsoft.com/office/drawing/2014/main" id="{179AD5EC-CEF2-4193-998B-D730BC74E01B}"/>
              </a:ext>
            </a:extLst>
          </p:cNvPr>
          <p:cNvSpPr txBox="1"/>
          <p:nvPr userDrawn="1"/>
        </p:nvSpPr>
        <p:spPr>
          <a:xfrm>
            <a:off x="547200" y="5688000"/>
            <a:ext cx="912600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Interno</a:t>
            </a:r>
            <a:r>
              <a:rPr lang="en-US" sz="600" kern="0" baseline="0" noProof="1">
                <a:solidFill>
                  <a:schemeClr val="tx1"/>
                </a:solidFill>
                <a:latin typeface="+mn-lt"/>
              </a:rPr>
              <a:t> | CaP/ETS | 2023-10-09</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47200" y="5793901"/>
            <a:ext cx="912600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Todos os direitos reservados, também no que diz respeito a qualquer disposição, utilização, reprodução, processamento, transmissão, bem como no caso de pedidos de patentes.</a:t>
            </a:r>
          </a:p>
        </p:txBody>
      </p:sp>
      <p:sp>
        <p:nvSpPr>
          <p:cNvPr id="15" name="Bosch_footer_1" hidden="1">
            <a:extLst>
              <a:ext uri="{FF2B5EF4-FFF2-40B4-BE49-F238E27FC236}">
                <a16:creationId xmlns:a16="http://schemas.microsoft.com/office/drawing/2014/main" id="{DB0BF576-A4BE-4521-98AB-F28795DF7BD0}"/>
              </a:ext>
            </a:extLst>
          </p:cNvPr>
          <p:cNvSpPr txBox="1"/>
          <p:nvPr userDrawn="1"/>
        </p:nvSpPr>
        <p:spPr>
          <a:xfrm>
            <a:off x="816069" y="5383543"/>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3" name="AttachmentRemark" hidden="1">
            <a:extLst>
              <a:ext uri="{FF2B5EF4-FFF2-40B4-BE49-F238E27FC236}">
                <a16:creationId xmlns:a16="http://schemas.microsoft.com/office/drawing/2014/main" id="{F41551A9-D6BA-431A-8DBF-55BA472D9657}"/>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12" name="SuperGraphic">
            <a:extLst>
              <a:ext uri="{FF2B5EF4-FFF2-40B4-BE49-F238E27FC236}">
                <a16:creationId xmlns:a16="http://schemas.microsoft.com/office/drawing/2014/main" id="{1E0562BC-DD12-4C96-A115-D2D70EC1366D}"/>
              </a:ext>
            </a:extLst>
          </p:cNvPr>
          <p:cNvPicPr>
            <a:picLocks noSelect="1"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48" r:id="rId1"/>
    <p:sldLayoutId id="2147483710" r:id="rId2"/>
    <p:sldLayoutId id="2147483713" r:id="rId3"/>
    <p:sldLayoutId id="2147483749" r:id="rId4"/>
    <p:sldLayoutId id="2147483750" r:id="rId5"/>
    <p:sldLayoutId id="2147483751" r:id="rId6"/>
    <p:sldLayoutId id="2147483752" r:id="rId7"/>
    <p:sldLayoutId id="214748375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23" r:id="rId17"/>
    <p:sldLayoutId id="2147483734" r:id="rId18"/>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30400" indent="-230400" algn="l" defTabSz="914333" rtl="0" eaLnBrk="1" latinLnBrk="0" hangingPunct="1">
        <a:lnSpc>
          <a:spcPct val="107000"/>
        </a:lnSpc>
        <a:spcBef>
          <a:spcPts val="500"/>
        </a:spcBef>
        <a:buFont typeface="Wingdings" panose="05000000000000000000" pitchFamily="2" charset="2"/>
        <a:buChar char="§"/>
        <a:defRPr sz="1800" kern="1200">
          <a:solidFill>
            <a:schemeClr val="tx1"/>
          </a:solidFill>
          <a:latin typeface="+mn-lt"/>
          <a:ea typeface="+mn-ea"/>
          <a:cs typeface="+mn-cs"/>
        </a:defRPr>
      </a:lvl1pPr>
      <a:lvl2pPr marL="687600" indent="-230400" algn="l" defTabSz="914333" rtl="0" eaLnBrk="1" latinLnBrk="0" hangingPunct="1">
        <a:lnSpc>
          <a:spcPct val="103000"/>
        </a:lnSpc>
        <a:spcBef>
          <a:spcPts val="500"/>
        </a:spcBef>
        <a:buFont typeface="Symbol" panose="05050102010706020507" pitchFamily="18" charset="2"/>
        <a:buChar char="-"/>
        <a:defRPr sz="1600" kern="1200">
          <a:solidFill>
            <a:schemeClr val="tx1"/>
          </a:solidFill>
          <a:latin typeface="+mn-lt"/>
          <a:ea typeface="+mn-ea"/>
          <a:cs typeface="+mn-cs"/>
        </a:defRPr>
      </a:lvl2pPr>
      <a:lvl3pPr marL="1144800" indent="-230400" algn="l" defTabSz="914333" rtl="0" eaLnBrk="1" latinLnBrk="0" hangingPunct="1">
        <a:lnSpc>
          <a:spcPct val="102000"/>
        </a:lnSpc>
        <a:spcBef>
          <a:spcPts val="500"/>
        </a:spcBef>
        <a:buFont typeface="Symbol" panose="05050102010706020507" pitchFamily="18" charset="2"/>
        <a:buChar char="-"/>
        <a:defRPr sz="1400" kern="1200">
          <a:solidFill>
            <a:schemeClr val="tx1"/>
          </a:solidFill>
          <a:latin typeface="+mn-lt"/>
          <a:ea typeface="+mn-ea"/>
          <a:cs typeface="+mn-cs"/>
        </a:defRPr>
      </a:lvl3pPr>
      <a:lvl4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1602000" indent="-230400"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89E0-89D9-4425-AE04-BF03119740B1}"/>
              </a:ext>
            </a:extLst>
          </p:cNvPr>
          <p:cNvSpPr>
            <a:spLocks noGrp="1"/>
          </p:cNvSpPr>
          <p:nvPr>
            <p:ph type="ctrTitle"/>
          </p:nvPr>
        </p:nvSpPr>
        <p:spPr/>
        <p:txBody>
          <a:bodyPr/>
          <a:lstStyle/>
          <a:p>
            <a:r>
              <a:rPr lang="en-US" dirty="0"/>
              <a:t>SOLID</a:t>
            </a:r>
          </a:p>
        </p:txBody>
      </p:sp>
      <p:sp>
        <p:nvSpPr>
          <p:cNvPr id="3" name="Text Placeholder 2">
            <a:extLst>
              <a:ext uri="{FF2B5EF4-FFF2-40B4-BE49-F238E27FC236}">
                <a16:creationId xmlns:a16="http://schemas.microsoft.com/office/drawing/2014/main" id="{B9139839-FCEA-4EC2-AD64-E9A6C386964E}"/>
              </a:ext>
            </a:extLst>
          </p:cNvPr>
          <p:cNvSpPr>
            <a:spLocks noGrp="1"/>
          </p:cNvSpPr>
          <p:nvPr>
            <p:ph type="body" sz="quarter" idx="1"/>
          </p:nvPr>
        </p:nvSpPr>
        <p:spPr/>
        <p:txBody>
          <a:bodyPr anchor="b">
            <a:normAutofit/>
          </a:bodyPr>
          <a:lstStyle/>
          <a:p>
            <a:r>
              <a:rPr lang="en-US" sz="1800" dirty="0"/>
              <a:t>Camila Gomes – CaP/ETS</a:t>
            </a:r>
          </a:p>
          <a:p>
            <a:r>
              <a:rPr lang="en-US" sz="1800" dirty="0"/>
              <a:t>09/10/2023</a:t>
            </a:r>
          </a:p>
        </p:txBody>
      </p:sp>
    </p:spTree>
    <p:extLst>
      <p:ext uri="{BB962C8B-B14F-4D97-AF65-F5344CB8AC3E}">
        <p14:creationId xmlns:p14="http://schemas.microsoft.com/office/powerpoint/2010/main" val="285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CC9A1-EA46-C695-123D-BA5089655160}"/>
              </a:ext>
            </a:extLst>
          </p:cNvPr>
          <p:cNvSpPr>
            <a:spLocks noGrp="1"/>
          </p:cNvSpPr>
          <p:nvPr>
            <p:ph type="title"/>
          </p:nvPr>
        </p:nvSpPr>
        <p:spPr/>
        <p:txBody>
          <a:bodyPr/>
          <a:lstStyle/>
          <a:p>
            <a:r>
              <a:rPr lang="pt-BR" dirty="0"/>
              <a:t>4. ISP - </a:t>
            </a:r>
            <a:r>
              <a:rPr lang="en-US" i="1" dirty="0"/>
              <a:t>Interface Segregation Principle</a:t>
            </a:r>
            <a:r>
              <a:rPr lang="en-US" dirty="0"/>
              <a:t> </a:t>
            </a:r>
            <a:endParaRPr lang="pt-BR" dirty="0"/>
          </a:p>
        </p:txBody>
      </p:sp>
      <p:sp>
        <p:nvSpPr>
          <p:cNvPr id="3" name="Espaço Reservado para Texto 2">
            <a:extLst>
              <a:ext uri="{FF2B5EF4-FFF2-40B4-BE49-F238E27FC236}">
                <a16:creationId xmlns:a16="http://schemas.microsoft.com/office/drawing/2014/main" id="{7B0AB7DB-BBF1-B601-39E7-9E01AE4997D8}"/>
              </a:ext>
            </a:extLst>
          </p:cNvPr>
          <p:cNvSpPr>
            <a:spLocks noGrp="1"/>
          </p:cNvSpPr>
          <p:nvPr>
            <p:ph type="body" sz="quarter" idx="15"/>
          </p:nvPr>
        </p:nvSpPr>
        <p:spPr/>
        <p:txBody>
          <a:bodyPr/>
          <a:lstStyle/>
          <a:p>
            <a:r>
              <a:rPr lang="en-US" dirty="0"/>
              <a:t>SOLID</a:t>
            </a:r>
          </a:p>
        </p:txBody>
      </p:sp>
      <p:sp>
        <p:nvSpPr>
          <p:cNvPr id="4" name="Espaço Reservado para Conteúdo 3">
            <a:extLst>
              <a:ext uri="{FF2B5EF4-FFF2-40B4-BE49-F238E27FC236}">
                <a16:creationId xmlns:a16="http://schemas.microsoft.com/office/drawing/2014/main" id="{ACF33271-2922-DD9C-5BF6-1FDFEAF224D5}"/>
              </a:ext>
            </a:extLst>
          </p:cNvPr>
          <p:cNvSpPr>
            <a:spLocks noGrp="1"/>
          </p:cNvSpPr>
          <p:nvPr>
            <p:ph sz="quarter" idx="1"/>
          </p:nvPr>
        </p:nvSpPr>
        <p:spPr/>
        <p:txBody>
          <a:bodyPr/>
          <a:lstStyle/>
          <a:p>
            <a:pPr marL="0" indent="0" algn="ctr">
              <a:buNone/>
            </a:pPr>
            <a:r>
              <a:rPr lang="pt-BR" b="1" i="0" dirty="0">
                <a:solidFill>
                  <a:srgbClr val="242424"/>
                </a:solidFill>
                <a:effectLst/>
                <a:latin typeface="source-serif-pro"/>
              </a:rPr>
              <a:t>Uma classe não deve ser forçada a implementar interfaces e métodos que não irão utilizar</a:t>
            </a:r>
          </a:p>
          <a:p>
            <a:pPr marL="0" indent="0" algn="ctr">
              <a:buNone/>
            </a:pPr>
            <a:endParaRPr lang="pt-BR" b="1" i="1" dirty="0"/>
          </a:p>
          <a:p>
            <a:r>
              <a:rPr lang="pt-BR" dirty="0"/>
              <a:t>É melhor criar interfaces específicas do que criar interfaces genéricas, mantendo sempre as interfaces pequenas para que não seja necessário depender de algo que não será usado pela classe.</a:t>
            </a:r>
          </a:p>
          <a:p>
            <a:endParaRPr lang="pt-BR" dirty="0"/>
          </a:p>
          <a:p>
            <a:endParaRPr lang="pt-BR" dirty="0"/>
          </a:p>
        </p:txBody>
      </p:sp>
      <p:sp>
        <p:nvSpPr>
          <p:cNvPr id="5" name="Espaço Reservado para Número de Slide 4">
            <a:extLst>
              <a:ext uri="{FF2B5EF4-FFF2-40B4-BE49-F238E27FC236}">
                <a16:creationId xmlns:a16="http://schemas.microsoft.com/office/drawing/2014/main" id="{D084C1A3-DE86-CA82-BAA5-E3523B494A26}"/>
              </a:ext>
            </a:extLst>
          </p:cNvPr>
          <p:cNvSpPr>
            <a:spLocks noGrp="1"/>
          </p:cNvSpPr>
          <p:nvPr>
            <p:ph type="sldNum" sz="quarter" idx="12"/>
          </p:nvPr>
        </p:nvSpPr>
        <p:spPr/>
        <p:txBody>
          <a:bodyPr/>
          <a:lstStyle/>
          <a:p>
            <a:fld id="{4898AEC0-503E-4FA4-859C-D0F72D6E3F79}" type="slidenum">
              <a:rPr lang="en-US" noProof="1" smtClean="0"/>
              <a:pPr/>
              <a:t>10</a:t>
            </a:fld>
            <a:endParaRPr lang="en-US" noProof="1"/>
          </a:p>
        </p:txBody>
      </p:sp>
      <p:pic>
        <p:nvPicPr>
          <p:cNvPr id="6" name="Picture 11">
            <a:extLst>
              <a:ext uri="{FF2B5EF4-FFF2-40B4-BE49-F238E27FC236}">
                <a16:creationId xmlns:a16="http://schemas.microsoft.com/office/drawing/2014/main" id="{31B25B79-3586-4A51-3EDA-D96ADA504EB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95406" y="2581051"/>
            <a:ext cx="6778387" cy="3397015"/>
          </a:xfrm>
          <a:prstGeom prst="rect">
            <a:avLst/>
          </a:prstGeom>
        </p:spPr>
      </p:pic>
    </p:spTree>
    <p:extLst>
      <p:ext uri="{BB962C8B-B14F-4D97-AF65-F5344CB8AC3E}">
        <p14:creationId xmlns:p14="http://schemas.microsoft.com/office/powerpoint/2010/main" val="201947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CC9A1-EA46-C695-123D-BA5089655160}"/>
              </a:ext>
            </a:extLst>
          </p:cNvPr>
          <p:cNvSpPr>
            <a:spLocks noGrp="1"/>
          </p:cNvSpPr>
          <p:nvPr>
            <p:ph type="title"/>
          </p:nvPr>
        </p:nvSpPr>
        <p:spPr/>
        <p:txBody>
          <a:bodyPr/>
          <a:lstStyle/>
          <a:p>
            <a:r>
              <a:rPr lang="pt-BR" dirty="0"/>
              <a:t>5. DIP - </a:t>
            </a:r>
            <a:r>
              <a:rPr lang="en-US" i="1" dirty="0"/>
              <a:t>Dependency Inversion Principle </a:t>
            </a:r>
            <a:endParaRPr lang="pt-BR" dirty="0"/>
          </a:p>
        </p:txBody>
      </p:sp>
      <p:sp>
        <p:nvSpPr>
          <p:cNvPr id="3" name="Espaço Reservado para Texto 2">
            <a:extLst>
              <a:ext uri="{FF2B5EF4-FFF2-40B4-BE49-F238E27FC236}">
                <a16:creationId xmlns:a16="http://schemas.microsoft.com/office/drawing/2014/main" id="{7B0AB7DB-BBF1-B601-39E7-9E01AE4997D8}"/>
              </a:ext>
            </a:extLst>
          </p:cNvPr>
          <p:cNvSpPr>
            <a:spLocks noGrp="1"/>
          </p:cNvSpPr>
          <p:nvPr>
            <p:ph type="body" sz="quarter" idx="15"/>
          </p:nvPr>
        </p:nvSpPr>
        <p:spPr/>
        <p:txBody>
          <a:bodyPr/>
          <a:lstStyle/>
          <a:p>
            <a:r>
              <a:rPr lang="en-US" dirty="0"/>
              <a:t>SOLID</a:t>
            </a:r>
          </a:p>
        </p:txBody>
      </p:sp>
      <p:sp>
        <p:nvSpPr>
          <p:cNvPr id="4" name="Espaço Reservado para Conteúdo 3">
            <a:extLst>
              <a:ext uri="{FF2B5EF4-FFF2-40B4-BE49-F238E27FC236}">
                <a16:creationId xmlns:a16="http://schemas.microsoft.com/office/drawing/2014/main" id="{ACF33271-2922-DD9C-5BF6-1FDFEAF224D5}"/>
              </a:ext>
            </a:extLst>
          </p:cNvPr>
          <p:cNvSpPr>
            <a:spLocks noGrp="1"/>
          </p:cNvSpPr>
          <p:nvPr>
            <p:ph sz="quarter" idx="1"/>
          </p:nvPr>
        </p:nvSpPr>
        <p:spPr/>
        <p:txBody>
          <a:bodyPr/>
          <a:lstStyle/>
          <a:p>
            <a:pPr marL="0" indent="0" algn="ctr">
              <a:buNone/>
            </a:pPr>
            <a:r>
              <a:rPr lang="pt-BR" b="1" i="0" dirty="0">
                <a:solidFill>
                  <a:srgbClr val="242424"/>
                </a:solidFill>
                <a:effectLst/>
                <a:latin typeface="source-serif-pro"/>
              </a:rPr>
              <a:t>Dependa de abstrações e não de implementações</a:t>
            </a:r>
            <a:endParaRPr lang="pt-BR" b="1" i="1" dirty="0"/>
          </a:p>
          <a:p>
            <a:endParaRPr lang="pt-BR" dirty="0"/>
          </a:p>
          <a:p>
            <a:r>
              <a:rPr lang="pt-BR" dirty="0"/>
              <a:t>A classe não deve configurar suas dependências, mas deve ser configurada por outra classe por fora.</a:t>
            </a:r>
          </a:p>
          <a:p>
            <a:endParaRPr lang="pt-BR" dirty="0"/>
          </a:p>
          <a:p>
            <a:pPr marL="0" indent="0">
              <a:buNone/>
            </a:pPr>
            <a:endParaRPr lang="pt-BR" dirty="0"/>
          </a:p>
          <a:p>
            <a:endParaRPr lang="pt-BR" dirty="0"/>
          </a:p>
        </p:txBody>
      </p:sp>
      <p:sp>
        <p:nvSpPr>
          <p:cNvPr id="5" name="Espaço Reservado para Número de Slide 4">
            <a:extLst>
              <a:ext uri="{FF2B5EF4-FFF2-40B4-BE49-F238E27FC236}">
                <a16:creationId xmlns:a16="http://schemas.microsoft.com/office/drawing/2014/main" id="{D084C1A3-DE86-CA82-BAA5-E3523B494A26}"/>
              </a:ext>
            </a:extLst>
          </p:cNvPr>
          <p:cNvSpPr>
            <a:spLocks noGrp="1"/>
          </p:cNvSpPr>
          <p:nvPr>
            <p:ph type="sldNum" sz="quarter" idx="12"/>
          </p:nvPr>
        </p:nvSpPr>
        <p:spPr/>
        <p:txBody>
          <a:bodyPr/>
          <a:lstStyle/>
          <a:p>
            <a:fld id="{4898AEC0-503E-4FA4-859C-D0F72D6E3F79}" type="slidenum">
              <a:rPr lang="en-US" noProof="1" smtClean="0"/>
              <a:pPr/>
              <a:t>11</a:t>
            </a:fld>
            <a:endParaRPr lang="en-US" noProof="1"/>
          </a:p>
        </p:txBody>
      </p:sp>
      <p:pic>
        <p:nvPicPr>
          <p:cNvPr id="6" name="Picture 2">
            <a:extLst>
              <a:ext uri="{FF2B5EF4-FFF2-40B4-BE49-F238E27FC236}">
                <a16:creationId xmlns:a16="http://schemas.microsoft.com/office/drawing/2014/main" id="{5F7BF120-EB51-1275-75B0-5ABAAB3B3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260" y="2377008"/>
            <a:ext cx="4111740" cy="32893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CE39631C-C36A-FC05-B462-F0D834920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75" y="3085306"/>
            <a:ext cx="28575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F954952D-B1E5-E5D6-8CBE-96438C62776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37398" y="2845788"/>
            <a:ext cx="66675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1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CC9A1-EA46-C695-123D-BA5089655160}"/>
              </a:ext>
            </a:extLst>
          </p:cNvPr>
          <p:cNvSpPr>
            <a:spLocks noGrp="1"/>
          </p:cNvSpPr>
          <p:nvPr>
            <p:ph type="title"/>
          </p:nvPr>
        </p:nvSpPr>
        <p:spPr/>
        <p:txBody>
          <a:bodyPr/>
          <a:lstStyle/>
          <a:p>
            <a:r>
              <a:rPr lang="pt-BR" dirty="0"/>
              <a:t>5. DIP - </a:t>
            </a:r>
            <a:r>
              <a:rPr lang="en-US" i="1" dirty="0"/>
              <a:t>Dependency Inversion Principle </a:t>
            </a:r>
            <a:endParaRPr lang="pt-BR" dirty="0"/>
          </a:p>
        </p:txBody>
      </p:sp>
      <p:sp>
        <p:nvSpPr>
          <p:cNvPr id="3" name="Espaço Reservado para Texto 2">
            <a:extLst>
              <a:ext uri="{FF2B5EF4-FFF2-40B4-BE49-F238E27FC236}">
                <a16:creationId xmlns:a16="http://schemas.microsoft.com/office/drawing/2014/main" id="{7B0AB7DB-BBF1-B601-39E7-9E01AE4997D8}"/>
              </a:ext>
            </a:extLst>
          </p:cNvPr>
          <p:cNvSpPr>
            <a:spLocks noGrp="1"/>
          </p:cNvSpPr>
          <p:nvPr>
            <p:ph type="body" sz="quarter" idx="15"/>
          </p:nvPr>
        </p:nvSpPr>
        <p:spPr/>
        <p:txBody>
          <a:bodyPr/>
          <a:lstStyle/>
          <a:p>
            <a:r>
              <a:rPr lang="en-US" dirty="0"/>
              <a:t>SOLID</a:t>
            </a:r>
          </a:p>
        </p:txBody>
      </p:sp>
      <p:sp>
        <p:nvSpPr>
          <p:cNvPr id="4" name="Espaço Reservado para Conteúdo 3">
            <a:extLst>
              <a:ext uri="{FF2B5EF4-FFF2-40B4-BE49-F238E27FC236}">
                <a16:creationId xmlns:a16="http://schemas.microsoft.com/office/drawing/2014/main" id="{ACF33271-2922-DD9C-5BF6-1FDFEAF224D5}"/>
              </a:ext>
            </a:extLst>
          </p:cNvPr>
          <p:cNvSpPr>
            <a:spLocks noGrp="1"/>
          </p:cNvSpPr>
          <p:nvPr>
            <p:ph sz="quarter" idx="1"/>
          </p:nvPr>
        </p:nvSpPr>
        <p:spPr>
          <a:xfrm>
            <a:off x="205200" y="1296000"/>
            <a:ext cx="5593620" cy="4240800"/>
          </a:xfrm>
        </p:spPr>
        <p:txBody>
          <a:bodyPr/>
          <a:lstStyle/>
          <a:p>
            <a:r>
              <a:rPr lang="pt-BR" dirty="0"/>
              <a:t>Esse princípio pode ser definido da seguinte forma:</a:t>
            </a:r>
          </a:p>
          <a:p>
            <a:pPr marL="800100" lvl="1" indent="-342900">
              <a:buFont typeface="+mj-lt"/>
              <a:buAutoNum type="arabicPeriod"/>
            </a:pPr>
            <a:endParaRPr lang="pt-BR" dirty="0"/>
          </a:p>
          <a:p>
            <a:pPr marL="800100" lvl="1" indent="-342900">
              <a:buFont typeface="+mj-lt"/>
              <a:buAutoNum type="arabicPeriod"/>
            </a:pPr>
            <a:r>
              <a:rPr lang="pt-BR" dirty="0"/>
              <a:t>Módulos de alto nível não devem depender de módulos de baixo nível. Ambos devem depender de abstração.</a:t>
            </a:r>
          </a:p>
          <a:p>
            <a:pPr marL="800100" lvl="1" indent="-342900">
              <a:buFont typeface="+mj-lt"/>
              <a:buAutoNum type="arabicPeriod"/>
            </a:pPr>
            <a:endParaRPr lang="pt-BR" dirty="0"/>
          </a:p>
          <a:p>
            <a:pPr marL="800100" lvl="1" indent="-342900">
              <a:buFont typeface="+mj-lt"/>
              <a:buAutoNum type="arabicPeriod"/>
            </a:pPr>
            <a:r>
              <a:rPr lang="pt-BR" dirty="0"/>
              <a:t>Abstração não devem depender de detalhes. Detalhes devem depender de abstrações.</a:t>
            </a:r>
          </a:p>
          <a:p>
            <a:pPr marL="800100" lvl="1" indent="-342900">
              <a:buFont typeface="+mj-lt"/>
              <a:buAutoNum type="arabicPeriod"/>
            </a:pPr>
            <a:endParaRPr lang="pt-BR" dirty="0"/>
          </a:p>
          <a:p>
            <a:pPr marL="0" indent="0" algn="l" rtl="0" eaLnBrk="1" latinLnBrk="0" hangingPunct="1">
              <a:lnSpc>
                <a:spcPct val="107000"/>
              </a:lnSpc>
              <a:spcBef>
                <a:spcPts val="500"/>
              </a:spcBef>
              <a:spcAft>
                <a:spcPts val="0"/>
              </a:spcAft>
              <a:buClrTx/>
              <a:buSzPts val="1800"/>
              <a:buNone/>
            </a:pPr>
            <a:r>
              <a:rPr lang="pt-BR" sz="1400" b="1" kern="1200" dirty="0">
                <a:solidFill>
                  <a:srgbClr val="000000"/>
                </a:solidFill>
                <a:effectLst/>
                <a:latin typeface="Bosch Office Sans" pitchFamily="2" charset="0"/>
                <a:ea typeface="+mn-ea"/>
                <a:cs typeface="+mn-cs"/>
              </a:rPr>
              <a:t>Módulo de Alto Nível(ou Classe)</a:t>
            </a:r>
            <a:r>
              <a:rPr lang="pt-BR" sz="1400" kern="1200" dirty="0">
                <a:solidFill>
                  <a:srgbClr val="000000"/>
                </a:solidFill>
                <a:effectLst/>
                <a:latin typeface="Bosch Office Sans" pitchFamily="2" charset="0"/>
                <a:ea typeface="+mn-ea"/>
                <a:cs typeface="+mn-cs"/>
              </a:rPr>
              <a:t>: Classe que executa uma ação com uma ferramenta.</a:t>
            </a:r>
            <a:endParaRPr lang="pt-BR" sz="1400" dirty="0">
              <a:effectLst/>
            </a:endParaRPr>
          </a:p>
          <a:p>
            <a:pPr marL="0" indent="0" algn="l" rtl="0" eaLnBrk="1" latinLnBrk="0" hangingPunct="1">
              <a:lnSpc>
                <a:spcPct val="107000"/>
              </a:lnSpc>
              <a:spcBef>
                <a:spcPts val="500"/>
              </a:spcBef>
              <a:spcAft>
                <a:spcPts val="0"/>
              </a:spcAft>
              <a:buNone/>
            </a:pPr>
            <a:r>
              <a:rPr lang="pt-BR" sz="1400" b="1" kern="1200" dirty="0">
                <a:solidFill>
                  <a:srgbClr val="000000"/>
                </a:solidFill>
                <a:effectLst/>
                <a:latin typeface="Bosch Office Sans" pitchFamily="2" charset="0"/>
                <a:ea typeface="+mn-ea"/>
                <a:cs typeface="+mn-cs"/>
              </a:rPr>
              <a:t>Módulo de baixo nível (ou classe)</a:t>
            </a:r>
            <a:r>
              <a:rPr lang="pt-BR" sz="1400" kern="1200" dirty="0">
                <a:solidFill>
                  <a:srgbClr val="000000"/>
                </a:solidFill>
                <a:effectLst/>
                <a:latin typeface="Bosch Office Sans" pitchFamily="2" charset="0"/>
                <a:ea typeface="+mn-ea"/>
                <a:cs typeface="+mn-cs"/>
              </a:rPr>
              <a:t>: A ferramenta necessária para executar a ação.</a:t>
            </a:r>
            <a:endParaRPr lang="pt-BR" sz="1400" dirty="0">
              <a:effectLst/>
            </a:endParaRPr>
          </a:p>
          <a:p>
            <a:pPr marL="0" indent="0" algn="l" rtl="0" eaLnBrk="1" latinLnBrk="0" hangingPunct="1">
              <a:lnSpc>
                <a:spcPct val="107000"/>
              </a:lnSpc>
              <a:spcBef>
                <a:spcPts val="500"/>
              </a:spcBef>
              <a:spcAft>
                <a:spcPts val="0"/>
              </a:spcAft>
              <a:buNone/>
            </a:pPr>
            <a:r>
              <a:rPr lang="pt-BR" sz="1400" b="1" kern="1200" dirty="0">
                <a:solidFill>
                  <a:srgbClr val="000000"/>
                </a:solidFill>
                <a:effectLst/>
                <a:latin typeface="Bosch Office Sans" pitchFamily="2" charset="0"/>
                <a:ea typeface="+mn-ea"/>
                <a:cs typeface="+mn-cs"/>
              </a:rPr>
              <a:t>Abstração</a:t>
            </a:r>
            <a:r>
              <a:rPr lang="pt-BR" sz="1400" kern="1200" dirty="0">
                <a:solidFill>
                  <a:srgbClr val="000000"/>
                </a:solidFill>
                <a:effectLst/>
                <a:latin typeface="Bosch Office Sans" pitchFamily="2" charset="0"/>
                <a:ea typeface="+mn-ea"/>
                <a:cs typeface="+mn-cs"/>
              </a:rPr>
              <a:t>: Representa uma interface que conecta as duas classes.</a:t>
            </a:r>
            <a:endParaRPr lang="pt-BR" sz="1400" dirty="0">
              <a:effectLst/>
            </a:endParaRPr>
          </a:p>
          <a:p>
            <a:pPr marL="0" indent="0" algn="l" rtl="0" eaLnBrk="1" latinLnBrk="0" hangingPunct="1">
              <a:lnSpc>
                <a:spcPct val="107000"/>
              </a:lnSpc>
              <a:spcBef>
                <a:spcPts val="500"/>
              </a:spcBef>
              <a:spcAft>
                <a:spcPts val="0"/>
              </a:spcAft>
              <a:buNone/>
            </a:pPr>
            <a:r>
              <a:rPr lang="pt-BR" sz="1400" b="1" kern="1200" dirty="0">
                <a:solidFill>
                  <a:srgbClr val="000000"/>
                </a:solidFill>
                <a:effectLst/>
                <a:latin typeface="Bosch Office Sans" pitchFamily="2" charset="0"/>
                <a:ea typeface="+mn-ea"/>
                <a:cs typeface="+mn-cs"/>
              </a:rPr>
              <a:t>Detalhes</a:t>
            </a:r>
            <a:r>
              <a:rPr lang="pt-BR" sz="1400" kern="1200" dirty="0">
                <a:solidFill>
                  <a:srgbClr val="000000"/>
                </a:solidFill>
                <a:effectLst/>
                <a:latin typeface="Bosch Office Sans" pitchFamily="2" charset="0"/>
                <a:ea typeface="+mn-ea"/>
                <a:cs typeface="+mn-cs"/>
              </a:rPr>
              <a:t>: Como funciona a ferramenta.</a:t>
            </a:r>
            <a:endParaRPr lang="pt-BR" sz="1400" dirty="0"/>
          </a:p>
          <a:p>
            <a:pPr marL="0" indent="0">
              <a:buNone/>
            </a:pPr>
            <a:endParaRPr lang="pt-BR" dirty="0"/>
          </a:p>
        </p:txBody>
      </p:sp>
      <p:sp>
        <p:nvSpPr>
          <p:cNvPr id="5" name="Espaço Reservado para Número de Slide 4">
            <a:extLst>
              <a:ext uri="{FF2B5EF4-FFF2-40B4-BE49-F238E27FC236}">
                <a16:creationId xmlns:a16="http://schemas.microsoft.com/office/drawing/2014/main" id="{D084C1A3-DE86-CA82-BAA5-E3523B494A26}"/>
              </a:ext>
            </a:extLst>
          </p:cNvPr>
          <p:cNvSpPr>
            <a:spLocks noGrp="1"/>
          </p:cNvSpPr>
          <p:nvPr>
            <p:ph type="sldNum" sz="quarter" idx="12"/>
          </p:nvPr>
        </p:nvSpPr>
        <p:spPr/>
        <p:txBody>
          <a:bodyPr/>
          <a:lstStyle/>
          <a:p>
            <a:fld id="{4898AEC0-503E-4FA4-859C-D0F72D6E3F79}" type="slidenum">
              <a:rPr lang="en-US" noProof="1" smtClean="0"/>
              <a:pPr/>
              <a:t>12</a:t>
            </a:fld>
            <a:endParaRPr lang="en-US" noProof="1"/>
          </a:p>
        </p:txBody>
      </p:sp>
      <p:pic>
        <p:nvPicPr>
          <p:cNvPr id="9" name="Picture 2">
            <a:extLst>
              <a:ext uri="{FF2B5EF4-FFF2-40B4-BE49-F238E27FC236}">
                <a16:creationId xmlns:a16="http://schemas.microsoft.com/office/drawing/2014/main" id="{FDA41C97-6772-1263-F812-8B2AC8A1E0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98820" y="1148629"/>
            <a:ext cx="5099005" cy="316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68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2DAB8F-2839-C71C-AEF3-E2B047042CC9}"/>
              </a:ext>
            </a:extLst>
          </p:cNvPr>
          <p:cNvSpPr>
            <a:spLocks noGrp="1"/>
          </p:cNvSpPr>
          <p:nvPr>
            <p:ph type="title"/>
          </p:nvPr>
        </p:nvSpPr>
        <p:spPr/>
        <p:txBody>
          <a:bodyPr/>
          <a:lstStyle/>
          <a:p>
            <a:r>
              <a:rPr lang="en-US" dirty="0" err="1"/>
              <a:t>Exercicios</a:t>
            </a:r>
            <a:endParaRPr lang="en-US" dirty="0"/>
          </a:p>
        </p:txBody>
      </p:sp>
      <p:sp>
        <p:nvSpPr>
          <p:cNvPr id="3" name="Espaço Reservado para Texto 2">
            <a:extLst>
              <a:ext uri="{FF2B5EF4-FFF2-40B4-BE49-F238E27FC236}">
                <a16:creationId xmlns:a16="http://schemas.microsoft.com/office/drawing/2014/main" id="{F67A6656-2A6B-09C9-1F4A-A230D7F2E2B6}"/>
              </a:ext>
            </a:extLst>
          </p:cNvPr>
          <p:cNvSpPr>
            <a:spLocks noGrp="1"/>
          </p:cNvSpPr>
          <p:nvPr>
            <p:ph type="body" sz="quarter" idx="15"/>
          </p:nvPr>
        </p:nvSpPr>
        <p:spPr/>
        <p:txBody>
          <a:bodyPr/>
          <a:lstStyle/>
          <a:p>
            <a:r>
              <a:rPr lang="en-US"/>
              <a:t>SOLID</a:t>
            </a:r>
          </a:p>
        </p:txBody>
      </p:sp>
      <p:sp>
        <p:nvSpPr>
          <p:cNvPr id="4" name="Espaço Reservado para Conteúdo 3">
            <a:extLst>
              <a:ext uri="{FF2B5EF4-FFF2-40B4-BE49-F238E27FC236}">
                <a16:creationId xmlns:a16="http://schemas.microsoft.com/office/drawing/2014/main" id="{306524EB-D5CD-3CCE-8300-2E1F8D601DE2}"/>
              </a:ext>
            </a:extLst>
          </p:cNvPr>
          <p:cNvSpPr>
            <a:spLocks noGrp="1"/>
          </p:cNvSpPr>
          <p:nvPr>
            <p:ph sz="quarter" idx="1"/>
          </p:nvPr>
        </p:nvSpPr>
        <p:spPr/>
        <p:txBody>
          <a:bodyPr/>
          <a:lstStyle/>
          <a:p>
            <a:pPr marL="342900" indent="-342900" algn="l">
              <a:buFont typeface="+mj-lt"/>
              <a:buAutoNum type="arabicPeriod"/>
            </a:pPr>
            <a:r>
              <a:rPr lang="pt-BR" b="0" i="0" dirty="0">
                <a:solidFill>
                  <a:srgbClr val="171717"/>
                </a:solidFill>
                <a:effectLst/>
                <a:latin typeface="-apple-system"/>
              </a:rPr>
              <a:t>Uma empresa percebe que está gastando muito com uma ferramenta que faz buscas em seu banco de dados não relacional, então decidem mudar para outra mais barata, porém, os desenvolvedores informam que vão precisar reestruturar a regra de negócio do sistema por causa disso, qual princípio do SOLID foi violado nesse caso?</a:t>
            </a:r>
          </a:p>
          <a:p>
            <a:pPr marL="1257300" lvl="2" indent="-342900">
              <a:buFont typeface="+mj-lt"/>
              <a:buAutoNum type="alphaUcPeriod"/>
            </a:pPr>
            <a:r>
              <a:rPr lang="pt-BR" sz="2000" b="0" i="0" dirty="0">
                <a:solidFill>
                  <a:srgbClr val="171717"/>
                </a:solidFill>
                <a:effectLst/>
                <a:latin typeface="-apple-system"/>
              </a:rPr>
              <a:t>SRP</a:t>
            </a:r>
          </a:p>
          <a:p>
            <a:pPr marL="1257300" lvl="2" indent="-342900">
              <a:buFont typeface="+mj-lt"/>
              <a:buAutoNum type="alphaUcPeriod"/>
            </a:pPr>
            <a:r>
              <a:rPr lang="pt-BR" sz="2000" b="0" i="0" dirty="0">
                <a:solidFill>
                  <a:srgbClr val="171717"/>
                </a:solidFill>
                <a:effectLst/>
                <a:latin typeface="-apple-system"/>
              </a:rPr>
              <a:t>OCP</a:t>
            </a:r>
          </a:p>
          <a:p>
            <a:pPr marL="1257300" lvl="2" indent="-342900">
              <a:buFont typeface="+mj-lt"/>
              <a:buAutoNum type="alphaUcPeriod"/>
            </a:pPr>
            <a:r>
              <a:rPr lang="pt-BR" sz="2000" b="0" i="0" dirty="0">
                <a:solidFill>
                  <a:srgbClr val="171717"/>
                </a:solidFill>
                <a:effectLst/>
                <a:latin typeface="-apple-system"/>
              </a:rPr>
              <a:t>LSP</a:t>
            </a:r>
          </a:p>
          <a:p>
            <a:pPr marL="1257300" lvl="2" indent="-342900">
              <a:buFont typeface="+mj-lt"/>
              <a:buAutoNum type="alphaUcPeriod"/>
            </a:pPr>
            <a:r>
              <a:rPr lang="pt-BR" sz="2000" b="0" i="0" dirty="0">
                <a:solidFill>
                  <a:srgbClr val="171717"/>
                </a:solidFill>
                <a:effectLst/>
                <a:latin typeface="-apple-system"/>
              </a:rPr>
              <a:t>ISP</a:t>
            </a:r>
          </a:p>
          <a:p>
            <a:pPr marL="1257300" lvl="2" indent="-342900">
              <a:buFont typeface="+mj-lt"/>
              <a:buAutoNum type="alphaUcPeriod"/>
            </a:pPr>
            <a:r>
              <a:rPr lang="pt-BR" sz="2000" b="0" i="0" dirty="0">
                <a:solidFill>
                  <a:srgbClr val="171717"/>
                </a:solidFill>
                <a:effectLst/>
                <a:latin typeface="-apple-system"/>
              </a:rPr>
              <a:t>DIP</a:t>
            </a:r>
          </a:p>
          <a:p>
            <a:pPr marL="0" indent="0">
              <a:buNone/>
            </a:pPr>
            <a:endParaRPr lang="en-US" dirty="0"/>
          </a:p>
        </p:txBody>
      </p:sp>
      <p:sp>
        <p:nvSpPr>
          <p:cNvPr id="5" name="Espaço Reservado para Número de Slide 4">
            <a:extLst>
              <a:ext uri="{FF2B5EF4-FFF2-40B4-BE49-F238E27FC236}">
                <a16:creationId xmlns:a16="http://schemas.microsoft.com/office/drawing/2014/main" id="{AAEBD45F-5518-16CA-8FD1-1D45CD4B8B2F}"/>
              </a:ext>
            </a:extLst>
          </p:cNvPr>
          <p:cNvSpPr>
            <a:spLocks noGrp="1"/>
          </p:cNvSpPr>
          <p:nvPr>
            <p:ph type="sldNum" sz="quarter" idx="12"/>
          </p:nvPr>
        </p:nvSpPr>
        <p:spPr/>
        <p:txBody>
          <a:bodyPr/>
          <a:lstStyle/>
          <a:p>
            <a:fld id="{4898AEC0-503E-4FA4-859C-D0F72D6E3F79}" type="slidenum">
              <a:rPr lang="en-US" noProof="1" smtClean="0"/>
              <a:pPr/>
              <a:t>13</a:t>
            </a:fld>
            <a:endParaRPr lang="en-US" noProof="1"/>
          </a:p>
        </p:txBody>
      </p:sp>
    </p:spTree>
    <p:extLst>
      <p:ext uri="{BB962C8B-B14F-4D97-AF65-F5344CB8AC3E}">
        <p14:creationId xmlns:p14="http://schemas.microsoft.com/office/powerpoint/2010/main" val="4250556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2DAB8F-2839-C71C-AEF3-E2B047042CC9}"/>
              </a:ext>
            </a:extLst>
          </p:cNvPr>
          <p:cNvSpPr>
            <a:spLocks noGrp="1"/>
          </p:cNvSpPr>
          <p:nvPr>
            <p:ph type="title"/>
          </p:nvPr>
        </p:nvSpPr>
        <p:spPr/>
        <p:txBody>
          <a:bodyPr/>
          <a:lstStyle/>
          <a:p>
            <a:r>
              <a:rPr lang="en-US" dirty="0" err="1"/>
              <a:t>Exercicios</a:t>
            </a:r>
            <a:endParaRPr lang="en-US" dirty="0"/>
          </a:p>
        </p:txBody>
      </p:sp>
      <p:sp>
        <p:nvSpPr>
          <p:cNvPr id="3" name="Espaço Reservado para Texto 2">
            <a:extLst>
              <a:ext uri="{FF2B5EF4-FFF2-40B4-BE49-F238E27FC236}">
                <a16:creationId xmlns:a16="http://schemas.microsoft.com/office/drawing/2014/main" id="{F67A6656-2A6B-09C9-1F4A-A230D7F2E2B6}"/>
              </a:ext>
            </a:extLst>
          </p:cNvPr>
          <p:cNvSpPr>
            <a:spLocks noGrp="1"/>
          </p:cNvSpPr>
          <p:nvPr>
            <p:ph type="body" sz="quarter" idx="15"/>
          </p:nvPr>
        </p:nvSpPr>
        <p:spPr/>
        <p:txBody>
          <a:bodyPr/>
          <a:lstStyle/>
          <a:p>
            <a:r>
              <a:rPr lang="en-US"/>
              <a:t>SOLID</a:t>
            </a:r>
          </a:p>
        </p:txBody>
      </p:sp>
      <p:sp>
        <p:nvSpPr>
          <p:cNvPr id="4" name="Espaço Reservado para Conteúdo 3">
            <a:extLst>
              <a:ext uri="{FF2B5EF4-FFF2-40B4-BE49-F238E27FC236}">
                <a16:creationId xmlns:a16="http://schemas.microsoft.com/office/drawing/2014/main" id="{306524EB-D5CD-3CCE-8300-2E1F8D601DE2}"/>
              </a:ext>
            </a:extLst>
          </p:cNvPr>
          <p:cNvSpPr>
            <a:spLocks noGrp="1"/>
          </p:cNvSpPr>
          <p:nvPr>
            <p:ph sz="quarter" idx="1"/>
          </p:nvPr>
        </p:nvSpPr>
        <p:spPr/>
        <p:txBody>
          <a:bodyPr/>
          <a:lstStyle/>
          <a:p>
            <a:pPr marL="342900" indent="-342900" algn="l">
              <a:buFont typeface="+mj-lt"/>
              <a:buAutoNum type="arabicPeriod"/>
            </a:pPr>
            <a:r>
              <a:rPr lang="pt-BR" b="0" i="0" dirty="0">
                <a:solidFill>
                  <a:srgbClr val="171717"/>
                </a:solidFill>
                <a:effectLst/>
                <a:latin typeface="-apple-system"/>
              </a:rPr>
              <a:t>Uma empresa percebe que está gastando muito com uma ferramenta que faz buscas em seu banco de dados não relacional, então decidem mudar para outra mais barata, porém, os desenvolvedores informam que vão precisar reestruturar a regra de negócio do sistema por causa disso, qual princípio do SOLID foi violado nesse caso?</a:t>
            </a:r>
          </a:p>
          <a:p>
            <a:pPr marL="1257300" lvl="2" indent="-342900">
              <a:buFont typeface="+mj-lt"/>
              <a:buAutoNum type="alphaUcPeriod"/>
            </a:pPr>
            <a:r>
              <a:rPr lang="pt-BR" sz="2000" b="0" i="0" dirty="0">
                <a:solidFill>
                  <a:srgbClr val="171717"/>
                </a:solidFill>
                <a:effectLst/>
                <a:latin typeface="-apple-system"/>
              </a:rPr>
              <a:t>SRP</a:t>
            </a:r>
          </a:p>
          <a:p>
            <a:pPr marL="1257300" lvl="2" indent="-342900">
              <a:buFont typeface="+mj-lt"/>
              <a:buAutoNum type="alphaUcPeriod"/>
            </a:pPr>
            <a:r>
              <a:rPr lang="pt-BR" sz="2000" b="0" i="0" dirty="0">
                <a:solidFill>
                  <a:srgbClr val="171717"/>
                </a:solidFill>
                <a:effectLst/>
                <a:latin typeface="-apple-system"/>
              </a:rPr>
              <a:t>OCP</a:t>
            </a:r>
          </a:p>
          <a:p>
            <a:pPr marL="1257300" lvl="2" indent="-342900">
              <a:buFont typeface="+mj-lt"/>
              <a:buAutoNum type="alphaUcPeriod"/>
            </a:pPr>
            <a:r>
              <a:rPr lang="pt-BR" sz="2000" b="0" i="0" dirty="0">
                <a:solidFill>
                  <a:srgbClr val="171717"/>
                </a:solidFill>
                <a:effectLst/>
                <a:latin typeface="-apple-system"/>
              </a:rPr>
              <a:t>LSP</a:t>
            </a:r>
          </a:p>
          <a:p>
            <a:pPr marL="1257300" lvl="2" indent="-342900">
              <a:buFont typeface="+mj-lt"/>
              <a:buAutoNum type="alphaUcPeriod"/>
            </a:pPr>
            <a:r>
              <a:rPr lang="pt-BR" sz="2000" b="0" i="0" dirty="0">
                <a:solidFill>
                  <a:srgbClr val="171717"/>
                </a:solidFill>
                <a:effectLst/>
                <a:latin typeface="-apple-system"/>
              </a:rPr>
              <a:t>ISP</a:t>
            </a:r>
          </a:p>
          <a:p>
            <a:pPr marL="1257300" lvl="2" indent="-342900">
              <a:buFont typeface="+mj-lt"/>
              <a:buAutoNum type="alphaUcPeriod"/>
            </a:pPr>
            <a:r>
              <a:rPr lang="pt-BR" sz="2000" b="0" i="0" dirty="0">
                <a:solidFill>
                  <a:srgbClr val="00B050"/>
                </a:solidFill>
                <a:effectLst/>
                <a:latin typeface="-apple-system"/>
              </a:rPr>
              <a:t>DIP</a:t>
            </a:r>
          </a:p>
          <a:p>
            <a:pPr marL="1257300" lvl="2" indent="-342900">
              <a:buFont typeface="+mj-lt"/>
              <a:buAutoNum type="alphaUcPeriod"/>
            </a:pPr>
            <a:endParaRPr lang="pt-BR" sz="2400" b="0" i="0" dirty="0">
              <a:solidFill>
                <a:srgbClr val="00B050"/>
              </a:solidFill>
              <a:effectLst/>
              <a:latin typeface="-apple-system"/>
            </a:endParaRPr>
          </a:p>
          <a:p>
            <a:pPr marL="0" indent="0" algn="ctr">
              <a:buNone/>
            </a:pPr>
            <a:r>
              <a:rPr lang="pt-BR" i="1" dirty="0"/>
              <a:t>Não devemos criar uma classe que configure suas próprias dependências. </a:t>
            </a:r>
            <a:r>
              <a:rPr lang="pt-BR" dirty="0"/>
              <a:t>Abstração </a:t>
            </a:r>
            <a:r>
              <a:rPr lang="pt-BR"/>
              <a:t>não deve </a:t>
            </a:r>
            <a:r>
              <a:rPr lang="pt-BR" dirty="0"/>
              <a:t>depender de detalhes.</a:t>
            </a:r>
            <a:endParaRPr lang="pt-BR" i="1" dirty="0"/>
          </a:p>
        </p:txBody>
      </p:sp>
      <p:sp>
        <p:nvSpPr>
          <p:cNvPr id="5" name="Espaço Reservado para Número de Slide 4">
            <a:extLst>
              <a:ext uri="{FF2B5EF4-FFF2-40B4-BE49-F238E27FC236}">
                <a16:creationId xmlns:a16="http://schemas.microsoft.com/office/drawing/2014/main" id="{AAEBD45F-5518-16CA-8FD1-1D45CD4B8B2F}"/>
              </a:ext>
            </a:extLst>
          </p:cNvPr>
          <p:cNvSpPr>
            <a:spLocks noGrp="1"/>
          </p:cNvSpPr>
          <p:nvPr>
            <p:ph type="sldNum" sz="quarter" idx="12"/>
          </p:nvPr>
        </p:nvSpPr>
        <p:spPr/>
        <p:txBody>
          <a:bodyPr/>
          <a:lstStyle/>
          <a:p>
            <a:fld id="{4898AEC0-503E-4FA4-859C-D0F72D6E3F79}" type="slidenum">
              <a:rPr lang="en-US" noProof="1" smtClean="0"/>
              <a:pPr/>
              <a:t>14</a:t>
            </a:fld>
            <a:endParaRPr lang="en-US" noProof="1"/>
          </a:p>
        </p:txBody>
      </p:sp>
    </p:spTree>
    <p:extLst>
      <p:ext uri="{BB962C8B-B14F-4D97-AF65-F5344CB8AC3E}">
        <p14:creationId xmlns:p14="http://schemas.microsoft.com/office/powerpoint/2010/main" val="146885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E0D343-A485-9539-BF27-ED7FED859F42}"/>
              </a:ext>
            </a:extLst>
          </p:cNvPr>
          <p:cNvSpPr>
            <a:spLocks noGrp="1"/>
          </p:cNvSpPr>
          <p:nvPr>
            <p:ph type="title"/>
          </p:nvPr>
        </p:nvSpPr>
        <p:spPr/>
        <p:txBody>
          <a:bodyPr/>
          <a:lstStyle/>
          <a:p>
            <a:r>
              <a:rPr lang="en-US" dirty="0" err="1"/>
              <a:t>Pesquisa</a:t>
            </a:r>
            <a:endParaRPr lang="en-US" dirty="0"/>
          </a:p>
        </p:txBody>
      </p:sp>
      <p:sp>
        <p:nvSpPr>
          <p:cNvPr id="3" name="Espaço Reservado para Texto 2">
            <a:extLst>
              <a:ext uri="{FF2B5EF4-FFF2-40B4-BE49-F238E27FC236}">
                <a16:creationId xmlns:a16="http://schemas.microsoft.com/office/drawing/2014/main" id="{F5684EE3-5A20-DE5B-44E2-4AB399330B66}"/>
              </a:ext>
            </a:extLst>
          </p:cNvPr>
          <p:cNvSpPr>
            <a:spLocks noGrp="1"/>
          </p:cNvSpPr>
          <p:nvPr>
            <p:ph type="body" sz="quarter" idx="15"/>
          </p:nvPr>
        </p:nvSpPr>
        <p:spPr/>
        <p:txBody>
          <a:bodyPr/>
          <a:lstStyle/>
          <a:p>
            <a:r>
              <a:rPr lang="en-US"/>
              <a:t>SOLID</a:t>
            </a:r>
          </a:p>
        </p:txBody>
      </p:sp>
      <p:sp>
        <p:nvSpPr>
          <p:cNvPr id="4" name="Espaço Reservado para Conteúdo 3">
            <a:extLst>
              <a:ext uri="{FF2B5EF4-FFF2-40B4-BE49-F238E27FC236}">
                <a16:creationId xmlns:a16="http://schemas.microsoft.com/office/drawing/2014/main" id="{1D46B199-E8BF-7103-8F27-261FFFF81D2C}"/>
              </a:ext>
            </a:extLst>
          </p:cNvPr>
          <p:cNvSpPr>
            <a:spLocks noGrp="1"/>
          </p:cNvSpPr>
          <p:nvPr>
            <p:ph sz="quarter" idx="1"/>
          </p:nvPr>
        </p:nvSpPr>
        <p:spPr/>
        <p:txBody>
          <a:bodyPr/>
          <a:lstStyle/>
          <a:p>
            <a:r>
              <a:rPr lang="pt-BR" dirty="0"/>
              <a:t>Para essa atividade, você deverá pesquisar sobre os princípios do SOLID:</a:t>
            </a:r>
          </a:p>
          <a:p>
            <a:pPr lvl="1"/>
            <a:r>
              <a:rPr lang="pt-BR" dirty="0"/>
              <a:t>Mostrando com exemplos de código como seriam as boas práticas</a:t>
            </a:r>
          </a:p>
          <a:p>
            <a:pPr lvl="1"/>
            <a:r>
              <a:rPr lang="pt-BR" dirty="0"/>
              <a:t>Mostrando com exemplos de código como não seriam boas práticas</a:t>
            </a:r>
          </a:p>
          <a:p>
            <a:pPr lvl="1"/>
            <a:r>
              <a:rPr lang="pt-BR" dirty="0"/>
              <a:t>Um breve resumo sobre os princípios</a:t>
            </a:r>
          </a:p>
        </p:txBody>
      </p:sp>
      <p:sp>
        <p:nvSpPr>
          <p:cNvPr id="5" name="Espaço Reservado para Número de Slide 4">
            <a:extLst>
              <a:ext uri="{FF2B5EF4-FFF2-40B4-BE49-F238E27FC236}">
                <a16:creationId xmlns:a16="http://schemas.microsoft.com/office/drawing/2014/main" id="{8A87D302-21EC-4231-7B11-E2D69CE13D75}"/>
              </a:ext>
            </a:extLst>
          </p:cNvPr>
          <p:cNvSpPr>
            <a:spLocks noGrp="1"/>
          </p:cNvSpPr>
          <p:nvPr>
            <p:ph type="sldNum" sz="quarter" idx="12"/>
          </p:nvPr>
        </p:nvSpPr>
        <p:spPr/>
        <p:txBody>
          <a:bodyPr/>
          <a:lstStyle/>
          <a:p>
            <a:fld id="{4898AEC0-503E-4FA4-859C-D0F72D6E3F79}" type="slidenum">
              <a:rPr lang="en-US" noProof="1" smtClean="0"/>
              <a:pPr/>
              <a:t>15</a:t>
            </a:fld>
            <a:endParaRPr lang="en-US" noProof="1"/>
          </a:p>
        </p:txBody>
      </p:sp>
    </p:spTree>
    <p:extLst>
      <p:ext uri="{BB962C8B-B14F-4D97-AF65-F5344CB8AC3E}">
        <p14:creationId xmlns:p14="http://schemas.microsoft.com/office/powerpoint/2010/main" val="150572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CC9A1-EA46-C695-123D-BA5089655160}"/>
              </a:ext>
            </a:extLst>
          </p:cNvPr>
          <p:cNvSpPr>
            <a:spLocks noGrp="1"/>
          </p:cNvSpPr>
          <p:nvPr>
            <p:ph type="title"/>
          </p:nvPr>
        </p:nvSpPr>
        <p:spPr/>
        <p:txBody>
          <a:bodyPr/>
          <a:lstStyle/>
          <a:p>
            <a:r>
              <a:rPr lang="pt-BR" dirty="0"/>
              <a:t>Conceito</a:t>
            </a:r>
          </a:p>
        </p:txBody>
      </p:sp>
      <p:sp>
        <p:nvSpPr>
          <p:cNvPr id="3" name="Espaço Reservado para Texto 2">
            <a:extLst>
              <a:ext uri="{FF2B5EF4-FFF2-40B4-BE49-F238E27FC236}">
                <a16:creationId xmlns:a16="http://schemas.microsoft.com/office/drawing/2014/main" id="{7B0AB7DB-BBF1-B601-39E7-9E01AE4997D8}"/>
              </a:ext>
            </a:extLst>
          </p:cNvPr>
          <p:cNvSpPr>
            <a:spLocks noGrp="1"/>
          </p:cNvSpPr>
          <p:nvPr>
            <p:ph type="body" sz="quarter" idx="15"/>
          </p:nvPr>
        </p:nvSpPr>
        <p:spPr/>
        <p:txBody>
          <a:bodyPr/>
          <a:lstStyle/>
          <a:p>
            <a:r>
              <a:rPr lang="en-US" dirty="0"/>
              <a:t>SOLID</a:t>
            </a:r>
          </a:p>
        </p:txBody>
      </p:sp>
      <p:sp>
        <p:nvSpPr>
          <p:cNvPr id="4" name="Espaço Reservado para Conteúdo 3">
            <a:extLst>
              <a:ext uri="{FF2B5EF4-FFF2-40B4-BE49-F238E27FC236}">
                <a16:creationId xmlns:a16="http://schemas.microsoft.com/office/drawing/2014/main" id="{ACF33271-2922-DD9C-5BF6-1FDFEAF224D5}"/>
              </a:ext>
            </a:extLst>
          </p:cNvPr>
          <p:cNvSpPr>
            <a:spLocks noGrp="1"/>
          </p:cNvSpPr>
          <p:nvPr>
            <p:ph sz="quarter" idx="1"/>
          </p:nvPr>
        </p:nvSpPr>
        <p:spPr/>
        <p:txBody>
          <a:bodyPr/>
          <a:lstStyle/>
          <a:p>
            <a:r>
              <a:rPr lang="pt-BR" dirty="0"/>
              <a:t>São 5 princípios que ajudam o programador a escrever códigos mais limpos, por separar responsabilidades, diminuir acoplamento, facilitando a </a:t>
            </a:r>
            <a:r>
              <a:rPr lang="pt-BR" dirty="0" err="1"/>
              <a:t>refatoração</a:t>
            </a:r>
            <a:r>
              <a:rPr lang="pt-BR" dirty="0"/>
              <a:t> e melhorando o reaproveitamento de código.</a:t>
            </a:r>
          </a:p>
          <a:p>
            <a:r>
              <a:rPr lang="pt-BR" dirty="0"/>
              <a:t>Sendo que a sigla SOLID significa:</a:t>
            </a:r>
          </a:p>
          <a:p>
            <a:pPr lvl="1"/>
            <a:r>
              <a:rPr lang="pt-BR" b="1" dirty="0"/>
              <a:t>S</a:t>
            </a:r>
            <a:r>
              <a:rPr lang="pt-BR" dirty="0"/>
              <a:t>: </a:t>
            </a:r>
            <a:r>
              <a:rPr lang="en-US" i="1" dirty="0"/>
              <a:t>Single </a:t>
            </a:r>
            <a:r>
              <a:rPr lang="en-US" i="1" dirty="0" err="1"/>
              <a:t>Responsability</a:t>
            </a:r>
            <a:r>
              <a:rPr lang="en-US" i="1" dirty="0"/>
              <a:t> Principle </a:t>
            </a:r>
            <a:r>
              <a:rPr lang="pt-BR" dirty="0"/>
              <a:t>(Princípio da Responsabilidade Única)</a:t>
            </a:r>
          </a:p>
          <a:p>
            <a:pPr lvl="1"/>
            <a:r>
              <a:rPr lang="pt-BR" b="1" dirty="0"/>
              <a:t>O</a:t>
            </a:r>
            <a:r>
              <a:rPr lang="pt-BR" dirty="0"/>
              <a:t>: </a:t>
            </a:r>
            <a:r>
              <a:rPr lang="en-US" i="1" dirty="0"/>
              <a:t>Open-Closed Principle </a:t>
            </a:r>
            <a:r>
              <a:rPr lang="pt-BR" dirty="0"/>
              <a:t>(Princípio Aberto-Fechado)</a:t>
            </a:r>
          </a:p>
          <a:p>
            <a:pPr lvl="1"/>
            <a:r>
              <a:rPr lang="pt-BR" b="1" dirty="0"/>
              <a:t>L</a:t>
            </a:r>
            <a:r>
              <a:rPr lang="pt-BR" dirty="0"/>
              <a:t>: </a:t>
            </a:r>
            <a:r>
              <a:rPr lang="en-US" i="1" dirty="0" err="1"/>
              <a:t>Liskov</a:t>
            </a:r>
            <a:r>
              <a:rPr lang="en-US" i="1" dirty="0"/>
              <a:t> Substitution Principle</a:t>
            </a:r>
            <a:r>
              <a:rPr lang="en-US" dirty="0"/>
              <a:t> </a:t>
            </a:r>
            <a:r>
              <a:rPr lang="pt-BR" dirty="0"/>
              <a:t>(Princípio de substituição de </a:t>
            </a:r>
            <a:r>
              <a:rPr lang="pt-BR" dirty="0" err="1"/>
              <a:t>Liskov</a:t>
            </a:r>
            <a:r>
              <a:rPr lang="pt-BR" dirty="0"/>
              <a:t>)</a:t>
            </a:r>
          </a:p>
          <a:p>
            <a:pPr lvl="1"/>
            <a:r>
              <a:rPr lang="pt-BR" b="1" dirty="0"/>
              <a:t>I</a:t>
            </a:r>
            <a:r>
              <a:rPr lang="pt-BR" dirty="0"/>
              <a:t>: </a:t>
            </a:r>
            <a:r>
              <a:rPr lang="en-US" i="1" dirty="0"/>
              <a:t>Interface Segregation Principle</a:t>
            </a:r>
            <a:r>
              <a:rPr lang="en-US" dirty="0"/>
              <a:t> </a:t>
            </a:r>
            <a:r>
              <a:rPr lang="pt-BR" dirty="0"/>
              <a:t>(Principio de segregação da interface)</a:t>
            </a:r>
          </a:p>
          <a:p>
            <a:pPr lvl="1"/>
            <a:r>
              <a:rPr lang="pt-BR" b="1" dirty="0"/>
              <a:t>D</a:t>
            </a:r>
            <a:r>
              <a:rPr lang="pt-BR" dirty="0"/>
              <a:t>: </a:t>
            </a:r>
            <a:r>
              <a:rPr lang="en-US" i="1" dirty="0"/>
              <a:t>Dependency Inversion Principle </a:t>
            </a:r>
            <a:r>
              <a:rPr lang="pt-BR" dirty="0"/>
              <a:t>(Principio de inversão da pendência)</a:t>
            </a:r>
          </a:p>
        </p:txBody>
      </p:sp>
      <p:sp>
        <p:nvSpPr>
          <p:cNvPr id="5" name="Espaço Reservado para Número de Slide 4">
            <a:extLst>
              <a:ext uri="{FF2B5EF4-FFF2-40B4-BE49-F238E27FC236}">
                <a16:creationId xmlns:a16="http://schemas.microsoft.com/office/drawing/2014/main" id="{D084C1A3-DE86-CA82-BAA5-E3523B494A26}"/>
              </a:ext>
            </a:extLst>
          </p:cNvPr>
          <p:cNvSpPr>
            <a:spLocks noGrp="1"/>
          </p:cNvSpPr>
          <p:nvPr>
            <p:ph type="sldNum" sz="quarter" idx="12"/>
          </p:nvPr>
        </p:nvSpPr>
        <p:spPr/>
        <p:txBody>
          <a:bodyPr/>
          <a:lstStyle/>
          <a:p>
            <a:fld id="{4898AEC0-503E-4FA4-859C-D0F72D6E3F79}" type="slidenum">
              <a:rPr lang="en-US" noProof="1" smtClean="0"/>
              <a:pPr/>
              <a:t>2</a:t>
            </a:fld>
            <a:endParaRPr lang="en-US" noProof="1"/>
          </a:p>
        </p:txBody>
      </p:sp>
    </p:spTree>
    <p:extLst>
      <p:ext uri="{BB962C8B-B14F-4D97-AF65-F5344CB8AC3E}">
        <p14:creationId xmlns:p14="http://schemas.microsoft.com/office/powerpoint/2010/main" val="38517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CC9A1-EA46-C695-123D-BA5089655160}"/>
              </a:ext>
            </a:extLst>
          </p:cNvPr>
          <p:cNvSpPr>
            <a:spLocks noGrp="1"/>
          </p:cNvSpPr>
          <p:nvPr>
            <p:ph type="title"/>
          </p:nvPr>
        </p:nvSpPr>
        <p:spPr/>
        <p:txBody>
          <a:bodyPr/>
          <a:lstStyle/>
          <a:p>
            <a:r>
              <a:rPr lang="pt-BR" dirty="0"/>
              <a:t>1. SRP - </a:t>
            </a:r>
            <a:r>
              <a:rPr lang="en-US" i="1" dirty="0"/>
              <a:t>Single Responsibility Principle </a:t>
            </a:r>
            <a:endParaRPr lang="pt-BR" dirty="0"/>
          </a:p>
        </p:txBody>
      </p:sp>
      <p:sp>
        <p:nvSpPr>
          <p:cNvPr id="3" name="Espaço Reservado para Texto 2">
            <a:extLst>
              <a:ext uri="{FF2B5EF4-FFF2-40B4-BE49-F238E27FC236}">
                <a16:creationId xmlns:a16="http://schemas.microsoft.com/office/drawing/2014/main" id="{7B0AB7DB-BBF1-B601-39E7-9E01AE4997D8}"/>
              </a:ext>
            </a:extLst>
          </p:cNvPr>
          <p:cNvSpPr>
            <a:spLocks noGrp="1"/>
          </p:cNvSpPr>
          <p:nvPr>
            <p:ph type="body" sz="quarter" idx="15"/>
          </p:nvPr>
        </p:nvSpPr>
        <p:spPr/>
        <p:txBody>
          <a:bodyPr/>
          <a:lstStyle/>
          <a:p>
            <a:r>
              <a:rPr lang="en-US" dirty="0"/>
              <a:t>SOLID</a:t>
            </a:r>
          </a:p>
        </p:txBody>
      </p:sp>
      <p:sp>
        <p:nvSpPr>
          <p:cNvPr id="4" name="Espaço Reservado para Conteúdo 3">
            <a:extLst>
              <a:ext uri="{FF2B5EF4-FFF2-40B4-BE49-F238E27FC236}">
                <a16:creationId xmlns:a16="http://schemas.microsoft.com/office/drawing/2014/main" id="{ACF33271-2922-DD9C-5BF6-1FDFEAF224D5}"/>
              </a:ext>
            </a:extLst>
          </p:cNvPr>
          <p:cNvSpPr>
            <a:spLocks noGrp="1"/>
          </p:cNvSpPr>
          <p:nvPr>
            <p:ph sz="quarter" idx="1"/>
          </p:nvPr>
        </p:nvSpPr>
        <p:spPr/>
        <p:txBody>
          <a:bodyPr/>
          <a:lstStyle/>
          <a:p>
            <a:pPr marL="0" indent="0" algn="ctr">
              <a:buNone/>
            </a:pPr>
            <a:r>
              <a:rPr lang="pt-BR" b="1" i="1" dirty="0"/>
              <a:t>Uma classe deve ter um, e somente um, motivo para mudar.</a:t>
            </a:r>
          </a:p>
          <a:p>
            <a:endParaRPr lang="pt-BR" dirty="0"/>
          </a:p>
          <a:p>
            <a:r>
              <a:rPr lang="pt-BR" dirty="0"/>
              <a:t>Cada classe deve ser especializada em um único assunto e possuir apenas uma responsabilidade.</a:t>
            </a:r>
          </a:p>
          <a:p>
            <a:pPr lvl="1"/>
            <a:r>
              <a:rPr lang="pt-BR" dirty="0"/>
              <a:t>Ela deve ter uma única tarefa ou ação para executar</a:t>
            </a:r>
          </a:p>
          <a:p>
            <a:r>
              <a:rPr lang="pt-BR" dirty="0"/>
              <a:t>Quando não seguimos esse princípio criamos uma classe comumente conhecida como </a:t>
            </a:r>
            <a:r>
              <a:rPr lang="pt-BR" b="1" i="1" dirty="0"/>
              <a:t>GOD </a:t>
            </a:r>
            <a:r>
              <a:rPr lang="pt-BR" b="1" i="1" dirty="0" err="1"/>
              <a:t>Class</a:t>
            </a:r>
            <a:r>
              <a:rPr lang="pt-BR" b="1" i="1" dirty="0"/>
              <a:t>*</a:t>
            </a:r>
            <a:r>
              <a:rPr lang="pt-BR" dirty="0"/>
              <a:t>, que acabam sendo difíceis de dar manutenção sem comprometer outras funcionalidades dentro dessa classe. </a:t>
            </a:r>
          </a:p>
          <a:p>
            <a:endParaRPr lang="pt-BR" b="1" i="1" dirty="0"/>
          </a:p>
          <a:p>
            <a:endParaRPr lang="pt-BR" b="1" i="1" dirty="0"/>
          </a:p>
          <a:p>
            <a:endParaRPr lang="pt-BR" b="1" i="1" dirty="0"/>
          </a:p>
          <a:p>
            <a:pPr marL="0" indent="0">
              <a:buNone/>
            </a:pPr>
            <a:endParaRPr lang="pt-BR" b="1" i="1" dirty="0"/>
          </a:p>
          <a:p>
            <a:pPr marL="0" indent="0">
              <a:buNone/>
            </a:pPr>
            <a:r>
              <a:rPr lang="pt-BR" b="1" i="1" dirty="0"/>
              <a:t>*GOD </a:t>
            </a:r>
            <a:r>
              <a:rPr lang="pt-BR" b="1" i="1" dirty="0" err="1"/>
              <a:t>Class</a:t>
            </a:r>
            <a:r>
              <a:rPr lang="pt-BR" dirty="0"/>
              <a:t>: Uma classe que sabe de mais, ou faz demais.</a:t>
            </a:r>
            <a:endParaRPr lang="pt-BR" b="1" i="1" dirty="0"/>
          </a:p>
        </p:txBody>
      </p:sp>
      <p:sp>
        <p:nvSpPr>
          <p:cNvPr id="5" name="Espaço Reservado para Número de Slide 4">
            <a:extLst>
              <a:ext uri="{FF2B5EF4-FFF2-40B4-BE49-F238E27FC236}">
                <a16:creationId xmlns:a16="http://schemas.microsoft.com/office/drawing/2014/main" id="{D084C1A3-DE86-CA82-BAA5-E3523B494A26}"/>
              </a:ext>
            </a:extLst>
          </p:cNvPr>
          <p:cNvSpPr>
            <a:spLocks noGrp="1"/>
          </p:cNvSpPr>
          <p:nvPr>
            <p:ph type="sldNum" sz="quarter" idx="12"/>
          </p:nvPr>
        </p:nvSpPr>
        <p:spPr/>
        <p:txBody>
          <a:bodyPr/>
          <a:lstStyle/>
          <a:p>
            <a:fld id="{4898AEC0-503E-4FA4-859C-D0F72D6E3F79}" type="slidenum">
              <a:rPr lang="en-US" noProof="1" smtClean="0"/>
              <a:pPr/>
              <a:t>3</a:t>
            </a:fld>
            <a:endParaRPr lang="en-US" noProof="1"/>
          </a:p>
        </p:txBody>
      </p:sp>
    </p:spTree>
    <p:extLst>
      <p:ext uri="{BB962C8B-B14F-4D97-AF65-F5344CB8AC3E}">
        <p14:creationId xmlns:p14="http://schemas.microsoft.com/office/powerpoint/2010/main" val="455494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CC9A1-EA46-C695-123D-BA5089655160}"/>
              </a:ext>
            </a:extLst>
          </p:cNvPr>
          <p:cNvSpPr>
            <a:spLocks noGrp="1"/>
          </p:cNvSpPr>
          <p:nvPr>
            <p:ph type="title"/>
          </p:nvPr>
        </p:nvSpPr>
        <p:spPr/>
        <p:txBody>
          <a:bodyPr/>
          <a:lstStyle/>
          <a:p>
            <a:r>
              <a:rPr lang="pt-BR" dirty="0"/>
              <a:t>1. SRP - </a:t>
            </a:r>
            <a:r>
              <a:rPr lang="en-US" i="1" dirty="0"/>
              <a:t>Single Responsibility Principle </a:t>
            </a:r>
            <a:endParaRPr lang="pt-BR" dirty="0"/>
          </a:p>
        </p:txBody>
      </p:sp>
      <p:sp>
        <p:nvSpPr>
          <p:cNvPr id="3" name="Espaço Reservado para Texto 2">
            <a:extLst>
              <a:ext uri="{FF2B5EF4-FFF2-40B4-BE49-F238E27FC236}">
                <a16:creationId xmlns:a16="http://schemas.microsoft.com/office/drawing/2014/main" id="{7B0AB7DB-BBF1-B601-39E7-9E01AE4997D8}"/>
              </a:ext>
            </a:extLst>
          </p:cNvPr>
          <p:cNvSpPr>
            <a:spLocks noGrp="1"/>
          </p:cNvSpPr>
          <p:nvPr>
            <p:ph type="body" sz="quarter" idx="15"/>
          </p:nvPr>
        </p:nvSpPr>
        <p:spPr/>
        <p:txBody>
          <a:bodyPr/>
          <a:lstStyle/>
          <a:p>
            <a:r>
              <a:rPr lang="en-US" dirty="0"/>
              <a:t>SOLID</a:t>
            </a:r>
          </a:p>
        </p:txBody>
      </p:sp>
      <p:pic>
        <p:nvPicPr>
          <p:cNvPr id="7" name="Espaço Reservado para Conteúdo 6">
            <a:extLst>
              <a:ext uri="{FF2B5EF4-FFF2-40B4-BE49-F238E27FC236}">
                <a16:creationId xmlns:a16="http://schemas.microsoft.com/office/drawing/2014/main" id="{9AD2DF1E-AC57-C7E2-3D15-C0A026BA9D0D}"/>
              </a:ext>
            </a:extLst>
          </p:cNvPr>
          <p:cNvPicPr>
            <a:picLocks noGrp="1" noChangeAspect="1"/>
          </p:cNvPicPr>
          <p:nvPr>
            <p:ph sz="quarter" idx="1"/>
          </p:nvPr>
        </p:nvPicPr>
        <p:blipFill>
          <a:blip r:embed="rId2"/>
          <a:stretch>
            <a:fillRect/>
          </a:stretch>
        </p:blipFill>
        <p:spPr>
          <a:xfrm>
            <a:off x="205200" y="1280813"/>
            <a:ext cx="3326040" cy="4241800"/>
          </a:xfrm>
        </p:spPr>
      </p:pic>
      <p:sp>
        <p:nvSpPr>
          <p:cNvPr id="5" name="Espaço Reservado para Número de Slide 4">
            <a:extLst>
              <a:ext uri="{FF2B5EF4-FFF2-40B4-BE49-F238E27FC236}">
                <a16:creationId xmlns:a16="http://schemas.microsoft.com/office/drawing/2014/main" id="{D084C1A3-DE86-CA82-BAA5-E3523B494A26}"/>
              </a:ext>
            </a:extLst>
          </p:cNvPr>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8" name="CaixaDeTexto 7">
            <a:extLst>
              <a:ext uri="{FF2B5EF4-FFF2-40B4-BE49-F238E27FC236}">
                <a16:creationId xmlns:a16="http://schemas.microsoft.com/office/drawing/2014/main" id="{6D4F59B6-31F9-B7C1-D2F7-984B71698B3C}"/>
              </a:ext>
            </a:extLst>
          </p:cNvPr>
          <p:cNvSpPr txBox="1"/>
          <p:nvPr/>
        </p:nvSpPr>
        <p:spPr>
          <a:xfrm>
            <a:off x="3680460" y="1280813"/>
            <a:ext cx="6949440" cy="4241800"/>
          </a:xfrm>
          <a:prstGeom prst="rect">
            <a:avLst/>
          </a:prstGeom>
          <a:noFill/>
        </p:spPr>
        <p:txBody>
          <a:bodyPr wrap="none" lIns="0" tIns="0" rIns="0" bIns="0" rtlCol="0">
            <a:noAutofit/>
          </a:bodyPr>
          <a:lstStyle/>
          <a:p>
            <a:pPr marR="0" algn="l" defTabSz="914400" eaLnBrk="1" fontAlgn="auto" latinLnBrk="0" hangingPunct="1">
              <a:spcBef>
                <a:spcPts val="500"/>
              </a:spcBef>
              <a:spcAft>
                <a:spcPts val="0"/>
              </a:spcAft>
              <a:buClrTx/>
              <a:buSzTx/>
              <a:buFontTx/>
              <a:buNone/>
              <a:tabLst/>
            </a:pPr>
            <a:r>
              <a:rPr lang="pt-BR" kern="0" dirty="0">
                <a:solidFill>
                  <a:srgbClr val="000000"/>
                </a:solidFill>
              </a:rPr>
              <a:t>A classe </a:t>
            </a:r>
            <a:r>
              <a:rPr lang="pt-BR" kern="0" dirty="0" err="1">
                <a:solidFill>
                  <a:srgbClr val="000000"/>
                </a:solidFill>
              </a:rPr>
              <a:t>Order</a:t>
            </a:r>
            <a:r>
              <a:rPr lang="pt-BR" kern="0" dirty="0">
                <a:solidFill>
                  <a:srgbClr val="000000"/>
                </a:solidFill>
              </a:rPr>
              <a:t> viola o SRP já que realiza 3 tipos de tarefa. </a:t>
            </a:r>
          </a:p>
          <a:p>
            <a:pPr marR="0" algn="l" defTabSz="914400" eaLnBrk="1" fontAlgn="auto" latinLnBrk="0" hangingPunct="1">
              <a:spcBef>
                <a:spcPts val="500"/>
              </a:spcBef>
              <a:spcAft>
                <a:spcPts val="0"/>
              </a:spcAft>
              <a:buClrTx/>
              <a:buSzTx/>
              <a:buFontTx/>
              <a:buNone/>
              <a:tabLst/>
            </a:pPr>
            <a:endParaRPr kumimoji="0" lang="pt-BR" sz="700" b="0" i="0" u="none" strike="noStrike" kern="0" cap="none" spc="0" normalizeH="0" baseline="0" dirty="0">
              <a:ln>
                <a:noFill/>
              </a:ln>
              <a:solidFill>
                <a:srgbClr val="000000"/>
              </a:solidFill>
              <a:effectLst/>
              <a:uLnTx/>
              <a:uFillTx/>
            </a:endParaRPr>
          </a:p>
          <a:p>
            <a:pPr marL="1165175" lvl="2" indent="-342900" fontAlgn="auto">
              <a:spcBef>
                <a:spcPts val="500"/>
              </a:spcBef>
              <a:spcAft>
                <a:spcPts val="0"/>
              </a:spcAft>
              <a:buFontTx/>
              <a:buAutoNum type="arabicPeriod"/>
            </a:pPr>
            <a:r>
              <a:rPr lang="pt-BR" sz="1600" kern="0" dirty="0">
                <a:solidFill>
                  <a:srgbClr val="000000"/>
                </a:solidFill>
              </a:rPr>
              <a:t>Lida com informações do pedido</a:t>
            </a:r>
          </a:p>
          <a:p>
            <a:pPr marL="1165175" lvl="2" indent="-342900" fontAlgn="auto">
              <a:spcBef>
                <a:spcPts val="500"/>
              </a:spcBef>
              <a:spcAft>
                <a:spcPts val="0"/>
              </a:spcAft>
              <a:buFontTx/>
              <a:buAutoNum type="arabicPeriod"/>
            </a:pPr>
            <a:r>
              <a:rPr lang="pt-BR" sz="1600" kern="0" dirty="0">
                <a:solidFill>
                  <a:srgbClr val="000000"/>
                </a:solidFill>
              </a:rPr>
              <a:t>Responsável pela exibição dos dados</a:t>
            </a:r>
          </a:p>
          <a:p>
            <a:pPr marL="1165175" lvl="2" indent="-342900" algn="just" fontAlgn="auto">
              <a:spcBef>
                <a:spcPts val="500"/>
              </a:spcBef>
              <a:spcAft>
                <a:spcPts val="0"/>
              </a:spcAft>
              <a:buFontTx/>
              <a:buAutoNum type="arabicPeriod"/>
            </a:pPr>
            <a:r>
              <a:rPr kumimoji="0" lang="pt-BR" sz="1600" b="0" i="0" u="none" strike="noStrike" kern="0" cap="none" spc="0" normalizeH="0" baseline="0" dirty="0">
                <a:ln>
                  <a:noFill/>
                </a:ln>
                <a:solidFill>
                  <a:srgbClr val="000000"/>
                </a:solidFill>
                <a:effectLst/>
                <a:uLnTx/>
                <a:uFillTx/>
              </a:rPr>
              <a:t>Responsável pela manipulação dos dados</a:t>
            </a:r>
          </a:p>
          <a:p>
            <a:pPr lvl="2" algn="just" fontAlgn="auto">
              <a:spcBef>
                <a:spcPts val="500"/>
              </a:spcBef>
              <a:spcAft>
                <a:spcPts val="0"/>
              </a:spcAft>
            </a:pPr>
            <a:endParaRPr lang="pt-BR" sz="700" kern="0" dirty="0">
              <a:solidFill>
                <a:srgbClr val="000000"/>
              </a:solidFill>
            </a:endParaRPr>
          </a:p>
          <a:p>
            <a:pPr fontAlgn="auto">
              <a:spcBef>
                <a:spcPts val="500"/>
              </a:spcBef>
              <a:spcAft>
                <a:spcPts val="0"/>
              </a:spcAft>
            </a:pPr>
            <a:r>
              <a:rPr kumimoji="0" lang="pt-BR" b="0" i="0" u="none" strike="noStrike" kern="0" cap="none" spc="0" normalizeH="0" baseline="0" dirty="0">
                <a:ln>
                  <a:noFill/>
                </a:ln>
                <a:solidFill>
                  <a:srgbClr val="000000"/>
                </a:solidFill>
                <a:effectLst/>
                <a:uLnTx/>
                <a:uFillTx/>
              </a:rPr>
              <a:t>Quando violamos esse princípio podemos gerar alguns problemas:</a:t>
            </a:r>
          </a:p>
          <a:p>
            <a:pPr marL="285750" indent="-285750" algn="just" fontAlgn="auto">
              <a:spcBef>
                <a:spcPts val="500"/>
              </a:spcBef>
              <a:spcAft>
                <a:spcPts val="0"/>
              </a:spcAft>
              <a:buFont typeface="Arial" panose="020B0604020202020204" pitchFamily="34" charset="0"/>
              <a:buChar char="•"/>
            </a:pPr>
            <a:r>
              <a:rPr lang="pt-BR" sz="1600" kern="0" dirty="0">
                <a:solidFill>
                  <a:srgbClr val="000000"/>
                </a:solidFill>
              </a:rPr>
              <a:t>Falta de coesão</a:t>
            </a:r>
          </a:p>
          <a:p>
            <a:pPr lvl="1" algn="just" fontAlgn="auto">
              <a:spcBef>
                <a:spcPts val="500"/>
              </a:spcBef>
              <a:spcAft>
                <a:spcPts val="0"/>
              </a:spcAft>
            </a:pPr>
            <a:r>
              <a:rPr lang="pt-BR" sz="1600" kern="0" dirty="0">
                <a:solidFill>
                  <a:srgbClr val="000000"/>
                </a:solidFill>
              </a:rPr>
              <a:t>– por ter uma classe que assume responsabilidades que não </a:t>
            </a:r>
          </a:p>
          <a:p>
            <a:pPr lvl="1" algn="just" fontAlgn="auto">
              <a:spcBef>
                <a:spcPts val="500"/>
              </a:spcBef>
              <a:spcAft>
                <a:spcPts val="0"/>
              </a:spcAft>
            </a:pPr>
            <a:r>
              <a:rPr lang="pt-BR" sz="1600" kern="0" dirty="0">
                <a:solidFill>
                  <a:srgbClr val="000000"/>
                </a:solidFill>
              </a:rPr>
              <a:t>são suas</a:t>
            </a:r>
          </a:p>
          <a:p>
            <a:pPr marL="285750" indent="-285750" algn="just" fontAlgn="auto">
              <a:spcBef>
                <a:spcPts val="500"/>
              </a:spcBef>
              <a:spcAft>
                <a:spcPts val="0"/>
              </a:spcAft>
              <a:buFont typeface="Arial" panose="020B0604020202020204" pitchFamily="34" charset="0"/>
              <a:buChar char="•"/>
            </a:pPr>
            <a:r>
              <a:rPr kumimoji="0" lang="pt-BR" sz="1600" b="0" i="0" u="none" strike="noStrike" kern="0" cap="none" spc="0" normalizeH="0" baseline="0" dirty="0">
                <a:ln>
                  <a:noFill/>
                </a:ln>
                <a:solidFill>
                  <a:srgbClr val="000000"/>
                </a:solidFill>
                <a:effectLst/>
                <a:uLnTx/>
                <a:uFillTx/>
              </a:rPr>
              <a:t>Alto acoplamento</a:t>
            </a:r>
          </a:p>
          <a:p>
            <a:pPr lvl="1" algn="just" fontAlgn="auto">
              <a:spcBef>
                <a:spcPts val="500"/>
              </a:spcBef>
              <a:spcAft>
                <a:spcPts val="0"/>
              </a:spcAft>
            </a:pPr>
            <a:r>
              <a:rPr kumimoji="0" lang="pt-BR" sz="1600" b="0" i="0" u="none" strike="noStrike" kern="0" cap="none" spc="0" normalizeH="0" baseline="0" dirty="0">
                <a:ln>
                  <a:noFill/>
                </a:ln>
                <a:solidFill>
                  <a:srgbClr val="000000"/>
                </a:solidFill>
                <a:effectLst/>
                <a:uLnTx/>
                <a:uFillTx/>
              </a:rPr>
              <a:t>– Mais responsabilidades geram um sistema mais engessado e </a:t>
            </a:r>
          </a:p>
          <a:p>
            <a:pPr lvl="1" algn="just" fontAlgn="auto">
              <a:spcBef>
                <a:spcPts val="500"/>
              </a:spcBef>
              <a:spcAft>
                <a:spcPts val="0"/>
              </a:spcAft>
            </a:pPr>
            <a:r>
              <a:rPr kumimoji="0" lang="pt-BR" sz="1600" b="0" i="0" u="none" strike="noStrike" kern="0" cap="none" spc="0" normalizeH="0" baseline="0" dirty="0">
                <a:ln>
                  <a:noFill/>
                </a:ln>
                <a:solidFill>
                  <a:srgbClr val="000000"/>
                </a:solidFill>
                <a:effectLst/>
                <a:uLnTx/>
                <a:uFillTx/>
              </a:rPr>
              <a:t>frágil para alterações</a:t>
            </a:r>
          </a:p>
          <a:p>
            <a:pPr marL="285750" indent="-285750" algn="just" fontAlgn="auto">
              <a:spcBef>
                <a:spcPts val="500"/>
              </a:spcBef>
              <a:spcAft>
                <a:spcPts val="0"/>
              </a:spcAft>
              <a:buFont typeface="Arial" panose="020B0604020202020204" pitchFamily="34" charset="0"/>
              <a:buChar char="•"/>
            </a:pPr>
            <a:r>
              <a:rPr lang="pt-BR" sz="1600" kern="0" dirty="0">
                <a:solidFill>
                  <a:srgbClr val="000000"/>
                </a:solidFill>
              </a:rPr>
              <a:t>Aumento da dificuldade para implementar testes automatizados</a:t>
            </a:r>
          </a:p>
          <a:p>
            <a:pPr marL="285750" indent="-285750" algn="just" fontAlgn="auto">
              <a:spcBef>
                <a:spcPts val="500"/>
              </a:spcBef>
              <a:spcAft>
                <a:spcPts val="0"/>
              </a:spcAft>
              <a:buFont typeface="Arial" panose="020B0604020202020204" pitchFamily="34" charset="0"/>
              <a:buChar char="•"/>
            </a:pPr>
            <a:r>
              <a:rPr kumimoji="0" lang="pt-BR" sz="1600" b="0" i="0" u="none" strike="noStrike" kern="0" cap="none" spc="0" normalizeH="0" baseline="0" dirty="0">
                <a:ln>
                  <a:noFill/>
                </a:ln>
                <a:solidFill>
                  <a:srgbClr val="000000"/>
                </a:solidFill>
                <a:effectLst/>
                <a:uLnTx/>
                <a:uFillTx/>
              </a:rPr>
              <a:t>Dificul</a:t>
            </a:r>
            <a:r>
              <a:rPr lang="pt-BR" sz="1600" kern="0" dirty="0">
                <a:solidFill>
                  <a:srgbClr val="000000"/>
                </a:solidFill>
              </a:rPr>
              <a:t>dade para reaproveitar o código</a:t>
            </a:r>
            <a:endParaRPr kumimoji="0" lang="pt-BR" sz="1600" b="0" i="0" u="none" strike="noStrike" kern="0" cap="none" spc="0" normalizeH="0" baseline="0" dirty="0">
              <a:ln>
                <a:noFill/>
              </a:ln>
              <a:solidFill>
                <a:srgbClr val="000000"/>
              </a:solidFill>
              <a:effectLst/>
              <a:uLnTx/>
              <a:uFillTx/>
            </a:endParaRPr>
          </a:p>
        </p:txBody>
      </p:sp>
    </p:spTree>
    <p:extLst>
      <p:ext uri="{BB962C8B-B14F-4D97-AF65-F5344CB8AC3E}">
        <p14:creationId xmlns:p14="http://schemas.microsoft.com/office/powerpoint/2010/main" val="87454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CC9A1-EA46-C695-123D-BA5089655160}"/>
              </a:ext>
            </a:extLst>
          </p:cNvPr>
          <p:cNvSpPr>
            <a:spLocks noGrp="1"/>
          </p:cNvSpPr>
          <p:nvPr>
            <p:ph type="title"/>
          </p:nvPr>
        </p:nvSpPr>
        <p:spPr/>
        <p:txBody>
          <a:bodyPr/>
          <a:lstStyle/>
          <a:p>
            <a:r>
              <a:rPr lang="pt-BR" dirty="0"/>
              <a:t>1. SRP - </a:t>
            </a:r>
            <a:r>
              <a:rPr lang="en-US" i="1" dirty="0"/>
              <a:t>Single Responsibility Principle</a:t>
            </a:r>
            <a:endParaRPr lang="pt-BR" dirty="0"/>
          </a:p>
        </p:txBody>
      </p:sp>
      <p:sp>
        <p:nvSpPr>
          <p:cNvPr id="3" name="Espaço Reservado para Texto 2">
            <a:extLst>
              <a:ext uri="{FF2B5EF4-FFF2-40B4-BE49-F238E27FC236}">
                <a16:creationId xmlns:a16="http://schemas.microsoft.com/office/drawing/2014/main" id="{7B0AB7DB-BBF1-B601-39E7-9E01AE4997D8}"/>
              </a:ext>
            </a:extLst>
          </p:cNvPr>
          <p:cNvSpPr>
            <a:spLocks noGrp="1"/>
          </p:cNvSpPr>
          <p:nvPr>
            <p:ph type="body" sz="quarter" idx="15"/>
          </p:nvPr>
        </p:nvSpPr>
        <p:spPr/>
        <p:txBody>
          <a:bodyPr/>
          <a:lstStyle/>
          <a:p>
            <a:r>
              <a:rPr lang="en-US" dirty="0"/>
              <a:t>SOLID</a:t>
            </a:r>
          </a:p>
        </p:txBody>
      </p:sp>
      <p:sp>
        <p:nvSpPr>
          <p:cNvPr id="4" name="Espaço Reservado para Conteúdo 3">
            <a:extLst>
              <a:ext uri="{FF2B5EF4-FFF2-40B4-BE49-F238E27FC236}">
                <a16:creationId xmlns:a16="http://schemas.microsoft.com/office/drawing/2014/main" id="{ACF33271-2922-DD9C-5BF6-1FDFEAF224D5}"/>
              </a:ext>
            </a:extLst>
          </p:cNvPr>
          <p:cNvSpPr>
            <a:spLocks noGrp="1"/>
          </p:cNvSpPr>
          <p:nvPr>
            <p:ph sz="quarter" idx="1"/>
          </p:nvPr>
        </p:nvSpPr>
        <p:spPr>
          <a:xfrm>
            <a:off x="205200" y="1296000"/>
            <a:ext cx="6820440" cy="4370400"/>
          </a:xfrm>
        </p:spPr>
        <p:txBody>
          <a:bodyPr/>
          <a:lstStyle/>
          <a:p>
            <a:r>
              <a:rPr lang="pt-BR" dirty="0"/>
              <a:t>Neste exemplo ao lado, realocamos todas as funções para que cada classe tenha apenas uma responsabilidade</a:t>
            </a:r>
          </a:p>
          <a:p>
            <a:endParaRPr lang="pt-BR" dirty="0"/>
          </a:p>
          <a:p>
            <a:r>
              <a:rPr lang="pt-BR" dirty="0"/>
              <a:t>Esse princípio não se aplica apenas a classes, mas também a métodos e funções.</a:t>
            </a:r>
          </a:p>
          <a:p>
            <a:endParaRPr lang="pt-BR" dirty="0"/>
          </a:p>
          <a:p>
            <a:pPr marL="0" indent="0">
              <a:buNone/>
            </a:pPr>
            <a:endParaRPr lang="pt-BR" dirty="0"/>
          </a:p>
          <a:p>
            <a:pPr marL="0" indent="0" algn="ctr">
              <a:buNone/>
            </a:pPr>
            <a:r>
              <a:rPr lang="pt-BR" b="1" i="1" dirty="0"/>
              <a:t>Tudo o que é responsável por executar uma ação deve ser responsável por apenas aquilo que se propõe a fazer.</a:t>
            </a:r>
          </a:p>
        </p:txBody>
      </p:sp>
      <p:sp>
        <p:nvSpPr>
          <p:cNvPr id="5" name="Espaço Reservado para Número de Slide 4">
            <a:extLst>
              <a:ext uri="{FF2B5EF4-FFF2-40B4-BE49-F238E27FC236}">
                <a16:creationId xmlns:a16="http://schemas.microsoft.com/office/drawing/2014/main" id="{D084C1A3-DE86-CA82-BAA5-E3523B494A26}"/>
              </a:ext>
            </a:extLst>
          </p:cNvPr>
          <p:cNvSpPr>
            <a:spLocks noGrp="1"/>
          </p:cNvSpPr>
          <p:nvPr>
            <p:ph type="sldNum" sz="quarter" idx="12"/>
          </p:nvPr>
        </p:nvSpPr>
        <p:spPr/>
        <p:txBody>
          <a:bodyPr/>
          <a:lstStyle/>
          <a:p>
            <a:fld id="{4898AEC0-503E-4FA4-859C-D0F72D6E3F79}" type="slidenum">
              <a:rPr lang="en-US" noProof="1" smtClean="0"/>
              <a:pPr/>
              <a:t>5</a:t>
            </a:fld>
            <a:endParaRPr lang="en-US" noProof="1"/>
          </a:p>
        </p:txBody>
      </p:sp>
      <p:pic>
        <p:nvPicPr>
          <p:cNvPr id="7" name="Imagem 6">
            <a:extLst>
              <a:ext uri="{FF2B5EF4-FFF2-40B4-BE49-F238E27FC236}">
                <a16:creationId xmlns:a16="http://schemas.microsoft.com/office/drawing/2014/main" id="{97D7A68E-7A9F-B13C-84F0-CDE3DD15C25F}"/>
              </a:ext>
            </a:extLst>
          </p:cNvPr>
          <p:cNvPicPr>
            <a:picLocks noChangeAspect="1"/>
          </p:cNvPicPr>
          <p:nvPr/>
        </p:nvPicPr>
        <p:blipFill>
          <a:blip r:embed="rId2"/>
          <a:stretch>
            <a:fillRect/>
          </a:stretch>
        </p:blipFill>
        <p:spPr>
          <a:xfrm>
            <a:off x="7012103" y="385953"/>
            <a:ext cx="3751897" cy="5280447"/>
          </a:xfrm>
          <a:prstGeom prst="rect">
            <a:avLst/>
          </a:prstGeom>
        </p:spPr>
      </p:pic>
    </p:spTree>
    <p:extLst>
      <p:ext uri="{BB962C8B-B14F-4D97-AF65-F5344CB8AC3E}">
        <p14:creationId xmlns:p14="http://schemas.microsoft.com/office/powerpoint/2010/main" val="249258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CC9A1-EA46-C695-123D-BA5089655160}"/>
              </a:ext>
            </a:extLst>
          </p:cNvPr>
          <p:cNvSpPr>
            <a:spLocks noGrp="1"/>
          </p:cNvSpPr>
          <p:nvPr>
            <p:ph type="title"/>
          </p:nvPr>
        </p:nvSpPr>
        <p:spPr/>
        <p:txBody>
          <a:bodyPr/>
          <a:lstStyle/>
          <a:p>
            <a:r>
              <a:rPr lang="pt-BR" dirty="0"/>
              <a:t>2. OCP - </a:t>
            </a:r>
            <a:r>
              <a:rPr lang="en-US" i="1" dirty="0"/>
              <a:t>Open-Closed Principle</a:t>
            </a:r>
            <a:endParaRPr lang="pt-BR" dirty="0"/>
          </a:p>
        </p:txBody>
      </p:sp>
      <p:sp>
        <p:nvSpPr>
          <p:cNvPr id="3" name="Espaço Reservado para Texto 2">
            <a:extLst>
              <a:ext uri="{FF2B5EF4-FFF2-40B4-BE49-F238E27FC236}">
                <a16:creationId xmlns:a16="http://schemas.microsoft.com/office/drawing/2014/main" id="{7B0AB7DB-BBF1-B601-39E7-9E01AE4997D8}"/>
              </a:ext>
            </a:extLst>
          </p:cNvPr>
          <p:cNvSpPr>
            <a:spLocks noGrp="1"/>
          </p:cNvSpPr>
          <p:nvPr>
            <p:ph type="body" sz="quarter" idx="15"/>
          </p:nvPr>
        </p:nvSpPr>
        <p:spPr/>
        <p:txBody>
          <a:bodyPr/>
          <a:lstStyle/>
          <a:p>
            <a:r>
              <a:rPr lang="en-US" dirty="0"/>
              <a:t>SOLID</a:t>
            </a:r>
          </a:p>
        </p:txBody>
      </p:sp>
      <p:sp>
        <p:nvSpPr>
          <p:cNvPr id="4" name="Espaço Reservado para Conteúdo 3">
            <a:extLst>
              <a:ext uri="{FF2B5EF4-FFF2-40B4-BE49-F238E27FC236}">
                <a16:creationId xmlns:a16="http://schemas.microsoft.com/office/drawing/2014/main" id="{ACF33271-2922-DD9C-5BF6-1FDFEAF224D5}"/>
              </a:ext>
            </a:extLst>
          </p:cNvPr>
          <p:cNvSpPr>
            <a:spLocks noGrp="1"/>
          </p:cNvSpPr>
          <p:nvPr>
            <p:ph sz="quarter" idx="1"/>
          </p:nvPr>
        </p:nvSpPr>
        <p:spPr>
          <a:xfrm>
            <a:off x="205200" y="1296000"/>
            <a:ext cx="10558800" cy="4370400"/>
          </a:xfrm>
        </p:spPr>
        <p:txBody>
          <a:bodyPr/>
          <a:lstStyle/>
          <a:p>
            <a:pPr marL="0" indent="0" algn="ctr">
              <a:buNone/>
            </a:pPr>
            <a:r>
              <a:rPr lang="pt-BR" b="1" i="1" dirty="0"/>
              <a:t>Objetos ou entidades devem estar fechados para modificação mas abertos para extensão</a:t>
            </a:r>
          </a:p>
          <a:p>
            <a:pPr marL="0" indent="0">
              <a:buNone/>
            </a:pPr>
            <a:endParaRPr lang="pt-BR" dirty="0"/>
          </a:p>
          <a:p>
            <a:r>
              <a:rPr lang="pt-BR" dirty="0"/>
              <a:t>Quando novos comportamentos e recursos precisam ser adicionados, devemos estender o código, não alterar ele.</a:t>
            </a:r>
          </a:p>
          <a:p>
            <a:endParaRPr lang="pt-BR" dirty="0"/>
          </a:p>
          <a:p>
            <a:r>
              <a:rPr lang="pt-BR" dirty="0"/>
              <a:t>Quando alteramos algo já existente </a:t>
            </a:r>
          </a:p>
          <a:p>
            <a:pPr marL="0" indent="0">
              <a:buNone/>
            </a:pPr>
            <a:r>
              <a:rPr lang="pt-BR" dirty="0"/>
              <a:t>corremos o risco de introduzir bugs em </a:t>
            </a:r>
          </a:p>
          <a:p>
            <a:pPr marL="0" indent="0">
              <a:buNone/>
            </a:pPr>
            <a:r>
              <a:rPr lang="pt-BR" dirty="0"/>
              <a:t>algo que já estava funcionando.</a:t>
            </a:r>
          </a:p>
        </p:txBody>
      </p:sp>
      <p:sp>
        <p:nvSpPr>
          <p:cNvPr id="5" name="Espaço Reservado para Número de Slide 4">
            <a:extLst>
              <a:ext uri="{FF2B5EF4-FFF2-40B4-BE49-F238E27FC236}">
                <a16:creationId xmlns:a16="http://schemas.microsoft.com/office/drawing/2014/main" id="{D084C1A3-DE86-CA82-BAA5-E3523B494A26}"/>
              </a:ext>
            </a:extLst>
          </p:cNvPr>
          <p:cNvSpPr>
            <a:spLocks noGrp="1"/>
          </p:cNvSpPr>
          <p:nvPr>
            <p:ph type="sldNum" sz="quarter" idx="12"/>
          </p:nvPr>
        </p:nvSpPr>
        <p:spPr/>
        <p:txBody>
          <a:bodyPr/>
          <a:lstStyle/>
          <a:p>
            <a:fld id="{4898AEC0-503E-4FA4-859C-D0F72D6E3F79}" type="slidenum">
              <a:rPr lang="en-US" noProof="1" smtClean="0"/>
              <a:pPr/>
              <a:t>6</a:t>
            </a:fld>
            <a:endParaRPr lang="en-US" noProof="1"/>
          </a:p>
        </p:txBody>
      </p:sp>
      <p:pic>
        <p:nvPicPr>
          <p:cNvPr id="6" name="Picture 2">
            <a:extLst>
              <a:ext uri="{FF2B5EF4-FFF2-40B4-BE49-F238E27FC236}">
                <a16:creationId xmlns:a16="http://schemas.microsoft.com/office/drawing/2014/main" id="{B5793DD3-8D07-B0CC-6064-2C670E5E453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85058" y="2354580"/>
            <a:ext cx="6678942" cy="3311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73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CC9A1-EA46-C695-123D-BA5089655160}"/>
              </a:ext>
            </a:extLst>
          </p:cNvPr>
          <p:cNvSpPr>
            <a:spLocks noGrp="1"/>
          </p:cNvSpPr>
          <p:nvPr>
            <p:ph type="title"/>
          </p:nvPr>
        </p:nvSpPr>
        <p:spPr/>
        <p:txBody>
          <a:bodyPr/>
          <a:lstStyle/>
          <a:p>
            <a:r>
              <a:rPr lang="pt-BR" dirty="0"/>
              <a:t>2. OCP - </a:t>
            </a:r>
            <a:r>
              <a:rPr lang="en-US" i="1" dirty="0"/>
              <a:t>Open-Closed Principle</a:t>
            </a:r>
            <a:endParaRPr lang="pt-BR" dirty="0"/>
          </a:p>
        </p:txBody>
      </p:sp>
      <p:sp>
        <p:nvSpPr>
          <p:cNvPr id="3" name="Espaço Reservado para Texto 2">
            <a:extLst>
              <a:ext uri="{FF2B5EF4-FFF2-40B4-BE49-F238E27FC236}">
                <a16:creationId xmlns:a16="http://schemas.microsoft.com/office/drawing/2014/main" id="{7B0AB7DB-BBF1-B601-39E7-9E01AE4997D8}"/>
              </a:ext>
            </a:extLst>
          </p:cNvPr>
          <p:cNvSpPr>
            <a:spLocks noGrp="1"/>
          </p:cNvSpPr>
          <p:nvPr>
            <p:ph type="body" sz="quarter" idx="15"/>
          </p:nvPr>
        </p:nvSpPr>
        <p:spPr/>
        <p:txBody>
          <a:bodyPr/>
          <a:lstStyle/>
          <a:p>
            <a:r>
              <a:rPr lang="en-US" dirty="0"/>
              <a:t>SOLID</a:t>
            </a:r>
          </a:p>
        </p:txBody>
      </p:sp>
      <p:sp>
        <p:nvSpPr>
          <p:cNvPr id="4" name="Espaço Reservado para Conteúdo 3">
            <a:extLst>
              <a:ext uri="{FF2B5EF4-FFF2-40B4-BE49-F238E27FC236}">
                <a16:creationId xmlns:a16="http://schemas.microsoft.com/office/drawing/2014/main" id="{ACF33271-2922-DD9C-5BF6-1FDFEAF224D5}"/>
              </a:ext>
            </a:extLst>
          </p:cNvPr>
          <p:cNvSpPr>
            <a:spLocks noGrp="1"/>
          </p:cNvSpPr>
          <p:nvPr>
            <p:ph sz="quarter" idx="1"/>
          </p:nvPr>
        </p:nvSpPr>
        <p:spPr>
          <a:xfrm>
            <a:off x="205200" y="1296000"/>
            <a:ext cx="10558800" cy="4370400"/>
          </a:xfrm>
        </p:spPr>
        <p:txBody>
          <a:bodyPr/>
          <a:lstStyle/>
          <a:p>
            <a:r>
              <a:rPr lang="pt-BR" dirty="0"/>
              <a:t>Exemplo: Uma empresa vende iPhones, então teremos uma classe iPhone que define as propriedades. Porém como podemos lidar com novos modelos com a mesma classe?</a:t>
            </a:r>
          </a:p>
          <a:p>
            <a:endParaRPr lang="pt-BR" dirty="0"/>
          </a:p>
          <a:p>
            <a:endParaRPr lang="pt-BR" dirty="0"/>
          </a:p>
        </p:txBody>
      </p:sp>
      <p:sp>
        <p:nvSpPr>
          <p:cNvPr id="5" name="Espaço Reservado para Número de Slide 4">
            <a:extLst>
              <a:ext uri="{FF2B5EF4-FFF2-40B4-BE49-F238E27FC236}">
                <a16:creationId xmlns:a16="http://schemas.microsoft.com/office/drawing/2014/main" id="{D084C1A3-DE86-CA82-BAA5-E3523B494A26}"/>
              </a:ext>
            </a:extLst>
          </p:cNvPr>
          <p:cNvSpPr>
            <a:spLocks noGrp="1"/>
          </p:cNvSpPr>
          <p:nvPr>
            <p:ph type="sldNum" sz="quarter" idx="12"/>
          </p:nvPr>
        </p:nvSpPr>
        <p:spPr/>
        <p:txBody>
          <a:bodyPr/>
          <a:lstStyle/>
          <a:p>
            <a:fld id="{4898AEC0-503E-4FA4-859C-D0F72D6E3F79}" type="slidenum">
              <a:rPr lang="en-US" noProof="1" smtClean="0"/>
              <a:pPr/>
              <a:t>7</a:t>
            </a:fld>
            <a:endParaRPr lang="en-US" noProof="1"/>
          </a:p>
        </p:txBody>
      </p:sp>
      <p:pic>
        <p:nvPicPr>
          <p:cNvPr id="7" name="Picture 7">
            <a:extLst>
              <a:ext uri="{FF2B5EF4-FFF2-40B4-BE49-F238E27FC236}">
                <a16:creationId xmlns:a16="http://schemas.microsoft.com/office/drawing/2014/main" id="{BB3584A8-CE04-CF13-54AB-70E183A035F0}"/>
              </a:ext>
            </a:extLst>
          </p:cNvPr>
          <p:cNvPicPr>
            <a:picLocks noChangeAspect="1"/>
          </p:cNvPicPr>
          <p:nvPr/>
        </p:nvPicPr>
        <p:blipFill rotWithShape="1">
          <a:blip r:embed="rId2"/>
          <a:srcRect b="15323"/>
          <a:stretch/>
        </p:blipFill>
        <p:spPr>
          <a:xfrm>
            <a:off x="4529197" y="2704213"/>
            <a:ext cx="1530229" cy="1806827"/>
          </a:xfrm>
          <a:prstGeom prst="rect">
            <a:avLst/>
          </a:prstGeom>
        </p:spPr>
      </p:pic>
    </p:spTree>
    <p:extLst>
      <p:ext uri="{BB962C8B-B14F-4D97-AF65-F5344CB8AC3E}">
        <p14:creationId xmlns:p14="http://schemas.microsoft.com/office/powerpoint/2010/main" val="97958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CC9A1-EA46-C695-123D-BA5089655160}"/>
              </a:ext>
            </a:extLst>
          </p:cNvPr>
          <p:cNvSpPr>
            <a:spLocks noGrp="1"/>
          </p:cNvSpPr>
          <p:nvPr>
            <p:ph type="title"/>
          </p:nvPr>
        </p:nvSpPr>
        <p:spPr/>
        <p:txBody>
          <a:bodyPr/>
          <a:lstStyle/>
          <a:p>
            <a:r>
              <a:rPr lang="pt-BR" dirty="0"/>
              <a:t>2. OCP - </a:t>
            </a:r>
            <a:r>
              <a:rPr lang="en-US" i="1" dirty="0"/>
              <a:t>Open-Closed Principle</a:t>
            </a:r>
            <a:endParaRPr lang="pt-BR" dirty="0"/>
          </a:p>
        </p:txBody>
      </p:sp>
      <p:sp>
        <p:nvSpPr>
          <p:cNvPr id="3" name="Espaço Reservado para Texto 2">
            <a:extLst>
              <a:ext uri="{FF2B5EF4-FFF2-40B4-BE49-F238E27FC236}">
                <a16:creationId xmlns:a16="http://schemas.microsoft.com/office/drawing/2014/main" id="{7B0AB7DB-BBF1-B601-39E7-9E01AE4997D8}"/>
              </a:ext>
            </a:extLst>
          </p:cNvPr>
          <p:cNvSpPr>
            <a:spLocks noGrp="1"/>
          </p:cNvSpPr>
          <p:nvPr>
            <p:ph type="body" sz="quarter" idx="15"/>
          </p:nvPr>
        </p:nvSpPr>
        <p:spPr/>
        <p:txBody>
          <a:bodyPr/>
          <a:lstStyle/>
          <a:p>
            <a:r>
              <a:rPr lang="en-US" dirty="0"/>
              <a:t>SOLID</a:t>
            </a:r>
          </a:p>
        </p:txBody>
      </p:sp>
      <p:sp>
        <p:nvSpPr>
          <p:cNvPr id="4" name="Espaço Reservado para Conteúdo 3">
            <a:extLst>
              <a:ext uri="{FF2B5EF4-FFF2-40B4-BE49-F238E27FC236}">
                <a16:creationId xmlns:a16="http://schemas.microsoft.com/office/drawing/2014/main" id="{ACF33271-2922-DD9C-5BF6-1FDFEAF224D5}"/>
              </a:ext>
            </a:extLst>
          </p:cNvPr>
          <p:cNvSpPr>
            <a:spLocks noGrp="1"/>
          </p:cNvSpPr>
          <p:nvPr>
            <p:ph sz="quarter" idx="1"/>
          </p:nvPr>
        </p:nvSpPr>
        <p:spPr>
          <a:xfrm>
            <a:off x="205200" y="1296000"/>
            <a:ext cx="10558800" cy="4370400"/>
          </a:xfrm>
        </p:spPr>
        <p:txBody>
          <a:bodyPr/>
          <a:lstStyle/>
          <a:p>
            <a:r>
              <a:rPr lang="pt-BR" dirty="0"/>
              <a:t>Para isso devemos criar uma interface chamada de modelo, em que podemos </a:t>
            </a:r>
            <a:r>
              <a:rPr lang="pt-BR" dirty="0" err="1"/>
              <a:t>settar</a:t>
            </a:r>
            <a:r>
              <a:rPr lang="pt-BR" dirty="0"/>
              <a:t> o novo modelo da iPhone sem precisar retrabalhar o código.</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pPr marL="0" indent="0" algn="ctr">
              <a:buNone/>
            </a:pPr>
            <a:r>
              <a:rPr lang="pt-BR" sz="1400" b="1" i="1" dirty="0">
                <a:solidFill>
                  <a:srgbClr val="242424"/>
                </a:solidFill>
                <a:effectLst/>
                <a:latin typeface="+mj-lt"/>
              </a:rPr>
              <a:t>Sua principal vantagem é a facilidade na adição de novos requisitos, diminuindo as chances de introduzir novos bugs — ou bugs de menor expressão — pois o novo comportamento fica isolado</a:t>
            </a:r>
            <a:endParaRPr lang="pt-BR" sz="1400" b="1" i="1" dirty="0">
              <a:latin typeface="+mj-lt"/>
            </a:endParaRPr>
          </a:p>
          <a:p>
            <a:endParaRPr lang="pt-BR" dirty="0"/>
          </a:p>
        </p:txBody>
      </p:sp>
      <p:sp>
        <p:nvSpPr>
          <p:cNvPr id="5" name="Espaço Reservado para Número de Slide 4">
            <a:extLst>
              <a:ext uri="{FF2B5EF4-FFF2-40B4-BE49-F238E27FC236}">
                <a16:creationId xmlns:a16="http://schemas.microsoft.com/office/drawing/2014/main" id="{D084C1A3-DE86-CA82-BAA5-E3523B494A26}"/>
              </a:ext>
            </a:extLst>
          </p:cNvPr>
          <p:cNvSpPr>
            <a:spLocks noGrp="1"/>
          </p:cNvSpPr>
          <p:nvPr>
            <p:ph type="sldNum" sz="quarter" idx="12"/>
          </p:nvPr>
        </p:nvSpPr>
        <p:spPr/>
        <p:txBody>
          <a:bodyPr/>
          <a:lstStyle/>
          <a:p>
            <a:fld id="{4898AEC0-503E-4FA4-859C-D0F72D6E3F79}" type="slidenum">
              <a:rPr lang="en-US" noProof="1" smtClean="0"/>
              <a:pPr/>
              <a:t>8</a:t>
            </a:fld>
            <a:endParaRPr lang="en-US" noProof="1"/>
          </a:p>
        </p:txBody>
      </p:sp>
      <p:pic>
        <p:nvPicPr>
          <p:cNvPr id="6" name="Picture 2" descr="SOLID Design Principles Simplified With UML">
            <a:extLst>
              <a:ext uri="{FF2B5EF4-FFF2-40B4-BE49-F238E27FC236}">
                <a16:creationId xmlns:a16="http://schemas.microsoft.com/office/drawing/2014/main" id="{C2ACFB22-B62F-17A7-0ADE-A7491CC89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9296" y="2312036"/>
            <a:ext cx="4771390" cy="242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09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CC9A1-EA46-C695-123D-BA5089655160}"/>
              </a:ext>
            </a:extLst>
          </p:cNvPr>
          <p:cNvSpPr>
            <a:spLocks noGrp="1"/>
          </p:cNvSpPr>
          <p:nvPr>
            <p:ph type="title"/>
          </p:nvPr>
        </p:nvSpPr>
        <p:spPr/>
        <p:txBody>
          <a:bodyPr/>
          <a:lstStyle/>
          <a:p>
            <a:r>
              <a:rPr lang="pt-BR" dirty="0"/>
              <a:t>3. LSP - </a:t>
            </a:r>
            <a:r>
              <a:rPr lang="en-US" i="1" dirty="0" err="1"/>
              <a:t>Liskov</a:t>
            </a:r>
            <a:r>
              <a:rPr lang="en-US" i="1" dirty="0"/>
              <a:t> Substitution Principle</a:t>
            </a:r>
            <a:r>
              <a:rPr lang="en-US" dirty="0"/>
              <a:t> </a:t>
            </a:r>
            <a:endParaRPr lang="pt-BR" dirty="0"/>
          </a:p>
        </p:txBody>
      </p:sp>
      <p:sp>
        <p:nvSpPr>
          <p:cNvPr id="3" name="Espaço Reservado para Texto 2">
            <a:extLst>
              <a:ext uri="{FF2B5EF4-FFF2-40B4-BE49-F238E27FC236}">
                <a16:creationId xmlns:a16="http://schemas.microsoft.com/office/drawing/2014/main" id="{7B0AB7DB-BBF1-B601-39E7-9E01AE4997D8}"/>
              </a:ext>
            </a:extLst>
          </p:cNvPr>
          <p:cNvSpPr>
            <a:spLocks noGrp="1"/>
          </p:cNvSpPr>
          <p:nvPr>
            <p:ph type="body" sz="quarter" idx="15"/>
          </p:nvPr>
        </p:nvSpPr>
        <p:spPr/>
        <p:txBody>
          <a:bodyPr/>
          <a:lstStyle/>
          <a:p>
            <a:r>
              <a:rPr lang="en-US" dirty="0"/>
              <a:t>SOLID</a:t>
            </a:r>
          </a:p>
        </p:txBody>
      </p:sp>
      <p:sp>
        <p:nvSpPr>
          <p:cNvPr id="4" name="Espaço Reservado para Conteúdo 3">
            <a:extLst>
              <a:ext uri="{FF2B5EF4-FFF2-40B4-BE49-F238E27FC236}">
                <a16:creationId xmlns:a16="http://schemas.microsoft.com/office/drawing/2014/main" id="{ACF33271-2922-DD9C-5BF6-1FDFEAF224D5}"/>
              </a:ext>
            </a:extLst>
          </p:cNvPr>
          <p:cNvSpPr>
            <a:spLocks noGrp="1"/>
          </p:cNvSpPr>
          <p:nvPr>
            <p:ph sz="quarter" idx="1"/>
          </p:nvPr>
        </p:nvSpPr>
        <p:spPr>
          <a:xfrm>
            <a:off x="205200" y="1281813"/>
            <a:ext cx="5723160" cy="4240800"/>
          </a:xfrm>
        </p:spPr>
        <p:txBody>
          <a:bodyPr/>
          <a:lstStyle/>
          <a:p>
            <a:pPr marL="0" indent="0" algn="ctr">
              <a:buNone/>
            </a:pPr>
            <a:r>
              <a:rPr lang="pt-BR" b="1" i="0" dirty="0">
                <a:solidFill>
                  <a:srgbClr val="242424"/>
                </a:solidFill>
                <a:effectLst/>
                <a:latin typeface="source-serif-pro"/>
              </a:rPr>
              <a:t>Uma</a:t>
            </a:r>
            <a:r>
              <a:rPr lang="pt-BR" b="0" i="0" dirty="0">
                <a:solidFill>
                  <a:srgbClr val="242424"/>
                </a:solidFill>
                <a:effectLst/>
                <a:latin typeface="source-serif-pro"/>
              </a:rPr>
              <a:t> </a:t>
            </a:r>
            <a:r>
              <a:rPr lang="pt-BR" b="1" i="0" dirty="0">
                <a:solidFill>
                  <a:srgbClr val="242424"/>
                </a:solidFill>
                <a:effectLst/>
                <a:latin typeface="source-serif-pro"/>
              </a:rPr>
              <a:t>classe derivada deve ser substituível por sua classe base</a:t>
            </a:r>
            <a:endParaRPr lang="pt-BR" dirty="0">
              <a:solidFill>
                <a:srgbClr val="242424"/>
              </a:solidFill>
              <a:latin typeface="source-serif-pro"/>
            </a:endParaRPr>
          </a:p>
          <a:p>
            <a:r>
              <a:rPr lang="pt-BR" dirty="0"/>
              <a:t>Se “S” é um subtipo de “T”, então um objeto do tipo “T” pode ser substituído por um objeto de tipo “S” sem a necessidade de alterar as propriedades deste programa.</a:t>
            </a:r>
          </a:p>
          <a:p>
            <a:endParaRPr lang="pt-BR" dirty="0"/>
          </a:p>
          <a:p>
            <a:r>
              <a:rPr lang="pt-BR" dirty="0"/>
              <a:t>Esse princípio nos permite usar o polimorfismos com mais confiança.</a:t>
            </a:r>
          </a:p>
          <a:p>
            <a:endParaRPr lang="pt-BR" dirty="0"/>
          </a:p>
          <a:p>
            <a:r>
              <a:rPr lang="pt-BR" dirty="0"/>
              <a:t>Isso nos permite que chamemos nossas classes derivadas referindo-se à sua classe base sem preocupação.</a:t>
            </a:r>
          </a:p>
          <a:p>
            <a:endParaRPr lang="pt-BR" dirty="0"/>
          </a:p>
        </p:txBody>
      </p:sp>
      <p:sp>
        <p:nvSpPr>
          <p:cNvPr id="5" name="Espaço Reservado para Número de Slide 4">
            <a:extLst>
              <a:ext uri="{FF2B5EF4-FFF2-40B4-BE49-F238E27FC236}">
                <a16:creationId xmlns:a16="http://schemas.microsoft.com/office/drawing/2014/main" id="{D084C1A3-DE86-CA82-BAA5-E3523B494A26}"/>
              </a:ext>
            </a:extLst>
          </p:cNvPr>
          <p:cNvSpPr>
            <a:spLocks noGrp="1"/>
          </p:cNvSpPr>
          <p:nvPr>
            <p:ph type="sldNum" sz="quarter" idx="12"/>
          </p:nvPr>
        </p:nvSpPr>
        <p:spPr/>
        <p:txBody>
          <a:bodyPr/>
          <a:lstStyle/>
          <a:p>
            <a:fld id="{4898AEC0-503E-4FA4-859C-D0F72D6E3F79}" type="slidenum">
              <a:rPr lang="en-US" noProof="1" smtClean="0"/>
              <a:pPr/>
              <a:t>9</a:t>
            </a:fld>
            <a:endParaRPr lang="en-US" noProof="1"/>
          </a:p>
        </p:txBody>
      </p:sp>
      <p:pic>
        <p:nvPicPr>
          <p:cNvPr id="7" name="Imagem 6">
            <a:extLst>
              <a:ext uri="{FF2B5EF4-FFF2-40B4-BE49-F238E27FC236}">
                <a16:creationId xmlns:a16="http://schemas.microsoft.com/office/drawing/2014/main" id="{810F48C0-EA1F-159A-7CE1-6C76E1F52B79}"/>
              </a:ext>
            </a:extLst>
          </p:cNvPr>
          <p:cNvPicPr>
            <a:picLocks noChangeAspect="1"/>
          </p:cNvPicPr>
          <p:nvPr/>
        </p:nvPicPr>
        <p:blipFill>
          <a:blip r:embed="rId2"/>
          <a:stretch>
            <a:fillRect/>
          </a:stretch>
        </p:blipFill>
        <p:spPr>
          <a:xfrm>
            <a:off x="5876721" y="3290411"/>
            <a:ext cx="4887279" cy="2581094"/>
          </a:xfrm>
          <a:prstGeom prst="rect">
            <a:avLst/>
          </a:prstGeom>
        </p:spPr>
      </p:pic>
      <p:pic>
        <p:nvPicPr>
          <p:cNvPr id="9" name="Imagem 8">
            <a:extLst>
              <a:ext uri="{FF2B5EF4-FFF2-40B4-BE49-F238E27FC236}">
                <a16:creationId xmlns:a16="http://schemas.microsoft.com/office/drawing/2014/main" id="{A750A448-E74D-9C0F-AEDD-6FA0FC023604}"/>
              </a:ext>
            </a:extLst>
          </p:cNvPr>
          <p:cNvPicPr>
            <a:picLocks noChangeAspect="1"/>
          </p:cNvPicPr>
          <p:nvPr/>
        </p:nvPicPr>
        <p:blipFill>
          <a:blip r:embed="rId3"/>
          <a:stretch>
            <a:fillRect/>
          </a:stretch>
        </p:blipFill>
        <p:spPr>
          <a:xfrm>
            <a:off x="6659880" y="-160020"/>
            <a:ext cx="4104120" cy="3450431"/>
          </a:xfrm>
          <a:prstGeom prst="rect">
            <a:avLst/>
          </a:prstGeom>
        </p:spPr>
      </p:pic>
    </p:spTree>
    <p:extLst>
      <p:ext uri="{BB962C8B-B14F-4D97-AF65-F5344CB8AC3E}">
        <p14:creationId xmlns:p14="http://schemas.microsoft.com/office/powerpoint/2010/main" val="3097336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AXMLTEMPLATE" val="presentation_169"/>
  <p:tag name="SAXMLCOMPANYNAME" val="bosch"/>
  <p:tag name="MLTEMPLATEVERSION" val="2.0"/>
  <p:tag name="MLLANGUAGE" val="eng"/>
  <p:tag name="SAXCONVERSION" val="2"/>
</p:tagLst>
</file>

<file path=ppt/theme/theme1.xml><?xml version="1.0" encoding="utf-8"?>
<a:theme xmlns:a="http://schemas.openxmlformats.org/drawingml/2006/main" name="Bosch 2022">
  <a:themeElements>
    <a:clrScheme name="Bosch Blau">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52924039-0E61-4818-99E1-D362E68D7D91}" vid="{B6C1A3BA-AF47-4731-9FD9-D2E65E1AD31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2.xml><?xml version="1.0" encoding="utf-8"?>
<saxML>
  <saxMLTemplate>presentation_169</saxMLTemplate>
  <Variablen>
    <Variable>
      <Name>attachmentremark</Name>
      <OrgInhalt/>
      <Wert/>
      <Platzhalter>False</Platzhalter>
      <DocDatenDialog>True</DocDatenDialog>
      <Label>Nota sobre anexos</Label>
      <FrageVar>False</FrageVar>
      <Prefix/>
      <Suffix/>
      <WegfallVar/>
      <MussFeld>False</MussFeld>
      <InDokument>True</InDokument>
      <Sektion>AttachmentRemark</Sektion>
      <Reihenfolge>0</Reihenfolge>
    </Variable>
    <Variable>
      <Name>departmentshort</Name>
      <OrgInhalt>CaP/ETS</OrgInhalt>
      <Wert>CaP/ETS</Wert>
      <Platzhalter>False</Platzhalter>
      <DocDatenDialog>True</DocDatenDialog>
      <Label>Nota sobre direitos autorais</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Interno</OrgInhalt>
      <Wert>Interno</Wert>
      <Platzhalter>False</Platzhalter>
      <DocDatenDialog>True</DocDatenDialog>
      <Label>Nota de confidencialidade</Label>
      <FrageVar>False</FrageVar>
      <Prefix/>
      <Suffix/>
      <WegfallVar/>
      <ComboBox>
        <Option>Interno</Option>
        <Option>Confidencial</Option>
        <Option>Estritamente confidencial</Option>
        <Option/>
      </ComboBox>
      <MussFeld>False</MussFeld>
      <InDokument>True</InDokument>
      <Sektion>Bosch_footer_1</Sektion>
      <Reihenfolge>0</Reihenfolge>
    </Variable>
    <Variable>
      <Name>copyright</Name>
      <OrgInhalt>Todos os direitos reservados, também no que diz respeito a qualquer disposição, utilização, reprodução, processamento, transmissão, bem como no caso de pedidos de patentes.</OrgInhalt>
      <Wert>Todos os direitos reservados, também no que diz respeito a qualquer disposição, utilização, reprodução, processamento, transmissão, bem como no caso de pedidos de patentes.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2023-10-09</OrgInhalt>
      <Wert>2023-10-09</Wert>
      <Platzhalter>False</Platzhalter>
      <DocDatenDialog>True</DocDatenDialog>
      <Label>Data</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Nota sobre ficheiro</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presentation_169_1</Template>
  <TotalTime>362</TotalTime>
  <Words>970</Words>
  <Application>Microsoft Office PowerPoint</Application>
  <PresentationFormat>Personalizar</PresentationFormat>
  <Paragraphs>143</Paragraphs>
  <Slides>15</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15</vt:i4>
      </vt:variant>
    </vt:vector>
  </HeadingPairs>
  <TitlesOfParts>
    <vt:vector size="23" baseType="lpstr">
      <vt:lpstr>-apple-system</vt:lpstr>
      <vt:lpstr>Arial</vt:lpstr>
      <vt:lpstr>Bosch Office Sans</vt:lpstr>
      <vt:lpstr>Calibri</vt:lpstr>
      <vt:lpstr>source-serif-pro</vt:lpstr>
      <vt:lpstr>Symbol</vt:lpstr>
      <vt:lpstr>Wingdings</vt:lpstr>
      <vt:lpstr>Bosch 2022</vt:lpstr>
      <vt:lpstr>SOLID</vt:lpstr>
      <vt:lpstr>Conceito</vt:lpstr>
      <vt:lpstr>1. SRP - Single Responsibility Principle </vt:lpstr>
      <vt:lpstr>1. SRP - Single Responsibility Principle </vt:lpstr>
      <vt:lpstr>1. SRP - Single Responsibility Principle</vt:lpstr>
      <vt:lpstr>2. OCP - Open-Closed Principle</vt:lpstr>
      <vt:lpstr>2. OCP - Open-Closed Principle</vt:lpstr>
      <vt:lpstr>2. OCP - Open-Closed Principle</vt:lpstr>
      <vt:lpstr>3. LSP - Liskov Substitution Principle </vt:lpstr>
      <vt:lpstr>4. ISP - Interface Segregation Principle </vt:lpstr>
      <vt:lpstr>5. DIP - Dependency Inversion Principle </vt:lpstr>
      <vt:lpstr>5. DIP - Dependency Inversion Principle </vt:lpstr>
      <vt:lpstr>Exercicios</vt:lpstr>
      <vt:lpstr>Exercicios</vt:lpstr>
      <vt:lpstr>Pesquisa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dc:title>
  <dc:creator>Gomes Camila (CaP/ETS)</dc:creator>
  <cp:lastModifiedBy>Gomes Camila (CaP/ETS)</cp:lastModifiedBy>
  <cp:revision>3</cp:revision>
  <dcterms:created xsi:type="dcterms:W3CDTF">2023-10-09T10:48:39Z</dcterms:created>
  <dcterms:modified xsi:type="dcterms:W3CDTF">2023-10-11T11:35:01Z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