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3" r:id="rId14"/>
    <p:sldId id="372" r:id="rId15"/>
    <p:sldId id="374" r:id="rId16"/>
    <p:sldId id="371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3CFAC-C49E-ED0C-3573-B5BA3F62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6853F5-39FB-5B17-EC9C-844C3626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B8ED3-20AE-A23B-A03D-72B988A1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7ADB7-286B-0555-CFD4-A3AC0625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FF054-1938-8D91-9F66-F6FABF0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84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B713-09CE-109E-677C-172C9962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297FE4-1A96-FB48-DD5B-15276E12E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D5A18-006F-498C-1814-47F587EE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A608E-34E0-8AD4-35B4-D82E1DCB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CCE26A-BF2B-B83D-FDAD-79426732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49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910C02-FA73-4834-EE3D-77EAA6A19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979C1-C5A3-BFE7-F43E-E37873DAD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66098-8A06-E94F-C30E-259036D5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6B654-3206-98F1-C3B3-350F8748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9F5DA-61D6-F126-511A-185F313C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82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177" y="2892853"/>
            <a:ext cx="10301466" cy="167548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608177" y="4713579"/>
            <a:ext cx="10301466" cy="13941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667"/>
            </a:lvl1pPr>
            <a:lvl2pPr marL="508132" indent="0">
              <a:buFontTx/>
              <a:buNone/>
              <a:defRPr/>
            </a:lvl2pPr>
            <a:lvl3pPr marL="1016264" indent="0">
              <a:buFontTx/>
              <a:buNone/>
              <a:defRPr/>
            </a:lvl3pPr>
            <a:lvl4pPr marL="1524396" indent="0">
              <a:buFontTx/>
              <a:buNone/>
              <a:defRPr/>
            </a:lvl4pPr>
            <a:lvl5pPr marL="1524396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528" cy="22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199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290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4">
          <p15:clr>
            <a:srgbClr val="FBAE40"/>
          </p15:clr>
        </p15:guide>
        <p15:guide id="6" orient="horz" pos="347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6162" y="1280490"/>
            <a:ext cx="7927662" cy="2272101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656162" y="3697830"/>
            <a:ext cx="7927662" cy="13941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667"/>
            </a:lvl1pPr>
            <a:lvl2pPr marL="508132" indent="0">
              <a:buFontTx/>
              <a:buNone/>
              <a:defRPr/>
            </a:lvl2pPr>
            <a:lvl3pPr marL="1016264" indent="0">
              <a:buFontTx/>
              <a:buNone/>
              <a:defRPr/>
            </a:lvl3pPr>
            <a:lvl4pPr marL="1524396" indent="0">
              <a:buFontTx/>
              <a:buNone/>
              <a:defRPr/>
            </a:lvl4pPr>
            <a:lvl5pPr marL="1524396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048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55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>
          <p15:clr>
            <a:srgbClr val="FBAE40"/>
          </p15:clr>
        </p15:guide>
        <p15:guide id="2" pos="6491">
          <p15:clr>
            <a:srgbClr val="FBAE40"/>
          </p15:clr>
        </p15:guide>
        <p15:guide id="3" orient="horz" pos="2088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177" y="2892850"/>
            <a:ext cx="10301466" cy="3214829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1" y="110"/>
            <a:ext cx="12192000" cy="22845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10162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001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84" y="109"/>
            <a:ext cx="2453979" cy="2284587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56"/>
              </a:spcBef>
              <a:buFontTx/>
              <a:buNone/>
              <a:defRPr sz="16671" b="1" kern="0" baseline="0">
                <a:solidFill>
                  <a:schemeClr val="bg1"/>
                </a:solidFill>
              </a:defRPr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9006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1557">
          <p15:clr>
            <a:srgbClr val="FBAE40"/>
          </p15:clr>
        </p15:guide>
        <p15:guide id="4" orient="horz" pos="28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45312" y="1333760"/>
            <a:ext cx="7860876" cy="3492881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110"/>
            <a:ext cx="3044881" cy="685789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10162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001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6149" y="110"/>
            <a:ext cx="2453979" cy="2284587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56"/>
              </a:spcBef>
              <a:buFontTx/>
              <a:buNone/>
              <a:defRPr sz="16671" b="1" kern="0" baseline="0">
                <a:solidFill>
                  <a:schemeClr val="bg1"/>
                </a:solidFill>
              </a:defRPr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05" y="1"/>
            <a:ext cx="7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149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0"/>
            <a:ext cx="12192000" cy="6153582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21158386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0"/>
            <a:ext cx="12192000" cy="6153582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52131" y="1152296"/>
            <a:ext cx="4201216" cy="276071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333374513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0"/>
            <a:ext cx="12192000" cy="3428882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28065" y="3885116"/>
            <a:ext cx="11735396" cy="226846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1335376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6097764" cy="6857763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552231" y="456219"/>
            <a:ext cx="5108685" cy="56973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05" y="1"/>
            <a:ext cx="7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546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250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B4039-99D2-341F-0D00-19CC9B2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56EED-625F-D372-ED6B-9150E5EF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C9611-9B02-A940-999C-7594F96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07064-4763-C950-3A0F-5C624376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ACB448-EB19-0B12-A4F0-E4E293BE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541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84117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0"/>
            <a:ext cx="5461580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505883" y="1440369"/>
            <a:ext cx="5461580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28074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0"/>
            <a:ext cx="3521019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35254" y="1440370"/>
            <a:ext cx="3521019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442443" y="1440369"/>
            <a:ext cx="3521019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15916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39702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198259" y="1439703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6168452" y="1439702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9138644" y="1439703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39568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11735396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11735396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0093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6501881" y="1440369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6501881" y="3868995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255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4335254" y="1440369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442443" y="1440369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4335254" y="3868995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8442443" y="3868995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0813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198259" y="1440369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6168452" y="1440371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9138644" y="1440369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3198259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6168452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9138644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39068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3797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67898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C8CAB-92D0-259C-EEDA-FF784C7A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003B58-F90E-6706-8968-BFD606D9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82F3F-8FB9-99AE-E7AB-0349D8CE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AEE43-047C-89F2-2EF4-FFA5BAB8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8187F-4B44-1E0D-DAC1-FA93B821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0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1357F-363D-EF8B-D2C2-2F30550F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2D010-7808-3BBE-0516-EDA119814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6AE2D7-97F6-85C5-6EA4-76249664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2C45C-2C24-F4ED-DB3F-08BC852A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154E05-0787-DC24-C899-9ADEB4BA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2DAD5-B4C9-F9EA-2688-13D6AD75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22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303F-5E3A-3B7B-AE93-05BD2799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35E6AD-CA38-B763-DC4D-2FA51C23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2B15DD-2E88-A000-0250-8690E65C4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8E0B16-2CBF-18E5-2C9D-C50B2C215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D22BC5-0A9F-8A6B-C443-F87603F68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505C83-3E5F-00F9-3702-2D32FF83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B20B68-9D04-F0F4-AF1B-131A5DF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94AC31-8159-86A5-C657-8E77783F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7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24EB9-C9E9-7EDC-9B61-08327E35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EB2AF5-15CE-89D6-3AE3-25F4260B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27E36E-5342-F7B8-AE2A-F91AE18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FF3E9B-A421-641A-B35A-8E5FDFC1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11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E9131D-02C9-E598-63C8-0B9FE4C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AD342B-2EB8-B663-6FA3-3A2101C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45FD58-74BB-E966-156F-6937AAE4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9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FE9AE-1B9C-11DC-F74B-57359A3C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E9F29-6102-E1B5-64FD-7D7181E7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45FC8-0352-9336-CA05-B2FEA1E72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60DD16-D42D-C0AA-8291-C891F756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AEA32C-FF94-0064-B42D-BAED1003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D0FA63-2618-B263-C85D-B08F66D6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83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88F40-8612-4DFA-CB74-6853CACE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0D2FC-B5ED-C84F-AB52-5378537D2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99711A-D921-CB55-910B-D004B654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EA7FBE-808A-CF3E-7B43-C2DD239F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CC6C9D-C21D-2EF2-962A-25A5FCF7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A5403F-26DC-CCB2-B328-843D3E78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9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B8C2F2-BA9C-4F6F-63C9-C541CFBD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84AFC-B4D8-66D5-A0DB-D0A64F4B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A8940-8E0C-38B3-8CEF-7168CE0E0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D514-30AE-496C-90EA-08DAE4F23240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31A62-57FE-7E5B-BFA1-91DD9FAF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E0356-9988-EADE-C33D-AA78546B3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A8AD-ACD6-4C97-B87F-49E226644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57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066" y="720185"/>
            <a:ext cx="11735396" cy="432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66" y="1440370"/>
            <a:ext cx="11735396" cy="4713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066" y="6297619"/>
            <a:ext cx="320415" cy="45590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334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608176" y="6321626"/>
            <a:ext cx="10142935" cy="119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16264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11"/>
              </a:spcAft>
              <a:buClrTx/>
              <a:buSzTx/>
              <a:buFontTx/>
              <a:buNone/>
              <a:tabLst/>
              <a:defRPr/>
            </a:pPr>
            <a:r>
              <a:rPr lang="en-US" sz="667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67" kern="0" baseline="0" noProof="1">
                <a:solidFill>
                  <a:schemeClr val="tx1"/>
                </a:solidFill>
                <a:latin typeface="+mn-lt"/>
              </a:rPr>
              <a:t> | SO/OPM43-BR | 2023-05-03</a:t>
            </a:r>
          </a:p>
          <a:p>
            <a:pPr marR="0" defTabSz="1016264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11"/>
              </a:spcAft>
              <a:buClrTx/>
              <a:buSzTx/>
              <a:buFontTx/>
              <a:buNone/>
              <a:tabLst/>
            </a:pPr>
            <a:endParaRPr kumimoji="0" lang="en-US" sz="667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608176" y="6439323"/>
            <a:ext cx="10142935" cy="239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11"/>
              </a:spcAft>
            </a:pPr>
            <a:r>
              <a:rPr lang="en-US" sz="667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907006" y="5983253"/>
            <a:ext cx="10174944" cy="1200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16264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11"/>
              </a:spcAft>
              <a:buClrTx/>
              <a:buSzTx/>
              <a:buFontTx/>
              <a:buNone/>
              <a:tabLst/>
              <a:defRPr/>
            </a:pPr>
            <a:r>
              <a:rPr lang="en-US" sz="667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67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659180" y="6389038"/>
            <a:ext cx="10172821" cy="239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11"/>
              </a:spcAft>
            </a:pPr>
            <a:r>
              <a:rPr lang="en-US" sz="667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67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6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1016190" rtl="0" eaLnBrk="1" latinLnBrk="0" hangingPunct="1">
        <a:lnSpc>
          <a:spcPct val="89000"/>
        </a:lnSpc>
        <a:spcBef>
          <a:spcPct val="0"/>
        </a:spcBef>
        <a:buNone/>
        <a:defRPr sz="3112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6067" indent="-256067" algn="l" defTabSz="1016190" rtl="0" eaLnBrk="1" latinLnBrk="0" hangingPunct="1">
        <a:lnSpc>
          <a:spcPct val="107000"/>
        </a:lnSpc>
        <a:spcBef>
          <a:spcPts val="556"/>
        </a:spcBef>
        <a:buFont typeface="Wingdings" panose="05000000000000000000" pitchFamily="2" charset="2"/>
        <a:buChar char="§"/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764199" indent="-256067" algn="l" defTabSz="1016190" rtl="0" eaLnBrk="1" latinLnBrk="0" hangingPunct="1">
        <a:lnSpc>
          <a:spcPct val="103000"/>
        </a:lnSpc>
        <a:spcBef>
          <a:spcPts val="556"/>
        </a:spcBef>
        <a:buFont typeface="Symbol" panose="05050102010706020507" pitchFamily="18" charset="2"/>
        <a:buChar char="-"/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1272331" indent="-256067" algn="l" defTabSz="1016190" rtl="0" eaLnBrk="1" latinLnBrk="0" hangingPunct="1">
        <a:lnSpc>
          <a:spcPct val="102000"/>
        </a:lnSpc>
        <a:spcBef>
          <a:spcPts val="556"/>
        </a:spcBef>
        <a:buFont typeface="Symbol" panose="05050102010706020507" pitchFamily="18" charset="2"/>
        <a:buChar char="-"/>
        <a:defRPr sz="1556" kern="1200">
          <a:solidFill>
            <a:schemeClr val="tx1"/>
          </a:solidFill>
          <a:latin typeface="+mn-lt"/>
          <a:ea typeface="+mn-ea"/>
          <a:cs typeface="+mn-cs"/>
        </a:defRPr>
      </a:lvl3pPr>
      <a:lvl4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4pPr>
      <a:lvl5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5pPr>
      <a:lvl6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6pPr>
      <a:lvl7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7pPr>
      <a:lvl8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8pPr>
      <a:lvl9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508094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016190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524284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32378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40474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3048568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556663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4064759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Programção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à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Leonardo Oliveira, CaP/ETS/ 03/05/2022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367FF-C705-469D-8F98-58CF80CB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8E9B7-3745-4D9F-8D79-ECB7A0BDC7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15EF81-24A5-43AE-BC2A-15084C57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788000-FB28-4529-920B-F4E5CDB1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32" y="1247204"/>
            <a:ext cx="5959862" cy="51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87F13-D661-4554-A761-6819D949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B9FCA1-123A-4490-859E-7AC39D2A94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D69F4F-5BB5-4705-B7D3-0532498B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2993B6-7437-475E-AAC7-FBE95E10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10" y="1311166"/>
            <a:ext cx="6542580" cy="51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2006B-D636-45E8-B5B5-BD45002C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A5142-DCE7-4968-9221-2401642E33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363AC2-AADE-4777-B29E-61097D4B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8F6D8B-6813-4B24-9113-3E8774C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44" y="1233576"/>
            <a:ext cx="6533427" cy="51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23682-472C-4D96-8C31-5799B3D3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3B3654-54E0-4434-93AF-4DC50AA40B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911F84-A992-4DD8-9B8A-264380D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5A92AD-EADE-40A6-B93E-CEE6F31B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72" y="1407823"/>
            <a:ext cx="7628381" cy="48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1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F8FFF-274A-4228-AFCF-F757B5D5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E2207E-D318-4239-9BD5-4D40B7BBC7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AD2593-29E5-48CD-A0FE-9CB437F0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D8DB48-89AF-45F9-8744-8EE66A88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23" y="1326809"/>
            <a:ext cx="8678758" cy="49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90BEA-54E6-4B43-A57F-8BBCDED4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415556-9515-4CD6-AF23-F496C761B3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FF1313-01A2-42F4-B81F-BBB62A77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EB6E018-B69B-487D-8E57-E40BB0B2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16" y="1267687"/>
            <a:ext cx="7113214" cy="49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EAEC0-8A61-45FE-B083-BF72B3A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26528-9485-4A56-8119-2FC348092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3726C2-C46D-43B9-8193-2880FA4F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13E08F-D0E2-4534-A9A6-07008EA6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331657"/>
            <a:ext cx="6178721" cy="50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dirty="0"/>
              <a:t>EXERCÍCIO 08 – Sequência de </a:t>
            </a:r>
            <a:r>
              <a:rPr lang="pt-BR" dirty="0" err="1"/>
              <a:t>Fibonnaci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108174" y="1584408"/>
            <a:ext cx="11616432" cy="4431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16264">
              <a:lnSpc>
                <a:spcPts val="2556"/>
              </a:lnSpc>
              <a:buNone/>
            </a:pPr>
            <a:r>
              <a:rPr lang="pt-BR" sz="2001" kern="0" dirty="0"/>
              <a:t> 	Sequência de Fibonacci é uma sucessão de números que, misteriosamente, aparece em muitos fenômenos da natureza. Descrita no final do século 12 pelo italiano Leonardo Fibonacci, ela é infinita e começa com 0 e 1. Os números seguintes são sempre a soma dos dois números anteriores. Portanto, depois de 0 e 1, vêm 1, 2, 3, 5, 8, 13, 21, 34. Ao transformar esses números em quadrados e dispô-los de maneira geométrica, é possível traçar uma espiral perfeita, que também aparece em diversos organismos vivos. Outra curiosidade é que os termos da sequência também estabelecem a chamada “proporção áurea”, muito usada na arte, na arquitetura e no design por ser considerada agradável aos olhos</a:t>
            </a:r>
          </a:p>
        </p:txBody>
      </p:sp>
    </p:spTree>
    <p:extLst>
      <p:ext uri="{BB962C8B-B14F-4D97-AF65-F5344CB8AC3E}">
        <p14:creationId xmlns:p14="http://schemas.microsoft.com/office/powerpoint/2010/main" val="21691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dirty="0"/>
              <a:t>EXERCÍCIO 08 – Sequência de </a:t>
            </a:r>
            <a:r>
              <a:rPr lang="pt-BR" dirty="0" err="1"/>
              <a:t>Fibonnaci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156" t="5276" r="2490" b="4758"/>
          <a:stretch/>
        </p:blipFill>
        <p:spPr>
          <a:xfrm>
            <a:off x="288139" y="1293422"/>
            <a:ext cx="5684355" cy="40224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03" y="1349261"/>
            <a:ext cx="5890366" cy="39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dirty="0"/>
              <a:t>EXERCÍCIO 08 – Sequência de </a:t>
            </a:r>
            <a:r>
              <a:rPr lang="pt-BR" dirty="0" err="1"/>
              <a:t>Fibonnaci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88137" y="1440371"/>
            <a:ext cx="11612198" cy="793287"/>
          </a:xfrm>
        </p:spPr>
        <p:txBody>
          <a:bodyPr/>
          <a:lstStyle/>
          <a:p>
            <a:r>
              <a:rPr lang="pt-BR" dirty="0"/>
              <a:t>Faça um programa que armazena os primeiros 20 números da sequência de Fibonacci em uma lista.</a:t>
            </a:r>
          </a:p>
        </p:txBody>
      </p:sp>
    </p:spTree>
    <p:extLst>
      <p:ext uri="{BB962C8B-B14F-4D97-AF65-F5344CB8AC3E}">
        <p14:creationId xmlns:p14="http://schemas.microsoft.com/office/powerpoint/2010/main" val="426012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9C69BF-63EB-77CE-8D28-54C82E697F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, Sets e Listas.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E5F191F-0913-21A3-E011-2E08568CA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00354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9CD06-01DB-441F-A7DC-493257F1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EXERCICIO 09 – ELIMINAR METADE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F4B835-EBDB-43E3-BD10-7AE859CB16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JAVA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F5231F-9396-437E-9C71-7C6C5C95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pic>
        <p:nvPicPr>
          <p:cNvPr id="8" name="AlarmingPracticalBluebird-mobile">
            <a:hlinkClick r:id="" action="ppaction://media"/>
            <a:extLst>
              <a:ext uri="{FF2B5EF4-FFF2-40B4-BE49-F238E27FC236}">
                <a16:creationId xmlns:a16="http://schemas.microsoft.com/office/drawing/2014/main" id="{3A4F4A23-B260-42DC-9E04-F2208BBA6D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082" y="1417974"/>
            <a:ext cx="6798517" cy="3824166"/>
          </a:xfrm>
          <a:prstGeom prst="rect">
            <a:avLst/>
          </a:prstGeom>
        </p:spPr>
      </p:pic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8A5666D7-60BF-40AE-A8D3-8BD4803C67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9525" y="1440371"/>
            <a:ext cx="4270810" cy="4055554"/>
          </a:xfrm>
        </p:spPr>
        <p:txBody>
          <a:bodyPr/>
          <a:lstStyle/>
          <a:p>
            <a:r>
              <a:rPr lang="pt-BR" dirty="0"/>
              <a:t>Armazene o nome de seus colegas de sala em uma lista.</a:t>
            </a:r>
          </a:p>
          <a:p>
            <a:r>
              <a:rPr lang="pt-BR" dirty="0"/>
              <a:t>Faça um programa que remova ALEATORIAMENTE metade das pessoas da lista.</a:t>
            </a:r>
          </a:p>
          <a:p>
            <a:r>
              <a:rPr lang="pt-BR" dirty="0"/>
              <a:t>Se o tamanho da lista for par: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 tamanho 16: remover 8 pessoa</a:t>
            </a:r>
          </a:p>
          <a:p>
            <a:r>
              <a:rPr lang="pt-BR" dirty="0"/>
              <a:t>Se o tamanho da listar for impar, remover metade +1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19: Remover 10</a:t>
            </a:r>
          </a:p>
          <a:p>
            <a:r>
              <a:rPr lang="pt-BR" dirty="0"/>
              <a:t>Utiliza a classe Randon.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3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8" repeatCount="indefinite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dirty="0"/>
              <a:t>Gerador Dígitos de CPF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B99953-43FE-4130-A83B-4952569ED691}"/>
              </a:ext>
            </a:extLst>
          </p:cNvPr>
          <p:cNvSpPr txBox="1"/>
          <p:nvPr/>
        </p:nvSpPr>
        <p:spPr>
          <a:xfrm>
            <a:off x="6875040" y="1310442"/>
            <a:ext cx="3434860" cy="51033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>
              <a:lnSpc>
                <a:spcPts val="2556"/>
              </a:lnSpc>
              <a:spcBef>
                <a:spcPts val="556"/>
              </a:spcBef>
            </a:pPr>
            <a:endParaRPr lang="pt-BR" sz="2001" kern="0" dirty="0">
              <a:solidFill>
                <a:srgbClr val="0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E31F0D-4E2D-4975-932D-5538BD62F07C}"/>
              </a:ext>
            </a:extLst>
          </p:cNvPr>
          <p:cNvSpPr txBox="1"/>
          <p:nvPr/>
        </p:nvSpPr>
        <p:spPr>
          <a:xfrm>
            <a:off x="8820720" y="1203890"/>
            <a:ext cx="1845316" cy="432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lnSpc>
                <a:spcPts val="2556"/>
              </a:lnSpc>
              <a:spcBef>
                <a:spcPts val="556"/>
              </a:spcBef>
            </a:pPr>
            <a:endParaRPr lang="pt-BR" sz="2001" kern="0" dirty="0">
              <a:solidFill>
                <a:srgbClr val="000000"/>
              </a:solidFill>
            </a:endParaRP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2F756829-2FA5-45AB-BB26-FBFF31EFDB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8137" y="1665255"/>
            <a:ext cx="11616432" cy="3175359"/>
          </a:xfrm>
        </p:spPr>
        <p:txBody>
          <a:bodyPr/>
          <a:lstStyle/>
          <a:p>
            <a:r>
              <a:rPr lang="pt-BR" dirty="0"/>
              <a:t>O CPF (Cadastro de Pessoas Físicas), emitido pela Receita Federal, é caracterizado por uma função entre o conjunto das pessoas físicas cadastradas e o conjunto dos documentos emitidos.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Ou seja, o fato de um número de CPF ser autenticado pelos seus dígitos verificadores, não o torna um CPF válido, pois é necessário que ele esteja cadastrado no banco de dados da Receita Federal. </a:t>
            </a:r>
          </a:p>
          <a:p>
            <a:endParaRPr lang="pt-BR" dirty="0"/>
          </a:p>
          <a:p>
            <a:r>
              <a:rPr lang="pt-BR" dirty="0"/>
              <a:t>Assim, um número válido de CPF nem sempre será um documento já emitido. </a:t>
            </a:r>
            <a:br>
              <a:rPr lang="pt-BR" dirty="0"/>
            </a:br>
            <a:endParaRPr lang="pt-BR" dirty="0"/>
          </a:p>
          <a:p>
            <a:r>
              <a:rPr lang="pt-BR" dirty="0"/>
              <a:t>Porém, os dígitos verificadores servem para alertar que o número foi escrito de forma inadequada, sem precisar acessar o banco de dados da Receita Federal.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74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dirty="0"/>
              <a:t>Gerador Dígitos de CPF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39741" y="1203890"/>
            <a:ext cx="3037140" cy="4933926"/>
          </a:xfr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8 X 10 = 80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1 X 9 = 9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9 X 8 = 72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4 X 7 = 28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1 X 6 = 6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8 X 5 = 40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2 X 4 = 8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3 X 3 = 9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5 X 2 = 10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pt-BR" dirty="0">
              <a:latin typeface="Bosch Office Sans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Soma dos resultados = 262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D1=11-(262%11)=2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Se D1&gt;9 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Bosch Office Sans" pitchFamily="34" charset="0"/>
              </a:rPr>
              <a:t>D1=0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latin typeface="Bosch Office Sans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latin typeface="Bosch Office Sans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latin typeface="Bosch Office Sans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latin typeface="Bosch Office San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B99953-43FE-4130-A83B-4952569ED691}"/>
              </a:ext>
            </a:extLst>
          </p:cNvPr>
          <p:cNvSpPr txBox="1"/>
          <p:nvPr/>
        </p:nvSpPr>
        <p:spPr>
          <a:xfrm>
            <a:off x="6875040" y="1310442"/>
            <a:ext cx="3434860" cy="51033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>
              <a:lnSpc>
                <a:spcPts val="2556"/>
              </a:lnSpc>
              <a:spcBef>
                <a:spcPts val="556"/>
              </a:spcBef>
            </a:pPr>
            <a:endParaRPr lang="pt-BR" sz="2001" kern="0" dirty="0">
              <a:solidFill>
                <a:srgbClr val="0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D7BB04-F2F4-413F-B32B-AAC10FAE1033}"/>
              </a:ext>
            </a:extLst>
          </p:cNvPr>
          <p:cNvSpPr txBox="1"/>
          <p:nvPr/>
        </p:nvSpPr>
        <p:spPr>
          <a:xfrm>
            <a:off x="3685595" y="1154613"/>
            <a:ext cx="3262734" cy="49339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190">
              <a:lnSpc>
                <a:spcPct val="107000"/>
              </a:lnSpc>
            </a:pPr>
            <a:r>
              <a:rPr lang="pt-BR" sz="2001" dirty="0"/>
              <a:t>8 X 11 = 88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1 X 10 = 10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9 X 9 = 81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4 X 8 = 32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1 X 7 = 7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8 X 6 = 48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2 X 5 = 10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3 X 4 = 12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5 X 3 = 15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2 X 2 = 4 (D1)</a:t>
            </a:r>
          </a:p>
          <a:p>
            <a:pPr defTabSz="1016190">
              <a:lnSpc>
                <a:spcPct val="107000"/>
              </a:lnSpc>
            </a:pPr>
            <a:endParaRPr lang="pt-BR" sz="2001" dirty="0"/>
          </a:p>
          <a:p>
            <a:pPr defTabSz="1016190">
              <a:lnSpc>
                <a:spcPct val="107000"/>
              </a:lnSpc>
            </a:pPr>
            <a:r>
              <a:rPr lang="pt-BR" sz="2001" dirty="0"/>
              <a:t>Soma dos resultados=307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D2= 11-(307%11)=1</a:t>
            </a:r>
          </a:p>
          <a:p>
            <a:pPr defTabSz="1016190">
              <a:lnSpc>
                <a:spcPct val="107000"/>
              </a:lnSpc>
            </a:pPr>
            <a:r>
              <a:rPr lang="pt-BR" sz="2001" dirty="0"/>
              <a:t>Se D2&gt;9</a:t>
            </a:r>
          </a:p>
          <a:p>
            <a:r>
              <a:rPr lang="pt-BR" sz="2001" dirty="0"/>
              <a:t>D2=0</a:t>
            </a:r>
          </a:p>
          <a:p>
            <a:pPr defTabSz="1016264">
              <a:lnSpc>
                <a:spcPts val="2556"/>
              </a:lnSpc>
              <a:spcBef>
                <a:spcPts val="556"/>
              </a:spcBef>
            </a:pPr>
            <a:endParaRPr lang="pt-BR" sz="2001" kern="0" dirty="0">
              <a:solidFill>
                <a:srgbClr val="0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E31F0D-4E2D-4975-932D-5538BD62F07C}"/>
              </a:ext>
            </a:extLst>
          </p:cNvPr>
          <p:cNvSpPr txBox="1"/>
          <p:nvPr/>
        </p:nvSpPr>
        <p:spPr>
          <a:xfrm>
            <a:off x="6748876" y="1393883"/>
            <a:ext cx="5041699" cy="6040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556"/>
              </a:lnSpc>
              <a:spcBef>
                <a:spcPts val="556"/>
              </a:spcBef>
            </a:pPr>
            <a:r>
              <a:rPr lang="pt-BR" sz="3112" b="1" dirty="0"/>
              <a:t>CPF Exemplo: 819.418.235-21</a:t>
            </a:r>
          </a:p>
          <a:p>
            <a:pPr defTabSz="1016264">
              <a:lnSpc>
                <a:spcPts val="2556"/>
              </a:lnSpc>
              <a:spcBef>
                <a:spcPts val="556"/>
              </a:spcBef>
            </a:pPr>
            <a:endParaRPr lang="pt-BR" sz="3112" kern="0" dirty="0">
              <a:solidFill>
                <a:srgbClr val="00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7E11B1-40F5-40A0-A428-CB3AA04CAD1E}"/>
              </a:ext>
            </a:extLst>
          </p:cNvPr>
          <p:cNvSpPr txBox="1"/>
          <p:nvPr/>
        </p:nvSpPr>
        <p:spPr>
          <a:xfrm>
            <a:off x="6748876" y="2234398"/>
            <a:ext cx="3159792" cy="10621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556"/>
              </a:lnSpc>
              <a:spcBef>
                <a:spcPts val="556"/>
              </a:spcBef>
            </a:pPr>
            <a:r>
              <a:rPr lang="pt-BR" sz="3112" b="1" dirty="0"/>
              <a:t>D1=2</a:t>
            </a:r>
          </a:p>
          <a:p>
            <a:pPr>
              <a:lnSpc>
                <a:spcPts val="2556"/>
              </a:lnSpc>
              <a:spcBef>
                <a:spcPts val="556"/>
              </a:spcBef>
            </a:pPr>
            <a:r>
              <a:rPr lang="pt-BR" sz="3112" b="1" dirty="0"/>
              <a:t>D2=1</a:t>
            </a:r>
          </a:p>
          <a:p>
            <a:pPr defTabSz="1016264">
              <a:lnSpc>
                <a:spcPts val="2556"/>
              </a:lnSpc>
              <a:spcBef>
                <a:spcPts val="556"/>
              </a:spcBef>
            </a:pPr>
            <a:endParaRPr lang="pt-BR" sz="200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/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dirty="0"/>
              <a:t>Gerador Dígitos de CPF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B99953-43FE-4130-A83B-4952569ED691}"/>
              </a:ext>
            </a:extLst>
          </p:cNvPr>
          <p:cNvSpPr txBox="1"/>
          <p:nvPr/>
        </p:nvSpPr>
        <p:spPr>
          <a:xfrm>
            <a:off x="6875040" y="1310442"/>
            <a:ext cx="3434860" cy="51033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>
              <a:lnSpc>
                <a:spcPts val="2556"/>
              </a:lnSpc>
              <a:spcBef>
                <a:spcPts val="556"/>
              </a:spcBef>
            </a:pPr>
            <a:endParaRPr lang="pt-BR" sz="2001" kern="0" dirty="0">
              <a:solidFill>
                <a:srgbClr val="000000"/>
              </a:solidFill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FF6BCE3-EA70-4E10-ADAA-ADDBCCD7F737}"/>
              </a:ext>
            </a:extLst>
          </p:cNvPr>
          <p:cNvGraphicFramePr>
            <a:graphicFrameLocks noGrp="1"/>
          </p:cNvGraphicFramePr>
          <p:nvPr/>
        </p:nvGraphicFramePr>
        <p:xfrm>
          <a:off x="1304046" y="1310442"/>
          <a:ext cx="9122593" cy="484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723">
                  <a:extLst>
                    <a:ext uri="{9D8B030D-6E8A-4147-A177-3AD203B41FA5}">
                      <a16:colId xmlns:a16="http://schemas.microsoft.com/office/drawing/2014/main" val="235972481"/>
                    </a:ext>
                  </a:extLst>
                </a:gridCol>
                <a:gridCol w="4063870">
                  <a:extLst>
                    <a:ext uri="{9D8B030D-6E8A-4147-A177-3AD203B41FA5}">
                      <a16:colId xmlns:a16="http://schemas.microsoft.com/office/drawing/2014/main" val="1834325428"/>
                    </a:ext>
                  </a:extLst>
                </a:gridCol>
              </a:tblGrid>
              <a:tr h="440521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bg1"/>
                          </a:solidFill>
                        </a:rPr>
                        <a:t>ENTRADAS </a:t>
                      </a:r>
                    </a:p>
                  </a:txBody>
                  <a:tcPr marL="101626" marR="101626" marT="50813" marB="5081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bg1"/>
                          </a:solidFill>
                        </a:rPr>
                        <a:t>SAÍDAS</a:t>
                      </a:r>
                    </a:p>
                  </a:txBody>
                  <a:tcPr marL="101626" marR="101626" marT="50813" marB="5081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597239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475698745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475.698.745-10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1315316044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421357128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421.357.128-92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3817284304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874563129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874.563.129-82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1891392700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532145721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532.145.721-21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3380321516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867246987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867.246.987-90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3074749812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413.965.745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413.965.745-65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42787696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321.548.745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321.548.745-41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2049045547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423.856.748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423.856.748-07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1600997469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745.631.457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745.631.457-85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3195128629"/>
                  </a:ext>
                </a:extLst>
              </a:tr>
              <a:tr h="440521"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871.065.142</a:t>
                      </a:r>
                    </a:p>
                  </a:txBody>
                  <a:tcPr marL="101626" marR="101626" marT="50813" marB="50813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871.065.142-09</a:t>
                      </a:r>
                    </a:p>
                  </a:txBody>
                  <a:tcPr marL="101626" marR="101626" marT="50813" marB="50813"/>
                </a:tc>
                <a:extLst>
                  <a:ext uri="{0D108BD9-81ED-4DB2-BD59-A6C34878D82A}">
                    <a16:rowId xmlns:a16="http://schemas.microsoft.com/office/drawing/2014/main" val="349191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9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6F83A-7347-4A41-A08A-407028F4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7FAAA-C67D-4544-9BBF-4201C4DED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8E8DEC-EF74-4B22-B38B-EF9F60BD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916C04-3E36-4600-8743-271A200C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79" y="1370228"/>
            <a:ext cx="6455899" cy="50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77164-A6DE-4AF1-8B79-22F06DA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F6623-6281-4688-BA1D-8184BF94AA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61B7D0-75BF-455A-B1A3-EEB90FF0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3C92D1-F634-4DD7-BDDD-5228BE43A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96" y="1357056"/>
            <a:ext cx="7577608" cy="49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7F6F5-57D5-4A2A-89A5-D2AEECBF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65E734-90EC-4825-A0B6-A1EDCB6EF8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02FBD2-0FBD-4C1E-8F8C-BA0C5D17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10F9-A5E1-4FAD-9FC6-764A95D1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84" y="1239520"/>
            <a:ext cx="7627631" cy="51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F7612-90E6-48BE-B91E-2133EA1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5A5F7-8F1D-4E24-B422-740D9BBED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CC82AE-5A54-4A0A-9C25-7FEFBFA3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FAE3462-1BDD-4A05-A102-9534A97E3D7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2798" y="1289111"/>
            <a:ext cx="6486404" cy="4966542"/>
          </a:xfrm>
        </p:spPr>
      </p:pic>
    </p:spTree>
    <p:extLst>
      <p:ext uri="{BB962C8B-B14F-4D97-AF65-F5344CB8AC3E}">
        <p14:creationId xmlns:p14="http://schemas.microsoft.com/office/powerpoint/2010/main" val="25247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18663-E0A1-4F09-A494-D51B4105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BFFCA-70C3-4A4C-B5EE-EB6804E75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F95EB2-7E7D-4EC9-B958-2B5F5F96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B03331-AA81-4F51-94E5-01F2F2E1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40" y="1156758"/>
            <a:ext cx="5430012" cy="52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6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F2D5A-F2DD-4C25-A9ED-F02AC0D7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17A1C-D9E0-4B26-A737-8A38EE27AE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B5672D-8D32-4F28-8292-642587A6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E9CBDE-2AFD-4447-8DE5-1A23582F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22" y="1271166"/>
            <a:ext cx="7740882" cy="50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0C42-E19A-44DF-A354-B22E45E6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C0714F-7786-40E9-9424-B7E709B6C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EEC195-F82E-44F7-AD6E-B45CFD64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DBA802-0E4E-417C-9806-9F414319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92" y="1235362"/>
            <a:ext cx="6021883" cy="51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sch 2022">
  <a:themeElements>
    <a:clrScheme name="Bosch Turquoise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18837E"/>
      </a:accent1>
      <a:accent2>
        <a:srgbClr val="0A4F4B"/>
      </a:accent2>
      <a:accent3>
        <a:srgbClr val="18837E"/>
      </a:accent3>
      <a:accent4>
        <a:srgbClr val="0A4F4B"/>
      </a:accent4>
      <a:accent5>
        <a:srgbClr val="18837E"/>
      </a:accent5>
      <a:accent6>
        <a:srgbClr val="0A4F4B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Override1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8837E"/>
    </a:accent1>
    <a:accent2>
      <a:srgbClr val="0A4F4B"/>
    </a:accent2>
    <a:accent3>
      <a:srgbClr val="18837E"/>
    </a:accent3>
    <a:accent4>
      <a:srgbClr val="0A4F4B"/>
    </a:accent4>
    <a:accent5>
      <a:srgbClr val="18837E"/>
    </a:accent5>
    <a:accent6>
      <a:srgbClr val="0A4F4B"/>
    </a:accent6>
    <a:hlink>
      <a:srgbClr val="738CB4"/>
    </a:hlink>
    <a:folHlink>
      <a:srgbClr val="B0BBD0"/>
    </a:folHlink>
  </a:clrScheme>
</a:themeOverride>
</file>

<file path=ppt/theme/themeOverride2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8837E"/>
    </a:accent1>
    <a:accent2>
      <a:srgbClr val="0A4F4B"/>
    </a:accent2>
    <a:accent3>
      <a:srgbClr val="18837E"/>
    </a:accent3>
    <a:accent4>
      <a:srgbClr val="0A4F4B"/>
    </a:accent4>
    <a:accent5>
      <a:srgbClr val="18837E"/>
    </a:accent5>
    <a:accent6>
      <a:srgbClr val="0A4F4B"/>
    </a:accent6>
    <a:hlink>
      <a:srgbClr val="738CB4"/>
    </a:hlink>
    <a:folHlink>
      <a:srgbClr val="B0BB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641</Words>
  <Application>Microsoft Office PowerPoint</Application>
  <PresentationFormat>Widescreen</PresentationFormat>
  <Paragraphs>137</Paragraphs>
  <Slides>23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Bosch Office Sans</vt:lpstr>
      <vt:lpstr>Calibri</vt:lpstr>
      <vt:lpstr>Calibri Light</vt:lpstr>
      <vt:lpstr>Symbol</vt:lpstr>
      <vt:lpstr>Wingdings</vt:lpstr>
      <vt:lpstr>Wingdings 3</vt:lpstr>
      <vt:lpstr>Tema do Office</vt:lpstr>
      <vt:lpstr>Bosch 2022</vt:lpstr>
      <vt:lpstr>Programção Orientada à Objetos utilizando Java</vt:lpstr>
      <vt:lpstr>06</vt:lpstr>
      <vt:lpstr>Array</vt:lpstr>
      <vt:lpstr>Array</vt:lpstr>
      <vt:lpstr>Array</vt:lpstr>
      <vt:lpstr>ForEach</vt:lpstr>
      <vt:lpstr>Sets</vt:lpstr>
      <vt:lpstr>Sets</vt:lpstr>
      <vt:lpstr>Sets</vt:lpstr>
      <vt:lpstr>Sets</vt:lpstr>
      <vt:lpstr>Sets</vt:lpstr>
      <vt:lpstr>Sets</vt:lpstr>
      <vt:lpstr>Sets</vt:lpstr>
      <vt:lpstr>ArrayList</vt:lpstr>
      <vt:lpstr>ArrayList</vt:lpstr>
      <vt:lpstr>ArrayList</vt:lpstr>
      <vt:lpstr>EXERCÍCIO 08 – Sequência de Fibonnaci</vt:lpstr>
      <vt:lpstr>EXERCÍCIO 08 – Sequência de Fibonnaci</vt:lpstr>
      <vt:lpstr>EXERCÍCIO 08 – Sequência de Fibonnaci</vt:lpstr>
      <vt:lpstr>EXERCICIO 09 – ELIMINAR METADE</vt:lpstr>
      <vt:lpstr>Gerador Dígitos de CPF</vt:lpstr>
      <vt:lpstr>Gerador Dígitos de CPF</vt:lpstr>
      <vt:lpstr>Gerador Dígitos de CPF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Programção Orientada à Objetos utilizando Java</dc:title>
  <dc:creator>Oliveira Leonardo (SO/OPM43-BR)</dc:creator>
  <cp:lastModifiedBy>Oliveira Leonardo (SO/OPM43-BR)</cp:lastModifiedBy>
  <cp:revision>1</cp:revision>
  <dcterms:created xsi:type="dcterms:W3CDTF">2023-05-04T00:33:42Z</dcterms:created>
  <dcterms:modified xsi:type="dcterms:W3CDTF">2023-05-04T00:38:23Z</dcterms:modified>
</cp:coreProperties>
</file>