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67" r:id="rId16"/>
    <p:sldId id="270"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F54444C-B38D-4EB7-BDEF-B8290E8EA711}" type="datetimeFigureOut">
              <a:rPr lang="pt-BR" smtClean="0"/>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162526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54444C-B38D-4EB7-BDEF-B8290E8EA711}" type="datetimeFigureOut">
              <a:rPr lang="pt-BR" smtClean="0"/>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469568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54444C-B38D-4EB7-BDEF-B8290E8EA711}" type="datetimeFigureOut">
              <a:rPr lang="pt-BR" smtClean="0"/>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363153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F54444C-B38D-4EB7-BDEF-B8290E8EA711}" type="datetimeFigureOut">
              <a:rPr lang="pt-BR" smtClean="0"/>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91788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BF54444C-B38D-4EB7-BDEF-B8290E8EA711}" type="datetimeFigureOut">
              <a:rPr lang="pt-BR" smtClean="0"/>
              <a:t>01/03/2023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257241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F54444C-B38D-4EB7-BDEF-B8290E8EA711}" type="datetimeFigureOut">
              <a:rPr lang="pt-BR" smtClean="0"/>
              <a:t>01/03/2023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248123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F54444C-B38D-4EB7-BDEF-B8290E8EA711}" type="datetimeFigureOut">
              <a:rPr lang="pt-BR" smtClean="0"/>
              <a:t>01/03/2023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139736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F54444C-B38D-4EB7-BDEF-B8290E8EA711}" type="datetimeFigureOut">
              <a:rPr lang="pt-BR" smtClean="0"/>
              <a:t>01/03/2023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183401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F54444C-B38D-4EB7-BDEF-B8290E8EA711}" type="datetimeFigureOut">
              <a:rPr lang="pt-BR" smtClean="0"/>
              <a:t>01/03/2023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341506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BF54444C-B38D-4EB7-BDEF-B8290E8EA711}" type="datetimeFigureOut">
              <a:rPr lang="pt-BR" smtClean="0"/>
              <a:t>01/03/2023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2313963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BF54444C-B38D-4EB7-BDEF-B8290E8EA711}" type="datetimeFigureOut">
              <a:rPr lang="pt-BR" smtClean="0"/>
              <a:t>01/03/2023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85AB54A0-11BE-412C-ADB1-D201BC0ABAAB}" type="slidenum">
              <a:rPr lang="pt-BR" smtClean="0"/>
              <a:t>‹nº›</a:t>
            </a:fld>
            <a:endParaRPr lang="pt-BR"/>
          </a:p>
        </p:txBody>
      </p:sp>
    </p:spTree>
    <p:extLst>
      <p:ext uri="{BB962C8B-B14F-4D97-AF65-F5344CB8AC3E}">
        <p14:creationId xmlns:p14="http://schemas.microsoft.com/office/powerpoint/2010/main" val="211061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4444C-B38D-4EB7-BDEF-B8290E8EA711}" type="datetimeFigureOut">
              <a:rPr lang="pt-BR" smtClean="0"/>
              <a:t>01/03/2023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B54A0-11BE-412C-ADB1-D201BC0ABAAB}" type="slidenum">
              <a:rPr lang="pt-BR" smtClean="0"/>
              <a:t>‹nº›</a:t>
            </a:fld>
            <a:endParaRPr lang="pt-BR"/>
          </a:p>
        </p:txBody>
      </p:sp>
    </p:spTree>
    <p:extLst>
      <p:ext uri="{BB962C8B-B14F-4D97-AF65-F5344CB8AC3E}">
        <p14:creationId xmlns:p14="http://schemas.microsoft.com/office/powerpoint/2010/main" val="251315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867222"/>
            <a:ext cx="9144000" cy="2387600"/>
          </a:xfrm>
        </p:spPr>
        <p:txBody>
          <a:bodyPr/>
          <a:lstStyle/>
          <a:p>
            <a:r>
              <a:rPr lang="pt-BR" b="1" dirty="0" smtClean="0"/>
              <a:t>Estruturas de Repetição em Java</a:t>
            </a:r>
            <a:endParaRPr lang="pt-BR" b="1"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703" y="3716784"/>
            <a:ext cx="3090593" cy="3082032"/>
          </a:xfrm>
          <a:prstGeom prst="rect">
            <a:avLst/>
          </a:prstGeom>
        </p:spPr>
      </p:pic>
      <p:sp>
        <p:nvSpPr>
          <p:cNvPr id="3" name="Subtítulo 2"/>
          <p:cNvSpPr>
            <a:spLocks noGrp="1"/>
          </p:cNvSpPr>
          <p:nvPr>
            <p:ph type="subTitle" idx="1"/>
          </p:nvPr>
        </p:nvSpPr>
        <p:spPr>
          <a:xfrm>
            <a:off x="1524000" y="3254822"/>
            <a:ext cx="9144000" cy="1655762"/>
          </a:xfrm>
        </p:spPr>
        <p:txBody>
          <a:bodyPr/>
          <a:lstStyle/>
          <a:p>
            <a:r>
              <a:rPr lang="pt-BR" dirty="0" smtClean="0"/>
              <a:t>Entendendo os laços de repetição com exemplos práticos e simples</a:t>
            </a:r>
            <a:endParaRPr lang="pt-BR" dirty="0"/>
          </a:p>
        </p:txBody>
      </p:sp>
    </p:spTree>
    <p:extLst>
      <p:ext uri="{BB962C8B-B14F-4D97-AF65-F5344CB8AC3E}">
        <p14:creationId xmlns:p14="http://schemas.microsoft.com/office/powerpoint/2010/main" val="1876283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Exemplo da sintaxe da estrutura</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86" t="32339" r="2301" b="12619"/>
          <a:stretch/>
        </p:blipFill>
        <p:spPr>
          <a:xfrm>
            <a:off x="557842" y="2698434"/>
            <a:ext cx="11076316" cy="14611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60183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Exemplo de código</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85" t="31864" r="2910" b="13451"/>
          <a:stretch/>
        </p:blipFill>
        <p:spPr>
          <a:xfrm>
            <a:off x="834385" y="2728208"/>
            <a:ext cx="10519415" cy="14015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86493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Funções Estáticas</a:t>
            </a:r>
            <a:endParaRPr lang="pt-BR" b="1" dirty="0"/>
          </a:p>
        </p:txBody>
      </p:sp>
      <p:sp>
        <p:nvSpPr>
          <p:cNvPr id="3" name="Espaço Reservado para Conteúdo 2"/>
          <p:cNvSpPr>
            <a:spLocks noGrp="1"/>
          </p:cNvSpPr>
          <p:nvPr>
            <p:ph idx="1"/>
          </p:nvPr>
        </p:nvSpPr>
        <p:spPr/>
        <p:txBody>
          <a:bodyPr/>
          <a:lstStyle/>
          <a:p>
            <a:pPr marL="0" indent="0" algn="just">
              <a:buNone/>
            </a:pPr>
            <a:r>
              <a:rPr lang="pt-BR" dirty="0" smtClean="0"/>
              <a:t>Uma função estática é uma função que pertence a uma classe em vez de a uma instância de objeto da classe. Você pode chamar uma função estática sem criar um objeto da classe.</a:t>
            </a:r>
          </a:p>
          <a:p>
            <a:pPr marL="0" indent="0" algn="just">
              <a:buNone/>
            </a:pPr>
            <a:r>
              <a:rPr lang="pt-BR" dirty="0" smtClean="0"/>
              <a:t>O uso de funções permite uma melhor organização do código e também a possibilidade reuso, diminuindo assim a quantidade de linhas de um programa o que o torna mais rápido e leve.</a:t>
            </a:r>
          </a:p>
          <a:p>
            <a:pPr marL="0" indent="0">
              <a:buNone/>
            </a:pPr>
            <a:endParaRPr lang="pt-BR" dirty="0"/>
          </a:p>
        </p:txBody>
      </p:sp>
    </p:spTree>
    <p:extLst>
      <p:ext uri="{BB962C8B-B14F-4D97-AF65-F5344CB8AC3E}">
        <p14:creationId xmlns:p14="http://schemas.microsoft.com/office/powerpoint/2010/main" val="785457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Exemplo de código</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3" t="26312" r="2502" b="10928"/>
          <a:stretch/>
        </p:blipFill>
        <p:spPr>
          <a:xfrm>
            <a:off x="838199" y="1690688"/>
            <a:ext cx="10365133" cy="2078966"/>
          </a:xfrm>
          <a:prstGeom prst="rect">
            <a:avLst/>
          </a:prstGeom>
          <a:ln w="88900" cap="sq" cmpd="thickThin">
            <a:solidFill>
              <a:srgbClr val="000000"/>
            </a:solidFill>
            <a:prstDash val="solid"/>
            <a:miter lim="800000"/>
          </a:ln>
          <a:effectLst>
            <a:innerShdw blurRad="76200">
              <a:srgbClr val="000000"/>
            </a:innerShdw>
          </a:effectLst>
        </p:spPr>
      </p:pic>
      <p:sp>
        <p:nvSpPr>
          <p:cNvPr id="5" name="CaixaDeTexto 4"/>
          <p:cNvSpPr txBox="1"/>
          <p:nvPr/>
        </p:nvSpPr>
        <p:spPr>
          <a:xfrm>
            <a:off x="762966" y="4005688"/>
            <a:ext cx="10515600" cy="1089529"/>
          </a:xfrm>
          <a:prstGeom prst="rect">
            <a:avLst/>
          </a:prstGeom>
          <a:noFill/>
        </p:spPr>
        <p:txBody>
          <a:bodyPr wrap="square" rtlCol="0">
            <a:spAutoFit/>
          </a:bodyPr>
          <a:lstStyle/>
          <a:p>
            <a:pPr algn="just">
              <a:lnSpc>
                <a:spcPct val="90000"/>
              </a:lnSpc>
              <a:spcBef>
                <a:spcPts val="1000"/>
              </a:spcBef>
            </a:pPr>
            <a:r>
              <a:rPr lang="pt-BR" sz="2400" dirty="0"/>
              <a:t>A função </a:t>
            </a:r>
            <a:r>
              <a:rPr lang="pt-BR" sz="2400" dirty="0" err="1"/>
              <a:t>area</a:t>
            </a:r>
            <a:r>
              <a:rPr lang="pt-BR" sz="2400" dirty="0"/>
              <a:t>() é definida como </a:t>
            </a:r>
            <a:r>
              <a:rPr lang="pt-BR" sz="2400" dirty="0" err="1"/>
              <a:t>static</a:t>
            </a:r>
            <a:r>
              <a:rPr lang="pt-BR" sz="2400" dirty="0"/>
              <a:t>, o que significa que pode ser chamada sem criar um objeto Circulo. </a:t>
            </a:r>
            <a:r>
              <a:rPr lang="pt-BR" sz="2400" dirty="0" smtClean="0"/>
              <a:t>Para </a:t>
            </a:r>
            <a:r>
              <a:rPr lang="pt-BR" sz="2400" dirty="0"/>
              <a:t>chamar a função, você usa o nome da classe, seguido pelo nome da função e seus argumentos:</a:t>
            </a:r>
          </a:p>
        </p:txBody>
      </p:sp>
      <p:pic>
        <p:nvPicPr>
          <p:cNvPr id="6" name="Imagem 5"/>
          <p:cNvPicPr>
            <a:picLocks noChangeAspect="1"/>
          </p:cNvPicPr>
          <p:nvPr/>
        </p:nvPicPr>
        <p:blipFill rotWithShape="1">
          <a:blip r:embed="rId3">
            <a:extLst>
              <a:ext uri="{28A0092B-C50C-407E-A947-70E740481C1C}">
                <a14:useLocalDpi xmlns:a14="http://schemas.microsoft.com/office/drawing/2010/main" val="0"/>
              </a:ext>
            </a:extLst>
          </a:blip>
          <a:srcRect l="1585" t="45070" r="2527" b="19068"/>
          <a:stretch/>
        </p:blipFill>
        <p:spPr>
          <a:xfrm>
            <a:off x="838199" y="5246159"/>
            <a:ext cx="10365134" cy="59144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1792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Exemplo de código</a:t>
            </a:r>
            <a:endParaRPr lang="pt-BR" b="1" dirty="0"/>
          </a:p>
        </p:txBody>
      </p:sp>
      <p:sp>
        <p:nvSpPr>
          <p:cNvPr id="3" name="Espaço Reservado para Conteúdo 2"/>
          <p:cNvSpPr>
            <a:spLocks noGrp="1"/>
          </p:cNvSpPr>
          <p:nvPr>
            <p:ph idx="1"/>
          </p:nvPr>
        </p:nvSpPr>
        <p:spPr/>
        <p:txBody>
          <a:bodyPr/>
          <a:lstStyle/>
          <a:p>
            <a:pPr marL="0" indent="0">
              <a:buNone/>
            </a:pPr>
            <a:r>
              <a:rPr lang="pt-BR" dirty="0" smtClean="0"/>
              <a:t>Podemos usar funções estáticas para realizar tarefas que não dependem de um estado específico do objeto. Por exemplo, você pode usar uma função estática para converter uma temperatura de Celsius para Fahrenheit:</a:t>
            </a:r>
            <a:endParaRPr lang="pt-BR" dirty="0"/>
          </a:p>
        </p:txBody>
      </p:sp>
      <p:grpSp>
        <p:nvGrpSpPr>
          <p:cNvPr id="6" name="Agrupar 5"/>
          <p:cNvGrpSpPr/>
          <p:nvPr/>
        </p:nvGrpSpPr>
        <p:grpSpPr>
          <a:xfrm>
            <a:off x="1007134" y="3631720"/>
            <a:ext cx="10346666" cy="2680180"/>
            <a:chOff x="1079741" y="3631720"/>
            <a:chExt cx="10177732" cy="2680180"/>
          </a:xfrm>
        </p:grpSpPr>
        <p:pic>
          <p:nvPicPr>
            <p:cNvPr id="4" name="Imagem 3"/>
            <p:cNvPicPr>
              <a:picLocks noChangeAspect="1"/>
            </p:cNvPicPr>
            <p:nvPr/>
          </p:nvPicPr>
          <p:blipFill rotWithShape="1">
            <a:blip r:embed="rId2">
              <a:extLst>
                <a:ext uri="{28A0092B-C50C-407E-A947-70E740481C1C}">
                  <a14:useLocalDpi xmlns:a14="http://schemas.microsoft.com/office/drawing/2010/main" val="0"/>
                </a:ext>
              </a:extLst>
            </a:blip>
            <a:srcRect l="1717" t="26921" r="2286" b="10820"/>
            <a:stretch/>
          </p:blipFill>
          <p:spPr>
            <a:xfrm>
              <a:off x="1079741" y="3631720"/>
              <a:ext cx="10177732" cy="2001172"/>
            </a:xfrm>
            <a:prstGeom prst="rect">
              <a:avLst/>
            </a:prstGeom>
            <a:ln w="88900" cap="sq" cmpd="thickThin">
              <a:solidFill>
                <a:srgbClr val="000000"/>
              </a:solidFill>
              <a:prstDash val="solid"/>
              <a:miter lim="800000"/>
            </a:ln>
            <a:effectLst>
              <a:innerShdw blurRad="76200">
                <a:srgbClr val="000000"/>
              </a:innerShdw>
            </a:effectLst>
          </p:spPr>
        </p:pic>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l="3184" t="39974" r="15620" b="36162"/>
            <a:stretch/>
          </p:blipFill>
          <p:spPr>
            <a:xfrm>
              <a:off x="1079741" y="5760262"/>
              <a:ext cx="10177732" cy="551638"/>
            </a:xfrm>
            <a:prstGeom prst="rect">
              <a:avLst/>
            </a:prstGeom>
            <a:ln w="88900" cap="sq" cmpd="thickThin">
              <a:solidFill>
                <a:srgbClr val="000000"/>
              </a:solidFill>
              <a:prstDash val="solid"/>
              <a:miter lim="800000"/>
            </a:ln>
            <a:effectLst>
              <a:innerShdw blurRad="76200">
                <a:srgbClr val="000000"/>
              </a:innerShdw>
            </a:effectLst>
          </p:spPr>
        </p:pic>
      </p:grpSp>
    </p:spTree>
    <p:extLst>
      <p:ext uri="{BB962C8B-B14F-4D97-AF65-F5344CB8AC3E}">
        <p14:creationId xmlns:p14="http://schemas.microsoft.com/office/powerpoint/2010/main" val="178793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Funções Recursivas em Java</a:t>
            </a:r>
            <a:endParaRPr lang="pt-BR" b="1" dirty="0"/>
          </a:p>
        </p:txBody>
      </p:sp>
      <p:sp>
        <p:nvSpPr>
          <p:cNvPr id="3" name="Espaço Reservado para Conteúdo 2"/>
          <p:cNvSpPr>
            <a:spLocks noGrp="1"/>
          </p:cNvSpPr>
          <p:nvPr>
            <p:ph idx="1"/>
          </p:nvPr>
        </p:nvSpPr>
        <p:spPr/>
        <p:txBody>
          <a:bodyPr/>
          <a:lstStyle/>
          <a:p>
            <a:pPr marL="0" indent="0">
              <a:buNone/>
            </a:pPr>
            <a:r>
              <a:rPr lang="pt-BR" dirty="0" smtClean="0"/>
              <a:t>Uma função recursiva é uma função que chama a si mesma. Funções recursivas são úteis quando você precisa resolver um problema que pode ser dividido em problemas menores. </a:t>
            </a:r>
            <a:endParaRPr lang="pt-BR" dirty="0"/>
          </a:p>
        </p:txBody>
      </p:sp>
    </p:spTree>
    <p:extLst>
      <p:ext uri="{BB962C8B-B14F-4D97-AF65-F5344CB8AC3E}">
        <p14:creationId xmlns:p14="http://schemas.microsoft.com/office/powerpoint/2010/main" val="3700328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Exemplo de código</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1632" t="20247" r="2224" b="6341"/>
          <a:stretch/>
        </p:blipFill>
        <p:spPr>
          <a:xfrm>
            <a:off x="838200" y="1949569"/>
            <a:ext cx="10588818" cy="295886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68429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O que são estruturas de repetição</a:t>
            </a:r>
            <a:endParaRPr lang="pt-BR" b="1" dirty="0"/>
          </a:p>
        </p:txBody>
      </p:sp>
      <p:sp>
        <p:nvSpPr>
          <p:cNvPr id="3" name="Espaço Reservado para Conteúdo 2"/>
          <p:cNvSpPr>
            <a:spLocks noGrp="1"/>
          </p:cNvSpPr>
          <p:nvPr>
            <p:ph idx="1"/>
          </p:nvPr>
        </p:nvSpPr>
        <p:spPr/>
        <p:txBody>
          <a:bodyPr/>
          <a:lstStyle/>
          <a:p>
            <a:pPr marL="0" indent="0" algn="just">
              <a:buNone/>
            </a:pPr>
            <a:r>
              <a:rPr lang="pt-BR" dirty="0" smtClean="0"/>
              <a:t>Na programação, as estruturas de repetição (também chamadas de loops) são usadas para executar um bloco de código várias vezes. Em Java, existem três tipos de loops: for, </a:t>
            </a:r>
            <a:r>
              <a:rPr lang="pt-BR" dirty="0" err="1" smtClean="0"/>
              <a:t>while</a:t>
            </a:r>
            <a:r>
              <a:rPr lang="pt-BR" dirty="0" smtClean="0"/>
              <a:t> e do-</a:t>
            </a:r>
            <a:r>
              <a:rPr lang="pt-BR" dirty="0" err="1" smtClean="0"/>
              <a:t>while</a:t>
            </a:r>
            <a:r>
              <a:rPr lang="pt-BR" dirty="0" smtClean="0"/>
              <a:t>.</a:t>
            </a:r>
          </a:p>
          <a:p>
            <a:pPr marL="0" indent="0" algn="just">
              <a:buNone/>
            </a:pPr>
            <a:r>
              <a:rPr lang="pt-BR" dirty="0" smtClean="0"/>
              <a:t>Tais estruturas são utilizadas para diminuir possibilidades de erros por exaustão, deixando tarefas repetitivas para o computador executar.</a:t>
            </a:r>
            <a:endParaRPr lang="pt-BR" dirty="0"/>
          </a:p>
        </p:txBody>
      </p:sp>
    </p:spTree>
    <p:extLst>
      <p:ext uri="{BB962C8B-B14F-4D97-AF65-F5344CB8AC3E}">
        <p14:creationId xmlns:p14="http://schemas.microsoft.com/office/powerpoint/2010/main" val="414147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Estrutura </a:t>
            </a:r>
            <a:r>
              <a:rPr lang="pt-BR" b="1" dirty="0" err="1" smtClean="0"/>
              <a:t>While</a:t>
            </a:r>
            <a:endParaRPr lang="pt-BR" b="1" dirty="0"/>
          </a:p>
        </p:txBody>
      </p:sp>
      <p:sp>
        <p:nvSpPr>
          <p:cNvPr id="3" name="Espaço Reservado para Conteúdo 2"/>
          <p:cNvSpPr>
            <a:spLocks noGrp="1"/>
          </p:cNvSpPr>
          <p:nvPr>
            <p:ph idx="1"/>
          </p:nvPr>
        </p:nvSpPr>
        <p:spPr/>
        <p:txBody>
          <a:bodyPr/>
          <a:lstStyle/>
          <a:p>
            <a:pPr marL="0" indent="0" algn="just">
              <a:buNone/>
            </a:pPr>
            <a:r>
              <a:rPr lang="pt-BR" dirty="0" smtClean="0"/>
              <a:t>O laço de repetição </a:t>
            </a:r>
            <a:r>
              <a:rPr lang="pt-BR" dirty="0" err="1" smtClean="0"/>
              <a:t>while</a:t>
            </a:r>
            <a:r>
              <a:rPr lang="pt-BR" dirty="0" smtClean="0"/>
              <a:t> é usado quando você não sabe quantas vezes deseja executar o bloco de código, sendo este muito utilizado com situações onde o usuário define quando o laço irá terminar.</a:t>
            </a:r>
          </a:p>
          <a:p>
            <a:pPr marL="0" indent="0" algn="just">
              <a:buNone/>
            </a:pPr>
            <a:r>
              <a:rPr lang="pt-BR" dirty="0" smtClean="0"/>
              <a:t>Outro ponto importante é a localização do teste condicional da estrutura, pois este teste está localizado na parte superior da estrutura, logo será a primeira coisa a ser executada e isso influencia no resultado apresentado para o usuário. </a:t>
            </a:r>
            <a:endParaRPr lang="pt-BR" dirty="0"/>
          </a:p>
        </p:txBody>
      </p:sp>
    </p:spTree>
    <p:extLst>
      <p:ext uri="{BB962C8B-B14F-4D97-AF65-F5344CB8AC3E}">
        <p14:creationId xmlns:p14="http://schemas.microsoft.com/office/powerpoint/2010/main" val="3381043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1411" y="365125"/>
            <a:ext cx="11089178" cy="1325563"/>
          </a:xfrm>
        </p:spPr>
        <p:txBody>
          <a:bodyPr/>
          <a:lstStyle/>
          <a:p>
            <a:pPr algn="ctr"/>
            <a:r>
              <a:rPr lang="pt-BR" b="1" dirty="0" smtClean="0"/>
              <a:t>Exemplo da sintaxe da estrutura</a:t>
            </a:r>
            <a:endParaRPr lang="pt-BR" b="1" dirty="0"/>
          </a:p>
        </p:txBody>
      </p:sp>
      <p:pic>
        <p:nvPicPr>
          <p:cNvPr id="5" name="Imagem 4"/>
          <p:cNvPicPr>
            <a:picLocks noChangeAspect="1"/>
          </p:cNvPicPr>
          <p:nvPr/>
        </p:nvPicPr>
        <p:blipFill rotWithShape="1">
          <a:blip r:embed="rId2">
            <a:extLst>
              <a:ext uri="{28A0092B-C50C-407E-A947-70E740481C1C}">
                <a14:useLocalDpi xmlns:a14="http://schemas.microsoft.com/office/drawing/2010/main" val="0"/>
              </a:ext>
            </a:extLst>
          </a:blip>
          <a:srcRect l="1745" t="31920" r="1915" b="12863"/>
          <a:stretch/>
        </p:blipFill>
        <p:spPr>
          <a:xfrm>
            <a:off x="551411" y="2697480"/>
            <a:ext cx="11089178" cy="146304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1152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60218" y="365125"/>
            <a:ext cx="11471564" cy="1325563"/>
          </a:xfrm>
        </p:spPr>
        <p:txBody>
          <a:bodyPr/>
          <a:lstStyle/>
          <a:p>
            <a:pPr algn="ctr"/>
            <a:r>
              <a:rPr lang="pt-BR" b="1" dirty="0" smtClean="0"/>
              <a:t>Exemplo de código</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42" t="25511" r="2458" b="10251"/>
          <a:stretch/>
        </p:blipFill>
        <p:spPr>
          <a:xfrm>
            <a:off x="560717" y="2256905"/>
            <a:ext cx="11084944" cy="234418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4500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Estrutura Do-</a:t>
            </a:r>
            <a:r>
              <a:rPr lang="pt-BR" b="1" dirty="0" err="1" smtClean="0"/>
              <a:t>While</a:t>
            </a:r>
            <a:endParaRPr lang="pt-BR" b="1" dirty="0"/>
          </a:p>
        </p:txBody>
      </p:sp>
      <p:sp>
        <p:nvSpPr>
          <p:cNvPr id="3" name="Espaço Reservado para Conteúdo 2"/>
          <p:cNvSpPr>
            <a:spLocks noGrp="1"/>
          </p:cNvSpPr>
          <p:nvPr>
            <p:ph idx="1"/>
          </p:nvPr>
        </p:nvSpPr>
        <p:spPr/>
        <p:txBody>
          <a:bodyPr/>
          <a:lstStyle/>
          <a:p>
            <a:pPr marL="0" indent="0" algn="just">
              <a:buNone/>
            </a:pPr>
            <a:r>
              <a:rPr lang="pt-BR" dirty="0" smtClean="0"/>
              <a:t>O loop do-</a:t>
            </a:r>
            <a:r>
              <a:rPr lang="pt-BR" dirty="0" err="1" smtClean="0"/>
              <a:t>while</a:t>
            </a:r>
            <a:r>
              <a:rPr lang="pt-BR" dirty="0" smtClean="0"/>
              <a:t> é semelhante ao loop </a:t>
            </a:r>
            <a:r>
              <a:rPr lang="pt-BR" dirty="0" err="1" smtClean="0"/>
              <a:t>while</a:t>
            </a:r>
            <a:r>
              <a:rPr lang="pt-BR" dirty="0" smtClean="0"/>
              <a:t>, mas o bloco de código é executado pelo menos uma vez, mesmo se a condição for falsa. Esse detalhe é possível pelo fato da localização do teste lógico, este teste, nesta estrutura, é a última parte que será executada pelo computador.</a:t>
            </a:r>
          </a:p>
          <a:p>
            <a:pPr marL="0" indent="0" algn="just">
              <a:buNone/>
            </a:pPr>
            <a:r>
              <a:rPr lang="pt-BR" dirty="0" smtClean="0"/>
              <a:t>Como ele será executado pelo menos uma vez, mesmo que o teste tenha resultado falso, esta estrutura é normalmente utilizada para criação de programas que obrigam a execução, ao menos uma vez, do bloco lógico.</a:t>
            </a:r>
            <a:endParaRPr lang="pt-BR" dirty="0"/>
          </a:p>
        </p:txBody>
      </p:sp>
    </p:spTree>
    <p:extLst>
      <p:ext uri="{BB962C8B-B14F-4D97-AF65-F5344CB8AC3E}">
        <p14:creationId xmlns:p14="http://schemas.microsoft.com/office/powerpoint/2010/main" val="106408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679" y="365125"/>
            <a:ext cx="11988641" cy="1325563"/>
          </a:xfrm>
        </p:spPr>
        <p:txBody>
          <a:bodyPr/>
          <a:lstStyle/>
          <a:p>
            <a:pPr algn="ctr"/>
            <a:r>
              <a:rPr lang="pt-BR" b="1" dirty="0" smtClean="0"/>
              <a:t>Exemplo da sintaxe da estrutura</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810" t="36857" r="2766" b="10787"/>
          <a:stretch/>
        </p:blipFill>
        <p:spPr>
          <a:xfrm>
            <a:off x="483079" y="2666347"/>
            <a:ext cx="11145330" cy="15253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72607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smtClean="0"/>
              <a:t>Exemplo de código</a:t>
            </a:r>
            <a:endParaRPr lang="pt-BR" b="1" dirty="0"/>
          </a:p>
        </p:txBody>
      </p:sp>
      <p:pic>
        <p:nvPicPr>
          <p:cNvPr id="4" name="Espaço Reservado para Conteúd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18" t="27991" r="2203" b="9707"/>
          <a:stretch/>
        </p:blipFill>
        <p:spPr>
          <a:xfrm>
            <a:off x="569343" y="2261062"/>
            <a:ext cx="11067691" cy="23358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05831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Estrutura For</a:t>
            </a:r>
            <a:endParaRPr lang="pt-BR" b="1" dirty="0"/>
          </a:p>
        </p:txBody>
      </p:sp>
      <p:sp>
        <p:nvSpPr>
          <p:cNvPr id="3" name="Espaço Reservado para Conteúdo 2"/>
          <p:cNvSpPr>
            <a:spLocks noGrp="1"/>
          </p:cNvSpPr>
          <p:nvPr>
            <p:ph idx="1"/>
          </p:nvPr>
        </p:nvSpPr>
        <p:spPr/>
        <p:txBody>
          <a:bodyPr/>
          <a:lstStyle/>
          <a:p>
            <a:pPr marL="0" indent="0" algn="just">
              <a:buNone/>
            </a:pPr>
            <a:r>
              <a:rPr lang="pt-BR" dirty="0" smtClean="0"/>
              <a:t>O laço de repetição </a:t>
            </a:r>
            <a:r>
              <a:rPr lang="pt-BR" dirty="0"/>
              <a:t>F</a:t>
            </a:r>
            <a:r>
              <a:rPr lang="pt-BR" dirty="0" smtClean="0"/>
              <a:t>or é o loop mais comumente usado em Java. É usado quando você sabe quantas vezes deseja executar o bloco de código. </a:t>
            </a:r>
          </a:p>
          <a:p>
            <a:pPr marL="0" indent="0" algn="just">
              <a:buNone/>
            </a:pPr>
            <a:r>
              <a:rPr lang="pt-BR" dirty="0" smtClean="0"/>
              <a:t>O grande número de programadores que preferem utilizar esta estrutura é explicada por características de sua sintaxe, sendo esta composto pela inicialização, pelo teste lógico ou também conhecido como limitador(limite) do laço e a atualização(ação de incrementar ou decrementar) e tudo isso sendo configurado em apenas uma linha, logo deixando o código mais enxuto.</a:t>
            </a:r>
            <a:endParaRPr lang="pt-BR" dirty="0"/>
          </a:p>
        </p:txBody>
      </p:sp>
    </p:spTree>
    <p:extLst>
      <p:ext uri="{BB962C8B-B14F-4D97-AF65-F5344CB8AC3E}">
        <p14:creationId xmlns:p14="http://schemas.microsoft.com/office/powerpoint/2010/main" val="344485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563</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16</vt:i4>
      </vt:variant>
    </vt:vector>
  </HeadingPairs>
  <TitlesOfParts>
    <vt:vector size="20" baseType="lpstr">
      <vt:lpstr>Arial</vt:lpstr>
      <vt:lpstr>Calibri</vt:lpstr>
      <vt:lpstr>Calibri Light</vt:lpstr>
      <vt:lpstr>Tema do Office</vt:lpstr>
      <vt:lpstr>Estruturas de Repetição em Java</vt:lpstr>
      <vt:lpstr>O que são estruturas de repetição</vt:lpstr>
      <vt:lpstr>Estrutura While</vt:lpstr>
      <vt:lpstr>Exemplo da sintaxe da estrutura</vt:lpstr>
      <vt:lpstr>Exemplo de código</vt:lpstr>
      <vt:lpstr>Estrutura Do-While</vt:lpstr>
      <vt:lpstr>Exemplo da sintaxe da estrutura</vt:lpstr>
      <vt:lpstr>Exemplo de código</vt:lpstr>
      <vt:lpstr>Estrutura For</vt:lpstr>
      <vt:lpstr>Exemplo da sintaxe da estrutura</vt:lpstr>
      <vt:lpstr>Exemplo de código</vt:lpstr>
      <vt:lpstr>Funções Estáticas</vt:lpstr>
      <vt:lpstr>Exemplo de código</vt:lpstr>
      <vt:lpstr>Exemplo de código</vt:lpstr>
      <vt:lpstr>Funções Recursivas em Java</vt:lpstr>
      <vt:lpstr>Exemplo de código</vt:lpstr>
    </vt:vector>
  </TitlesOfParts>
  <Company>SESI SENAI SP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Estruturas de Repetição em Java</dc:title>
  <dc:creator>Rodrigo de Araujo Temoteo</dc:creator>
  <cp:lastModifiedBy>Rodrigo de Araujo Temoteo</cp:lastModifiedBy>
  <cp:revision>10</cp:revision>
  <dcterms:created xsi:type="dcterms:W3CDTF">2023-03-01T11:13:57Z</dcterms:created>
  <dcterms:modified xsi:type="dcterms:W3CDTF">2023-03-01T13:35:01Z</dcterms:modified>
</cp:coreProperties>
</file>