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C2628-4043-4C13-90E6-D7712C165A86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DF16450-5D44-441D-8F82-5D3780EDA0E6}">
      <dgm:prSet phldrT="[Text]"/>
      <dgm:spPr/>
      <dgm:t>
        <a:bodyPr/>
        <a:lstStyle/>
        <a:p>
          <a:r>
            <a:rPr lang="en-US" dirty="0" err="1"/>
            <a:t>Tweepy</a:t>
          </a:r>
          <a:endParaRPr lang="en-US" dirty="0"/>
        </a:p>
      </dgm:t>
    </dgm:pt>
    <dgm:pt modelId="{188EAF46-1A85-42E6-A662-C4037CF7C51F}" type="parTrans" cxnId="{8DC4864F-0115-45D0-9F53-FAF247E4DDB8}">
      <dgm:prSet/>
      <dgm:spPr/>
      <dgm:t>
        <a:bodyPr/>
        <a:lstStyle/>
        <a:p>
          <a:endParaRPr lang="en-US"/>
        </a:p>
      </dgm:t>
    </dgm:pt>
    <dgm:pt modelId="{6AB1F5BB-B6A9-48C3-93ED-CA6FACE3FEAF}" type="sibTrans" cxnId="{8DC4864F-0115-45D0-9F53-FAF247E4DDB8}">
      <dgm:prSet/>
      <dgm:spPr/>
      <dgm:t>
        <a:bodyPr/>
        <a:lstStyle/>
        <a:p>
          <a:endParaRPr lang="en-US"/>
        </a:p>
      </dgm:t>
    </dgm:pt>
    <dgm:pt modelId="{7D9B19F4-B64C-4662-A3A9-6C679E5FF50C}">
      <dgm:prSet phldrT="[Text]"/>
      <dgm:spPr/>
      <dgm:t>
        <a:bodyPr/>
        <a:lstStyle/>
        <a:p>
          <a:r>
            <a:rPr lang="en-US" dirty="0"/>
            <a:t>Used to obtain tweets</a:t>
          </a:r>
        </a:p>
      </dgm:t>
    </dgm:pt>
    <dgm:pt modelId="{7502179B-A13C-4E27-9C49-A61522CB49BC}" type="parTrans" cxnId="{7E9DB057-A06F-4EBA-B63D-451EFF7E6256}">
      <dgm:prSet/>
      <dgm:spPr/>
      <dgm:t>
        <a:bodyPr/>
        <a:lstStyle/>
        <a:p>
          <a:endParaRPr lang="en-US"/>
        </a:p>
      </dgm:t>
    </dgm:pt>
    <dgm:pt modelId="{9748B789-C289-4A37-AAA7-8051B88BA9D7}" type="sibTrans" cxnId="{7E9DB057-A06F-4EBA-B63D-451EFF7E6256}">
      <dgm:prSet/>
      <dgm:spPr/>
      <dgm:t>
        <a:bodyPr/>
        <a:lstStyle/>
        <a:p>
          <a:endParaRPr lang="en-US"/>
        </a:p>
      </dgm:t>
    </dgm:pt>
    <dgm:pt modelId="{92F58EF4-5954-4351-A9E9-90E80877B0A1}">
      <dgm:prSet phldrT="[Text]"/>
      <dgm:spPr/>
      <dgm:t>
        <a:bodyPr/>
        <a:lstStyle/>
        <a:p>
          <a:r>
            <a:rPr lang="en-US" dirty="0"/>
            <a:t>CSV</a:t>
          </a:r>
        </a:p>
      </dgm:t>
    </dgm:pt>
    <dgm:pt modelId="{EEC26DC9-9516-464B-8A1B-0DA79B522B99}" type="parTrans" cxnId="{8A75FF3B-FC44-48C2-8E26-BB9D43357DB1}">
      <dgm:prSet/>
      <dgm:spPr/>
      <dgm:t>
        <a:bodyPr/>
        <a:lstStyle/>
        <a:p>
          <a:endParaRPr lang="en-US"/>
        </a:p>
      </dgm:t>
    </dgm:pt>
    <dgm:pt modelId="{6BE4488C-7FAB-4CB5-90CA-C4AC11AC3F21}" type="sibTrans" cxnId="{8A75FF3B-FC44-48C2-8E26-BB9D43357DB1}">
      <dgm:prSet/>
      <dgm:spPr/>
      <dgm:t>
        <a:bodyPr/>
        <a:lstStyle/>
        <a:p>
          <a:endParaRPr lang="en-US"/>
        </a:p>
      </dgm:t>
    </dgm:pt>
    <dgm:pt modelId="{D9172F32-0B7C-42F1-9C31-BB1101776ABD}">
      <dgm:prSet phldrT="[Text]"/>
      <dgm:spPr/>
      <dgm:t>
        <a:bodyPr/>
        <a:lstStyle/>
        <a:p>
          <a:r>
            <a:rPr lang="en-US" dirty="0"/>
            <a:t>Tweets, their political alignment, and their coordinates are stored in this file</a:t>
          </a:r>
        </a:p>
      </dgm:t>
    </dgm:pt>
    <dgm:pt modelId="{0673AA04-4027-48AE-AA7A-B66288C85C70}" type="parTrans" cxnId="{CE179B5B-5099-4FE9-BBA3-B0A31E677067}">
      <dgm:prSet/>
      <dgm:spPr/>
      <dgm:t>
        <a:bodyPr/>
        <a:lstStyle/>
        <a:p>
          <a:endParaRPr lang="en-US"/>
        </a:p>
      </dgm:t>
    </dgm:pt>
    <dgm:pt modelId="{63950A06-2F85-4C6F-9E39-761A16DD3675}" type="sibTrans" cxnId="{CE179B5B-5099-4FE9-BBA3-B0A31E677067}">
      <dgm:prSet/>
      <dgm:spPr/>
      <dgm:t>
        <a:bodyPr/>
        <a:lstStyle/>
        <a:p>
          <a:endParaRPr lang="en-US"/>
        </a:p>
      </dgm:t>
    </dgm:pt>
    <dgm:pt modelId="{E7DE34DC-33B8-4B5D-90CA-EC4EFB1C72E2}">
      <dgm:prSet phldrT="[Text]"/>
      <dgm:spPr/>
      <dgm:t>
        <a:bodyPr/>
        <a:lstStyle/>
        <a:p>
          <a:r>
            <a:rPr lang="en-US" dirty="0"/>
            <a:t>Visualization</a:t>
          </a:r>
        </a:p>
      </dgm:t>
    </dgm:pt>
    <dgm:pt modelId="{3B27CE7B-2804-4E12-BBF0-4A8065A1BA2B}" type="parTrans" cxnId="{8E10D1EB-9478-42F5-B002-5A0C0E0B7AF7}">
      <dgm:prSet/>
      <dgm:spPr/>
      <dgm:t>
        <a:bodyPr/>
        <a:lstStyle/>
        <a:p>
          <a:endParaRPr lang="en-US"/>
        </a:p>
      </dgm:t>
    </dgm:pt>
    <dgm:pt modelId="{382EA693-E531-4BF4-9831-2F30577A8DF9}" type="sibTrans" cxnId="{8E10D1EB-9478-42F5-B002-5A0C0E0B7AF7}">
      <dgm:prSet/>
      <dgm:spPr/>
      <dgm:t>
        <a:bodyPr/>
        <a:lstStyle/>
        <a:p>
          <a:endParaRPr lang="en-US"/>
        </a:p>
      </dgm:t>
    </dgm:pt>
    <dgm:pt modelId="{382CA781-EBBF-4EC7-97E7-F44AE9EA8EFF}">
      <dgm:prSet phldrT="[Text]"/>
      <dgm:spPr/>
      <dgm:t>
        <a:bodyPr/>
        <a:lstStyle/>
        <a:p>
          <a:r>
            <a:rPr lang="en-US" dirty="0"/>
            <a:t>Coordinates are displayed on the map, and a choropleth is generated based on what is most tweeted in each state</a:t>
          </a:r>
        </a:p>
      </dgm:t>
    </dgm:pt>
    <dgm:pt modelId="{8E6340F2-6C38-412D-9D57-A8A74F51C9D8}" type="sibTrans" cxnId="{7A29E01A-C9B0-4A1E-BA46-835E16997D00}">
      <dgm:prSet/>
      <dgm:spPr/>
      <dgm:t>
        <a:bodyPr/>
        <a:lstStyle/>
        <a:p>
          <a:endParaRPr lang="en-US"/>
        </a:p>
      </dgm:t>
    </dgm:pt>
    <dgm:pt modelId="{BEC94E27-58CF-4296-BC2B-BC80B85711E2}" type="parTrans" cxnId="{7A29E01A-C9B0-4A1E-BA46-835E16997D00}">
      <dgm:prSet/>
      <dgm:spPr/>
      <dgm:t>
        <a:bodyPr/>
        <a:lstStyle/>
        <a:p>
          <a:endParaRPr lang="en-US"/>
        </a:p>
      </dgm:t>
    </dgm:pt>
    <dgm:pt modelId="{A4064232-B939-4B79-B2D0-1C805ED73DDA}" type="pres">
      <dgm:prSet presAssocID="{3A5C2628-4043-4C13-90E6-D7712C165A86}" presName="rootnode" presStyleCnt="0">
        <dgm:presLayoutVars>
          <dgm:chMax/>
          <dgm:chPref/>
          <dgm:dir/>
          <dgm:animLvl val="lvl"/>
        </dgm:presLayoutVars>
      </dgm:prSet>
      <dgm:spPr/>
    </dgm:pt>
    <dgm:pt modelId="{F6F9D110-4DC3-4620-AC07-EE3E77AE5062}" type="pres">
      <dgm:prSet presAssocID="{CDF16450-5D44-441D-8F82-5D3780EDA0E6}" presName="composite" presStyleCnt="0"/>
      <dgm:spPr/>
    </dgm:pt>
    <dgm:pt modelId="{A9B09EAD-0748-4BC1-9512-9CEB0BEF655A}" type="pres">
      <dgm:prSet presAssocID="{CDF16450-5D44-441D-8F82-5D3780EDA0E6}" presName="bentUpArrow1" presStyleLbl="alignImgPlace1" presStyleIdx="0" presStyleCnt="2"/>
      <dgm:spPr/>
    </dgm:pt>
    <dgm:pt modelId="{077AA7AE-F62D-49AF-B0F1-76EC28B0CA69}" type="pres">
      <dgm:prSet presAssocID="{CDF16450-5D44-441D-8F82-5D3780EDA0E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D1B70BC3-5FE3-4284-968A-987D644D0425}" type="pres">
      <dgm:prSet presAssocID="{CDF16450-5D44-441D-8F82-5D3780EDA0E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03A28E7-63FF-4E60-9DBA-D3F835EC10FE}" type="pres">
      <dgm:prSet presAssocID="{6AB1F5BB-B6A9-48C3-93ED-CA6FACE3FEAF}" presName="sibTrans" presStyleCnt="0"/>
      <dgm:spPr/>
    </dgm:pt>
    <dgm:pt modelId="{A5C6DA04-F317-48AB-BC33-FD3B0C33CC8C}" type="pres">
      <dgm:prSet presAssocID="{92F58EF4-5954-4351-A9E9-90E80877B0A1}" presName="composite" presStyleCnt="0"/>
      <dgm:spPr/>
    </dgm:pt>
    <dgm:pt modelId="{1187BE30-8E16-49DA-83FB-82F891EC147F}" type="pres">
      <dgm:prSet presAssocID="{92F58EF4-5954-4351-A9E9-90E80877B0A1}" presName="bentUpArrow1" presStyleLbl="alignImgPlace1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57378674-F7FC-468B-918E-948B01929D5E}" type="pres">
      <dgm:prSet presAssocID="{92F58EF4-5954-4351-A9E9-90E80877B0A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B5BA128-0117-47AC-BBCC-9B53FB728023}" type="pres">
      <dgm:prSet presAssocID="{92F58EF4-5954-4351-A9E9-90E80877B0A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85618E9-9621-4AC7-8D76-2D07915A4C29}" type="pres">
      <dgm:prSet presAssocID="{6BE4488C-7FAB-4CB5-90CA-C4AC11AC3F21}" presName="sibTrans" presStyleCnt="0"/>
      <dgm:spPr/>
    </dgm:pt>
    <dgm:pt modelId="{B12890DC-FEE6-4667-8BE4-A3413F067FD9}" type="pres">
      <dgm:prSet presAssocID="{E7DE34DC-33B8-4B5D-90CA-EC4EFB1C72E2}" presName="composite" presStyleCnt="0"/>
      <dgm:spPr/>
    </dgm:pt>
    <dgm:pt modelId="{0E8FB29D-13C0-4A08-97E8-5A081F073581}" type="pres">
      <dgm:prSet presAssocID="{E7DE34DC-33B8-4B5D-90CA-EC4EFB1C72E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51BD0E1-FCE8-4F2E-B651-F6DFB8898316}" type="pres">
      <dgm:prSet presAssocID="{E7DE34DC-33B8-4B5D-90CA-EC4EFB1C72E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29E01A-C9B0-4A1E-BA46-835E16997D00}" srcId="{E7DE34DC-33B8-4B5D-90CA-EC4EFB1C72E2}" destId="{382CA781-EBBF-4EC7-97E7-F44AE9EA8EFF}" srcOrd="0" destOrd="0" parTransId="{BEC94E27-58CF-4296-BC2B-BC80B85711E2}" sibTransId="{8E6340F2-6C38-412D-9D57-A8A74F51C9D8}"/>
    <dgm:cxn modelId="{D53DFE37-CF88-487C-AE12-EFD16FB4ED99}" type="presOf" srcId="{CDF16450-5D44-441D-8F82-5D3780EDA0E6}" destId="{077AA7AE-F62D-49AF-B0F1-76EC28B0CA69}" srcOrd="0" destOrd="0" presId="urn:microsoft.com/office/officeart/2005/8/layout/StepDownProcess"/>
    <dgm:cxn modelId="{8A75FF3B-FC44-48C2-8E26-BB9D43357DB1}" srcId="{3A5C2628-4043-4C13-90E6-D7712C165A86}" destId="{92F58EF4-5954-4351-A9E9-90E80877B0A1}" srcOrd="1" destOrd="0" parTransId="{EEC26DC9-9516-464B-8A1B-0DA79B522B99}" sibTransId="{6BE4488C-7FAB-4CB5-90CA-C4AC11AC3F21}"/>
    <dgm:cxn modelId="{CE179B5B-5099-4FE9-BBA3-B0A31E677067}" srcId="{92F58EF4-5954-4351-A9E9-90E80877B0A1}" destId="{D9172F32-0B7C-42F1-9C31-BB1101776ABD}" srcOrd="0" destOrd="0" parTransId="{0673AA04-4027-48AE-AA7A-B66288C85C70}" sibTransId="{63950A06-2F85-4C6F-9E39-761A16DD3675}"/>
    <dgm:cxn modelId="{D9916662-F947-4C52-A092-7059C00206C0}" type="presOf" srcId="{3A5C2628-4043-4C13-90E6-D7712C165A86}" destId="{A4064232-B939-4B79-B2D0-1C805ED73DDA}" srcOrd="0" destOrd="0" presId="urn:microsoft.com/office/officeart/2005/8/layout/StepDownProcess"/>
    <dgm:cxn modelId="{8DC4864F-0115-45D0-9F53-FAF247E4DDB8}" srcId="{3A5C2628-4043-4C13-90E6-D7712C165A86}" destId="{CDF16450-5D44-441D-8F82-5D3780EDA0E6}" srcOrd="0" destOrd="0" parTransId="{188EAF46-1A85-42E6-A662-C4037CF7C51F}" sibTransId="{6AB1F5BB-B6A9-48C3-93ED-CA6FACE3FEAF}"/>
    <dgm:cxn modelId="{C2834177-3D9C-4AC2-BE71-5DE0D4A5EBE1}" type="presOf" srcId="{E7DE34DC-33B8-4B5D-90CA-EC4EFB1C72E2}" destId="{0E8FB29D-13C0-4A08-97E8-5A081F073581}" srcOrd="0" destOrd="0" presId="urn:microsoft.com/office/officeart/2005/8/layout/StepDownProcess"/>
    <dgm:cxn modelId="{7E9DB057-A06F-4EBA-B63D-451EFF7E6256}" srcId="{CDF16450-5D44-441D-8F82-5D3780EDA0E6}" destId="{7D9B19F4-B64C-4662-A3A9-6C679E5FF50C}" srcOrd="0" destOrd="0" parTransId="{7502179B-A13C-4E27-9C49-A61522CB49BC}" sibTransId="{9748B789-C289-4A37-AAA7-8051B88BA9D7}"/>
    <dgm:cxn modelId="{3840CF93-C045-46D4-853B-3C7A80320D2D}" type="presOf" srcId="{92F58EF4-5954-4351-A9E9-90E80877B0A1}" destId="{57378674-F7FC-468B-918E-948B01929D5E}" srcOrd="0" destOrd="0" presId="urn:microsoft.com/office/officeart/2005/8/layout/StepDownProcess"/>
    <dgm:cxn modelId="{01E11CC8-CCDF-41BA-9142-164FA8F02871}" type="presOf" srcId="{382CA781-EBBF-4EC7-97E7-F44AE9EA8EFF}" destId="{E51BD0E1-FCE8-4F2E-B651-F6DFB8898316}" srcOrd="0" destOrd="0" presId="urn:microsoft.com/office/officeart/2005/8/layout/StepDownProcess"/>
    <dgm:cxn modelId="{FF60D3D9-ABE8-434B-8D5F-8A1C837F5EEA}" type="presOf" srcId="{D9172F32-0B7C-42F1-9C31-BB1101776ABD}" destId="{2B5BA128-0117-47AC-BBCC-9B53FB728023}" srcOrd="0" destOrd="0" presId="urn:microsoft.com/office/officeart/2005/8/layout/StepDownProcess"/>
    <dgm:cxn modelId="{8E10D1EB-9478-42F5-B002-5A0C0E0B7AF7}" srcId="{3A5C2628-4043-4C13-90E6-D7712C165A86}" destId="{E7DE34DC-33B8-4B5D-90CA-EC4EFB1C72E2}" srcOrd="2" destOrd="0" parTransId="{3B27CE7B-2804-4E12-BBF0-4A8065A1BA2B}" sibTransId="{382EA693-E531-4BF4-9831-2F30577A8DF9}"/>
    <dgm:cxn modelId="{28FE34FA-3ECD-43DE-ACE7-F4BDF58D1AE3}" type="presOf" srcId="{7D9B19F4-B64C-4662-A3A9-6C679E5FF50C}" destId="{D1B70BC3-5FE3-4284-968A-987D644D0425}" srcOrd="0" destOrd="0" presId="urn:microsoft.com/office/officeart/2005/8/layout/StepDownProcess"/>
    <dgm:cxn modelId="{6DCB61D5-1A04-41F7-A4EE-A97CD526A7C7}" type="presParOf" srcId="{A4064232-B939-4B79-B2D0-1C805ED73DDA}" destId="{F6F9D110-4DC3-4620-AC07-EE3E77AE5062}" srcOrd="0" destOrd="0" presId="urn:microsoft.com/office/officeart/2005/8/layout/StepDownProcess"/>
    <dgm:cxn modelId="{3C7278C4-E35A-4BDC-B96B-59BECC17D606}" type="presParOf" srcId="{F6F9D110-4DC3-4620-AC07-EE3E77AE5062}" destId="{A9B09EAD-0748-4BC1-9512-9CEB0BEF655A}" srcOrd="0" destOrd="0" presId="urn:microsoft.com/office/officeart/2005/8/layout/StepDownProcess"/>
    <dgm:cxn modelId="{D7C116CD-B360-4064-B13E-F9C9F0907DB3}" type="presParOf" srcId="{F6F9D110-4DC3-4620-AC07-EE3E77AE5062}" destId="{077AA7AE-F62D-49AF-B0F1-76EC28B0CA69}" srcOrd="1" destOrd="0" presId="urn:microsoft.com/office/officeart/2005/8/layout/StepDownProcess"/>
    <dgm:cxn modelId="{0905A6BD-1C8A-41D4-A367-934D19F8E19F}" type="presParOf" srcId="{F6F9D110-4DC3-4620-AC07-EE3E77AE5062}" destId="{D1B70BC3-5FE3-4284-968A-987D644D0425}" srcOrd="2" destOrd="0" presId="urn:microsoft.com/office/officeart/2005/8/layout/StepDownProcess"/>
    <dgm:cxn modelId="{D8793F80-DBD5-4276-B856-F5A6227A9C26}" type="presParOf" srcId="{A4064232-B939-4B79-B2D0-1C805ED73DDA}" destId="{203A28E7-63FF-4E60-9DBA-D3F835EC10FE}" srcOrd="1" destOrd="0" presId="urn:microsoft.com/office/officeart/2005/8/layout/StepDownProcess"/>
    <dgm:cxn modelId="{C657B76F-B622-4369-BFB0-178B877E9E72}" type="presParOf" srcId="{A4064232-B939-4B79-B2D0-1C805ED73DDA}" destId="{A5C6DA04-F317-48AB-BC33-FD3B0C33CC8C}" srcOrd="2" destOrd="0" presId="urn:microsoft.com/office/officeart/2005/8/layout/StepDownProcess"/>
    <dgm:cxn modelId="{F47D3692-1ACA-4654-A517-AE4E5B244728}" type="presParOf" srcId="{A5C6DA04-F317-48AB-BC33-FD3B0C33CC8C}" destId="{1187BE30-8E16-49DA-83FB-82F891EC147F}" srcOrd="0" destOrd="0" presId="urn:microsoft.com/office/officeart/2005/8/layout/StepDownProcess"/>
    <dgm:cxn modelId="{6BC0F5F9-03F0-4119-A60E-79E773B62086}" type="presParOf" srcId="{A5C6DA04-F317-48AB-BC33-FD3B0C33CC8C}" destId="{57378674-F7FC-468B-918E-948B01929D5E}" srcOrd="1" destOrd="0" presId="urn:microsoft.com/office/officeart/2005/8/layout/StepDownProcess"/>
    <dgm:cxn modelId="{F6FD9044-650B-4DAB-B827-1EB686826A14}" type="presParOf" srcId="{A5C6DA04-F317-48AB-BC33-FD3B0C33CC8C}" destId="{2B5BA128-0117-47AC-BBCC-9B53FB728023}" srcOrd="2" destOrd="0" presId="urn:microsoft.com/office/officeart/2005/8/layout/StepDownProcess"/>
    <dgm:cxn modelId="{C313F42B-A491-4B52-80B1-C9857C3C5CDE}" type="presParOf" srcId="{A4064232-B939-4B79-B2D0-1C805ED73DDA}" destId="{885618E9-9621-4AC7-8D76-2D07915A4C29}" srcOrd="3" destOrd="0" presId="urn:microsoft.com/office/officeart/2005/8/layout/StepDownProcess"/>
    <dgm:cxn modelId="{878046FD-1562-47BA-89EC-C0000F9BB5F3}" type="presParOf" srcId="{A4064232-B939-4B79-B2D0-1C805ED73DDA}" destId="{B12890DC-FEE6-4667-8BE4-A3413F067FD9}" srcOrd="4" destOrd="0" presId="urn:microsoft.com/office/officeart/2005/8/layout/StepDownProcess"/>
    <dgm:cxn modelId="{4CA6B497-B002-4D1D-8B92-F3F052C1ED8A}" type="presParOf" srcId="{B12890DC-FEE6-4667-8BE4-A3413F067FD9}" destId="{0E8FB29D-13C0-4A08-97E8-5A081F073581}" srcOrd="0" destOrd="0" presId="urn:microsoft.com/office/officeart/2005/8/layout/StepDownProcess"/>
    <dgm:cxn modelId="{5FCB0F46-C3B0-4772-84F3-236A08C89819}" type="presParOf" srcId="{B12890DC-FEE6-4667-8BE4-A3413F067FD9}" destId="{E51BD0E1-FCE8-4F2E-B651-F6DFB889831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09EAD-0748-4BC1-9512-9CEB0BEF655A}">
      <dsp:nvSpPr>
        <dsp:cNvPr id="0" name=""/>
        <dsp:cNvSpPr/>
      </dsp:nvSpPr>
      <dsp:spPr>
        <a:xfrm rot="5400000">
          <a:off x="445009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AA7AE-F62D-49AF-B0F1-76EC28B0CA69}">
      <dsp:nvSpPr>
        <dsp:cNvPr id="0" name=""/>
        <dsp:cNvSpPr/>
      </dsp:nvSpPr>
      <dsp:spPr>
        <a:xfrm>
          <a:off x="74048" y="31045"/>
          <a:ext cx="2357070" cy="164987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Tweepy</a:t>
          </a:r>
          <a:endParaRPr lang="en-US" sz="3000" kern="1200" dirty="0"/>
        </a:p>
      </dsp:txBody>
      <dsp:txXfrm>
        <a:off x="154603" y="111600"/>
        <a:ext cx="2195960" cy="1488762"/>
      </dsp:txXfrm>
    </dsp:sp>
    <dsp:sp modelId="{D1B70BC3-5FE3-4284-968A-987D644D0425}">
      <dsp:nvSpPr>
        <dsp:cNvPr id="0" name=""/>
        <dsp:cNvSpPr/>
      </dsp:nvSpPr>
      <dsp:spPr>
        <a:xfrm>
          <a:off x="2431119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Used to obtain tweets</a:t>
          </a:r>
        </a:p>
      </dsp:txBody>
      <dsp:txXfrm>
        <a:off x="2431119" y="188398"/>
        <a:ext cx="1714308" cy="1333500"/>
      </dsp:txXfrm>
    </dsp:sp>
    <dsp:sp modelId="{1187BE30-8E16-49DA-83FB-82F891EC147F}">
      <dsp:nvSpPr>
        <dsp:cNvPr id="0" name=""/>
        <dsp:cNvSpPr/>
      </dsp:nvSpPr>
      <dsp:spPr>
        <a:xfrm rot="5400000">
          <a:off x="239927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78674-F7FC-468B-918E-948B01929D5E}">
      <dsp:nvSpPr>
        <dsp:cNvPr id="0" name=""/>
        <dsp:cNvSpPr/>
      </dsp:nvSpPr>
      <dsp:spPr>
        <a:xfrm>
          <a:off x="2028310" y="1884397"/>
          <a:ext cx="2357070" cy="1649872"/>
        </a:xfrm>
        <a:prstGeom prst="roundRect">
          <a:avLst>
            <a:gd name="adj" fmla="val 16670"/>
          </a:avLst>
        </a:prstGeom>
        <a:solidFill>
          <a:schemeClr val="accent4">
            <a:hueOff val="-9556544"/>
            <a:satOff val="16937"/>
            <a:lumOff val="5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CSV</a:t>
          </a:r>
        </a:p>
      </dsp:txBody>
      <dsp:txXfrm>
        <a:off x="2108865" y="1964952"/>
        <a:ext cx="2195960" cy="1488762"/>
      </dsp:txXfrm>
    </dsp:sp>
    <dsp:sp modelId="{2B5BA128-0117-47AC-BBCC-9B53FB728023}">
      <dsp:nvSpPr>
        <dsp:cNvPr id="0" name=""/>
        <dsp:cNvSpPr/>
      </dsp:nvSpPr>
      <dsp:spPr>
        <a:xfrm>
          <a:off x="4385381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Tweets, their political alignment, and their coordinates are stored in this file</a:t>
          </a:r>
        </a:p>
      </dsp:txBody>
      <dsp:txXfrm>
        <a:off x="4385381" y="2041750"/>
        <a:ext cx="1714308" cy="1333500"/>
      </dsp:txXfrm>
    </dsp:sp>
    <dsp:sp modelId="{0E8FB29D-13C0-4A08-97E8-5A081F073581}">
      <dsp:nvSpPr>
        <dsp:cNvPr id="0" name=""/>
        <dsp:cNvSpPr/>
      </dsp:nvSpPr>
      <dsp:spPr>
        <a:xfrm>
          <a:off x="3982572" y="3737748"/>
          <a:ext cx="2357070" cy="1649872"/>
        </a:xfrm>
        <a:prstGeom prst="roundRect">
          <a:avLst>
            <a:gd name="adj" fmla="val 16670"/>
          </a:avLst>
        </a:prstGeom>
        <a:solidFill>
          <a:schemeClr val="accent4">
            <a:hueOff val="-19113089"/>
            <a:satOff val="33873"/>
            <a:lumOff val="1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Visualization</a:t>
          </a:r>
        </a:p>
      </dsp:txBody>
      <dsp:txXfrm>
        <a:off x="4063127" y="3818303"/>
        <a:ext cx="2195960" cy="1488762"/>
      </dsp:txXfrm>
    </dsp:sp>
    <dsp:sp modelId="{E51BD0E1-FCE8-4F2E-B651-F6DFB8898316}">
      <dsp:nvSpPr>
        <dsp:cNvPr id="0" name=""/>
        <dsp:cNvSpPr/>
      </dsp:nvSpPr>
      <dsp:spPr>
        <a:xfrm>
          <a:off x="6339643" y="3895101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Coordinates are displayed on the map, and a choropleth is generated based on what is most tweeted in each state</a:t>
          </a:r>
        </a:p>
      </dsp:txBody>
      <dsp:txXfrm>
        <a:off x="6339643" y="3895101"/>
        <a:ext cx="1714308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9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0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7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D3D4655-067E-410D-929B-0DAABFC1C8D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Twitter Data Mining Project</a:t>
            </a:r>
            <a:br>
              <a:rPr lang="en-US" sz="4800" dirty="0"/>
            </a:br>
            <a:br>
              <a:rPr lang="en-US" sz="4800" dirty="0"/>
            </a:br>
            <a:r>
              <a:rPr lang="en-US" sz="2800" dirty="0"/>
              <a:t>Geog476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John </a:t>
            </a:r>
            <a:r>
              <a:rPr lang="en-US" dirty="0" err="1"/>
              <a:t>Kastner</a:t>
            </a:r>
            <a:br>
              <a:rPr lang="en-US" dirty="0"/>
            </a:br>
            <a:r>
              <a:rPr lang="en-US" dirty="0"/>
              <a:t>Joey </a:t>
            </a:r>
            <a:r>
              <a:rPr lang="en-US" dirty="0" err="1"/>
              <a:t>Celtnieks</a:t>
            </a:r>
            <a:br>
              <a:rPr lang="en-US" dirty="0"/>
            </a:br>
            <a:r>
              <a:rPr lang="en-US" dirty="0"/>
              <a:t>Julia Bell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6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seeks to use the python module </a:t>
            </a:r>
            <a:r>
              <a:rPr lang="en-US" i="1" dirty="0" err="1"/>
              <a:t>tweepy</a:t>
            </a:r>
            <a:r>
              <a:rPr lang="en-US" dirty="0"/>
              <a:t> to access the Twitter API and find the geographic dispersion of tweets using partisan political hashtags.</a:t>
            </a:r>
          </a:p>
          <a:p>
            <a:pPr lvl="1"/>
            <a:r>
              <a:rPr lang="en-US" dirty="0"/>
              <a:t>#MAGA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NotMyPresident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HillaryForPrison</a:t>
            </a:r>
            <a:endParaRPr lang="en-US" dirty="0"/>
          </a:p>
          <a:p>
            <a:r>
              <a:rPr lang="en-US" dirty="0"/>
              <a:t>We will display these tweets based on their coordinates on a map of U.S., display whether each state had more “Red” or “Blue” tweets, and compare these maps to the election map of 2016</a:t>
            </a:r>
          </a:p>
        </p:txBody>
      </p:sp>
    </p:spTree>
    <p:extLst>
      <p:ext uri="{BB962C8B-B14F-4D97-AF65-F5344CB8AC3E}">
        <p14:creationId xmlns:p14="http://schemas.microsoft.com/office/powerpoint/2010/main" val="382881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tweepy</a:t>
            </a:r>
            <a:r>
              <a:rPr lang="en-US" dirty="0"/>
              <a:t> module is used to access the twitter API and begin the process of data mining. </a:t>
            </a:r>
          </a:p>
          <a:p>
            <a:r>
              <a:rPr lang="en-US" dirty="0"/>
              <a:t>The </a:t>
            </a:r>
            <a:r>
              <a:rPr lang="en-US" dirty="0" err="1"/>
              <a:t>tweepy</a:t>
            </a:r>
            <a:r>
              <a:rPr lang="en-US" dirty="0"/>
              <a:t> module has the capability to stream tweets and produce a JSON dataset that includes several parameters.</a:t>
            </a:r>
          </a:p>
          <a:p>
            <a:pPr lvl="1"/>
            <a:r>
              <a:rPr lang="en-US" dirty="0"/>
              <a:t>This requires an input of the string (hashtag), and a specification of how many tweets we want returned</a:t>
            </a:r>
          </a:p>
          <a:p>
            <a:r>
              <a:rPr lang="en-US" dirty="0"/>
              <a:t>The JSON is converted into a .csv file with party affiliation and coordinates for each tweet</a:t>
            </a:r>
          </a:p>
        </p:txBody>
      </p:sp>
    </p:spTree>
    <p:extLst>
      <p:ext uri="{BB962C8B-B14F-4D97-AF65-F5344CB8AC3E}">
        <p14:creationId xmlns:p14="http://schemas.microsoft.com/office/powerpoint/2010/main" val="18052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EB4BF-0116-4E34-84D3-DDE2865F8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435" y="2415251"/>
            <a:ext cx="7387412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5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7F721E0-74DF-45BE-918C-AB5DA6766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4008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17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Inputs: Hashtags Text Files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EE3679-29D2-420E-A0AF-3BEC91C0F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957833"/>
            <a:ext cx="3743325" cy="2867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65FAFD-B883-4A2C-9832-77BD2A893937}"/>
              </a:ext>
            </a:extLst>
          </p:cNvPr>
          <p:cNvSpPr txBox="1"/>
          <p:nvPr/>
        </p:nvSpPr>
        <p:spPr>
          <a:xfrm>
            <a:off x="2933700" y="2320724"/>
            <a:ext cx="366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 Tweets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C8D14F-EE72-44C5-B0CB-DCB90659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2" y="2981645"/>
            <a:ext cx="4714875" cy="2819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A7BDA7-0869-4BE4-82DD-41BB16278DB0}"/>
              </a:ext>
            </a:extLst>
          </p:cNvPr>
          <p:cNvSpPr txBox="1"/>
          <p:nvPr/>
        </p:nvSpPr>
        <p:spPr>
          <a:xfrm>
            <a:off x="7222603" y="2401747"/>
            <a:ext cx="358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 Tweets</a:t>
            </a:r>
          </a:p>
        </p:txBody>
      </p:sp>
    </p:spTree>
    <p:extLst>
      <p:ext uri="{BB962C8B-B14F-4D97-AF65-F5344CB8AC3E}">
        <p14:creationId xmlns:p14="http://schemas.microsoft.com/office/powerpoint/2010/main" val="243453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A749-E4A6-4C45-A0BE-3762975A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CSV dump file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19DFCE-AD0B-4DE6-A49F-3BD0156FF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333" y="2441597"/>
            <a:ext cx="8770938" cy="35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8B83-03BF-4112-84F3-A1B57C65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Output Maps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AEEA3-C9DC-455E-8BAF-FF8CC2C9B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A3A41EC-00F4-4DAB-96F5-5B7424F84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23"/>
          <a:stretch/>
        </p:blipFill>
        <p:spPr>
          <a:xfrm>
            <a:off x="487797" y="808909"/>
            <a:ext cx="7527671" cy="2414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C52C81-1187-472D-A0E2-32CF2F3B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7" y="3681171"/>
            <a:ext cx="7597775" cy="28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1864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54</TotalTime>
  <Words>95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Feathered</vt:lpstr>
      <vt:lpstr>Twitter Data Mining Project  Geog476</vt:lpstr>
      <vt:lpstr>Introduction</vt:lpstr>
      <vt:lpstr>Tweepy Module</vt:lpstr>
      <vt:lpstr>UML Diagram</vt:lpstr>
      <vt:lpstr>PowerPoint Presentation</vt:lpstr>
      <vt:lpstr>Inputs: Hashtags Text Files</vt:lpstr>
      <vt:lpstr>Output: CSV dump file</vt:lpstr>
      <vt:lpstr>Output Maps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Mining Project  Geog476</dc:title>
  <dc:creator>Julia Bell</dc:creator>
  <cp:lastModifiedBy>Julia Bell</cp:lastModifiedBy>
  <cp:revision>7</cp:revision>
  <dcterms:created xsi:type="dcterms:W3CDTF">2017-12-11T18:27:42Z</dcterms:created>
  <dcterms:modified xsi:type="dcterms:W3CDTF">2017-12-14T19:24:14Z</dcterms:modified>
</cp:coreProperties>
</file>