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obster"/>
      <p:regular r:id="rId14"/>
    </p:embeddedFont>
    <p:embeddedFont>
      <p:font typeface="Fira Code"/>
      <p:regular r:id="rId15"/>
      <p:bold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Code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RobotoMono-regular.fntdata"/><Relationship Id="rId16" Type="http://schemas.openxmlformats.org/officeDocument/2006/relationships/font" Target="fonts/FiraCode-bold.fntdata"/><Relationship Id="rId5" Type="http://schemas.openxmlformats.org/officeDocument/2006/relationships/slide" Target="slides/slide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ea224da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ea224da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7f9c668d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e7f9c668d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92b08a37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92b08a37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5.jpg"/><Relationship Id="rId8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69267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r>
              <a:rPr lang="en">
                <a:solidFill>
                  <a:schemeClr val="accent2"/>
                </a:solidFill>
              </a:rPr>
              <a:t>‘CSS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078425" y="2792225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Block Element Modifier 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BEM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5"/>
          <p:cNvSpPr txBox="1"/>
          <p:nvPr>
            <p:ph idx="1" type="subTitle"/>
          </p:nvPr>
        </p:nvSpPr>
        <p:spPr>
          <a:xfrm>
            <a:off x="50575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5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>
                <a:solidFill>
                  <a:schemeClr val="accent3"/>
                </a:solidFill>
              </a:rPr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7" name="Google Shape;467;p25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8" name="Google Shape;468;p25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É uma </a:t>
            </a:r>
            <a:r>
              <a:rPr lang="en">
                <a:solidFill>
                  <a:schemeClr val="accent1"/>
                </a:solidFill>
              </a:rPr>
              <a:t>abordagem </a:t>
            </a:r>
            <a:r>
              <a:rPr lang="en"/>
              <a:t>de desenvolvimento que se concentra na criação de </a:t>
            </a:r>
            <a:r>
              <a:rPr lang="en">
                <a:solidFill>
                  <a:schemeClr val="accent1"/>
                </a:solidFill>
              </a:rPr>
              <a:t>componentes </a:t>
            </a:r>
            <a:r>
              <a:rPr lang="en"/>
              <a:t>independentes e reutilizáveis para construir interfaces de usuário. &gt;</a:t>
            </a:r>
            <a:endParaRPr/>
          </a:p>
        </p:txBody>
      </p:sp>
      <p:sp>
        <p:nvSpPr>
          <p:cNvPr id="474" name="Google Shape;474;p2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 Esses </a:t>
            </a:r>
            <a:r>
              <a:rPr lang="en">
                <a:solidFill>
                  <a:schemeClr val="accent1"/>
                </a:solidFill>
              </a:rPr>
              <a:t>componentes </a:t>
            </a:r>
            <a:r>
              <a:rPr lang="en"/>
              <a:t>são unidades isoladas que encapsulam </a:t>
            </a:r>
            <a:r>
              <a:rPr lang="en">
                <a:solidFill>
                  <a:schemeClr val="accent1"/>
                </a:solidFill>
              </a:rPr>
              <a:t>funcionalidades </a:t>
            </a:r>
            <a:r>
              <a:rPr lang="en"/>
              <a:t>específicas, tornando o desenvolvimento mais eficiente e a manutenção mais simples.</a:t>
            </a:r>
            <a:r>
              <a:rPr lang="en"/>
              <a:t> &gt;</a:t>
            </a:r>
            <a:endParaRPr/>
          </a:p>
        </p:txBody>
      </p:sp>
      <p:sp>
        <p:nvSpPr>
          <p:cNvPr id="475" name="Google Shape;475;p2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Concepts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6" name="Google Shape;476;p2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478" name="Google Shape;478;p26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6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494" name="Google Shape;494;p26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26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4" name="Google Shape;504;p26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05" name="Google Shape;505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6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08" name="Google Shape;508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6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11" name="Google Shape;511;p2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2" name="Google Shape;512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14" name="Google Shape;514;p2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16" name="Google Shape;516;p26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6"/>
          <p:cNvSpPr txBox="1"/>
          <p:nvPr>
            <p:ph idx="2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1" name="Google Shape;521;p26"/>
          <p:cNvSpPr txBox="1"/>
          <p:nvPr>
            <p:ph idx="2" type="subTitle"/>
          </p:nvPr>
        </p:nvSpPr>
        <p:spPr>
          <a:xfrm>
            <a:off x="2258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26"/>
          <p:cNvSpPr txBox="1"/>
          <p:nvPr>
            <p:ph idx="2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3" name="Google Shape;523;p26"/>
          <p:cNvSpPr txBox="1"/>
          <p:nvPr>
            <p:ph idx="2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4" name="Google Shape;524;p26"/>
          <p:cNvSpPr txBox="1"/>
          <p:nvPr>
            <p:ph idx="2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type="title"/>
          </p:nvPr>
        </p:nvSpPr>
        <p:spPr>
          <a:xfrm>
            <a:off x="1571975" y="107355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 que é</a:t>
            </a:r>
            <a:r>
              <a:rPr lang="en">
                <a:solidFill>
                  <a:schemeClr val="accent3"/>
                </a:solidFill>
              </a:rPr>
              <a:t>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0" name="Google Shape;530;p27"/>
          <p:cNvSpPr txBox="1"/>
          <p:nvPr>
            <p:ph idx="1" type="body"/>
          </p:nvPr>
        </p:nvSpPr>
        <p:spPr>
          <a:xfrm>
            <a:off x="1464250" y="1726225"/>
            <a:ext cx="6969600" cy="261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F3079"/>
                </a:solidFill>
                <a:highlight>
                  <a:schemeClr val="dk1"/>
                </a:highlight>
              </a:rPr>
              <a:t>.paragrafo</a:t>
            </a:r>
            <a:r>
              <a:rPr lang="en" sz="1300">
                <a:solidFill>
                  <a:srgbClr val="FFFFFF"/>
                </a:solidFill>
                <a:highlight>
                  <a:schemeClr val="dk1"/>
                </a:highlight>
              </a:rPr>
              <a:t> {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  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A metodologia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Block, Element, Modifier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(comumente chamada de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BEM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) é o nome popular de um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CSS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Pattern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ou convenção de classes que tem como objetivo ajudar os desenvolvedores a entender melhor a relação entre o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HTML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e o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CSS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de um projeto, mantendo o código organizado e de fácil compreensão.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}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1" name="Google Shape;531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2" name="Google Shape;532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introducao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3" name="Google Shape;533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padraoBEM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4" name="Google Shape;534;p27"/>
          <p:cNvSpPr txBox="1"/>
          <p:nvPr>
            <p:ph idx="4294967295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r>
              <a:rPr lang="en">
                <a:solidFill>
                  <a:schemeClr val="accent3"/>
                </a:solidFill>
              </a:rPr>
              <a:t>                                       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5" name="Google Shape;535;p27"/>
          <p:cNvSpPr txBox="1"/>
          <p:nvPr>
            <p:ph idx="1" type="body"/>
          </p:nvPr>
        </p:nvSpPr>
        <p:spPr>
          <a:xfrm>
            <a:off x="1464250" y="890550"/>
            <a:ext cx="6969600" cy="126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F3079"/>
                </a:solidFill>
                <a:highlight>
                  <a:schemeClr val="dk1"/>
                </a:highlight>
              </a:rPr>
              <a:t>.titulo</a:t>
            </a:r>
            <a:r>
              <a:rPr lang="en" sz="1300">
                <a:solidFill>
                  <a:srgbClr val="FFFFFF"/>
                </a:solidFill>
                <a:highlight>
                  <a:schemeClr val="dk1"/>
                </a:highlight>
              </a:rPr>
              <a:t> </a:t>
            </a:r>
            <a:r>
              <a:rPr lang="en" sz="1300">
                <a:solidFill>
                  <a:srgbClr val="FFFFFF"/>
                </a:solidFill>
                <a:highlight>
                  <a:schemeClr val="dk1"/>
                </a:highlight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}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27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1" name="Google Shape;541;p27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27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27"/>
          <p:cNvSpPr txBox="1"/>
          <p:nvPr>
            <p:ph idx="4294967295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27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9" name="Google Shape;549;p27"/>
          <p:cNvSpPr txBox="1"/>
          <p:nvPr>
            <p:ph idx="4294967295" type="subTitle"/>
          </p:nvPr>
        </p:nvSpPr>
        <p:spPr>
          <a:xfrm>
            <a:off x="2258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oQueSao.css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0" name="Google Shape;550;p27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padroes.css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1" name="Google Shape;551;p27"/>
          <p:cNvSpPr txBox="1"/>
          <p:nvPr>
            <p:ph idx="4294967295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>
                <a:solidFill>
                  <a:schemeClr val="accent3"/>
                </a:solidFill>
              </a:rPr>
              <a:t>exemplos.html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"/>
          <p:cNvSpPr txBox="1"/>
          <p:nvPr>
            <p:ph type="title"/>
          </p:nvPr>
        </p:nvSpPr>
        <p:spPr>
          <a:xfrm>
            <a:off x="1571975" y="107355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Objetivo</a:t>
            </a:r>
            <a:r>
              <a:rPr lang="en">
                <a:solidFill>
                  <a:schemeClr val="accent3"/>
                </a:solidFill>
              </a:rPr>
              <a:t>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7" name="Google Shape;557;p28"/>
          <p:cNvSpPr txBox="1"/>
          <p:nvPr>
            <p:ph idx="1" type="body"/>
          </p:nvPr>
        </p:nvSpPr>
        <p:spPr>
          <a:xfrm>
            <a:off x="1464250" y="1726225"/>
            <a:ext cx="6969600" cy="261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F3079"/>
                </a:solidFill>
                <a:highlight>
                  <a:schemeClr val="dk1"/>
                </a:highlight>
              </a:rPr>
              <a:t>.topicos</a:t>
            </a:r>
            <a:r>
              <a:rPr lang="en" sz="1300">
                <a:solidFill>
                  <a:srgbClr val="FFFFFF"/>
                </a:solidFill>
                <a:highlight>
                  <a:schemeClr val="dk1"/>
                </a:highlight>
              </a:rPr>
              <a:t> {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highlight>
                  <a:schemeClr val="dk1"/>
                </a:highlight>
              </a:rPr>
              <a:t>-</a:t>
            </a:r>
            <a:r>
              <a:rPr lang="en" sz="1200">
                <a:solidFill>
                  <a:schemeClr val="accent3"/>
                </a:solidFill>
              </a:rPr>
              <a:t>Desenvolvimento </a:t>
            </a:r>
            <a:r>
              <a:rPr lang="en" sz="1200">
                <a:solidFill>
                  <a:schemeClr val="accent1"/>
                </a:solidFill>
              </a:rPr>
              <a:t>rápido</a:t>
            </a:r>
            <a:r>
              <a:rPr lang="en" sz="1200">
                <a:solidFill>
                  <a:schemeClr val="accent3"/>
                </a:solidFill>
              </a:rPr>
              <a:t> e </a:t>
            </a:r>
            <a:r>
              <a:rPr lang="en" sz="1200">
                <a:solidFill>
                  <a:schemeClr val="accent1"/>
                </a:solidFill>
              </a:rPr>
              <a:t>resultados duradouros</a:t>
            </a:r>
            <a:r>
              <a:rPr lang="en" sz="1200">
                <a:solidFill>
                  <a:schemeClr val="accent3"/>
                </a:solidFill>
              </a:rPr>
              <a:t> de padronização.</a:t>
            </a:r>
            <a:endParaRPr sz="12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-Um </a:t>
            </a:r>
            <a:r>
              <a:rPr lang="en" sz="1200">
                <a:solidFill>
                  <a:schemeClr val="accent1"/>
                </a:solidFill>
              </a:rPr>
              <a:t>projeto </a:t>
            </a:r>
            <a:r>
              <a:rPr lang="en" sz="1200">
                <a:solidFill>
                  <a:schemeClr val="accent3"/>
                </a:solidFill>
              </a:rPr>
              <a:t>pode envolver muitas pessoas.</a:t>
            </a:r>
            <a:endParaRPr sz="12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-</a:t>
            </a:r>
            <a:r>
              <a:rPr lang="en" sz="1200">
                <a:solidFill>
                  <a:schemeClr val="accent1"/>
                </a:solidFill>
              </a:rPr>
              <a:t>Equipes</a:t>
            </a:r>
            <a:r>
              <a:rPr lang="en" sz="1200">
                <a:solidFill>
                  <a:schemeClr val="accent3"/>
                </a:solidFill>
              </a:rPr>
              <a:t> escaláveis. </a:t>
            </a:r>
            <a:endParaRPr sz="12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-A </a:t>
            </a:r>
            <a:r>
              <a:rPr lang="en" sz="1200">
                <a:solidFill>
                  <a:schemeClr val="accent1"/>
                </a:solidFill>
              </a:rPr>
              <a:t>reutilização </a:t>
            </a:r>
            <a:r>
              <a:rPr lang="en" sz="1200">
                <a:solidFill>
                  <a:schemeClr val="accent3"/>
                </a:solidFill>
              </a:rPr>
              <a:t>de código. 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}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8" name="Google Shape;558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9" name="Google Shape;559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introducao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0" name="Google Shape;560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padraoBEM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1" name="Google Shape;561;p28"/>
          <p:cNvSpPr txBox="1"/>
          <p:nvPr>
            <p:ph idx="4294967295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r>
              <a:rPr lang="en">
                <a:solidFill>
                  <a:schemeClr val="accent3"/>
                </a:solidFill>
              </a:rPr>
              <a:t>                                       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2" name="Google Shape;562;p28"/>
          <p:cNvSpPr txBox="1"/>
          <p:nvPr>
            <p:ph idx="1" type="body"/>
          </p:nvPr>
        </p:nvSpPr>
        <p:spPr>
          <a:xfrm>
            <a:off x="1464250" y="890550"/>
            <a:ext cx="6969600" cy="126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F3079"/>
                </a:solidFill>
                <a:highlight>
                  <a:schemeClr val="dk1"/>
                </a:highlight>
              </a:rPr>
              <a:t>.titulo</a:t>
            </a:r>
            <a:r>
              <a:rPr lang="en" sz="1300">
                <a:solidFill>
                  <a:srgbClr val="FFFFFF"/>
                </a:solidFill>
                <a:highlight>
                  <a:schemeClr val="dk1"/>
                </a:highlight>
              </a:rPr>
              <a:t>  {</a:t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}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3" name="Google Shape;563;p28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28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28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28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8" name="Google Shape;568;p28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9" name="Google Shape;569;p28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28"/>
          <p:cNvSpPr txBox="1"/>
          <p:nvPr>
            <p:ph idx="4294967295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28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6" name="Google Shape;576;p28"/>
          <p:cNvSpPr txBox="1"/>
          <p:nvPr>
            <p:ph idx="4294967295" type="subTitle"/>
          </p:nvPr>
        </p:nvSpPr>
        <p:spPr>
          <a:xfrm>
            <a:off x="2258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oQueSao.css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28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padroes.css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8" name="Google Shape;578;p28"/>
          <p:cNvSpPr txBox="1"/>
          <p:nvPr>
            <p:ph idx="4294967295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>
                <a:solidFill>
                  <a:schemeClr val="accent3"/>
                </a:solidFill>
              </a:rPr>
              <a:t>exemplos.html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9"/>
          <p:cNvSpPr txBox="1"/>
          <p:nvPr>
            <p:ph type="title"/>
          </p:nvPr>
        </p:nvSpPr>
        <p:spPr>
          <a:xfrm flipH="1">
            <a:off x="1485625" y="1168938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4" name="Google Shape;584;p29"/>
          <p:cNvSpPr txBox="1"/>
          <p:nvPr>
            <p:ph idx="1" type="subTitle"/>
          </p:nvPr>
        </p:nvSpPr>
        <p:spPr>
          <a:xfrm>
            <a:off x="2357725" y="1567475"/>
            <a:ext cx="3293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/>
              <a:t>&gt; Representa o componente principal, como um botão, com uma classe como </a:t>
            </a:r>
            <a:r>
              <a:rPr lang="en">
                <a:solidFill>
                  <a:schemeClr val="accent1"/>
                </a:solidFill>
              </a:rPr>
              <a:t>.botao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/p</a:t>
            </a:r>
            <a:r>
              <a:rPr lang="en"/>
              <a:t>&gt;</a:t>
            </a:r>
            <a:endParaRPr/>
          </a:p>
        </p:txBody>
      </p:sp>
      <p:sp>
        <p:nvSpPr>
          <p:cNvPr id="585" name="Google Shape;585;p29"/>
          <p:cNvSpPr txBox="1"/>
          <p:nvPr>
            <p:ph idx="2" type="subTitle"/>
          </p:nvPr>
        </p:nvSpPr>
        <p:spPr>
          <a:xfrm>
            <a:off x="2357725" y="11689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(Bloco)</a:t>
            </a:r>
            <a:endParaRPr/>
          </a:p>
        </p:txBody>
      </p:sp>
      <p:sp>
        <p:nvSpPr>
          <p:cNvPr id="586" name="Google Shape;586;p29"/>
          <p:cNvSpPr txBox="1"/>
          <p:nvPr>
            <p:ph idx="3" type="title"/>
          </p:nvPr>
        </p:nvSpPr>
        <p:spPr>
          <a:xfrm flipH="1">
            <a:off x="2866325" y="221498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587" name="Google Shape;587;p29"/>
          <p:cNvSpPr txBox="1"/>
          <p:nvPr>
            <p:ph idx="4" type="subTitle"/>
          </p:nvPr>
        </p:nvSpPr>
        <p:spPr>
          <a:xfrm>
            <a:off x="3738425" y="2692425"/>
            <a:ext cx="37728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/>
              <a:t>&gt;</a:t>
            </a:r>
            <a:r>
              <a:rPr lang="en"/>
              <a:t> São partes menores e dependentes do bloco, como um ícone dentro do botão com classes como </a:t>
            </a:r>
            <a:r>
              <a:rPr lang="en">
                <a:solidFill>
                  <a:schemeClr val="accent1"/>
                </a:solidFill>
              </a:rPr>
              <a:t>.botao_icone</a:t>
            </a:r>
            <a:r>
              <a:rPr lang="en"/>
              <a:t> </a:t>
            </a: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/p</a:t>
            </a:r>
            <a:r>
              <a:rPr lang="en"/>
              <a:t>&gt;</a:t>
            </a:r>
            <a:endParaRPr/>
          </a:p>
        </p:txBody>
      </p:sp>
      <p:sp>
        <p:nvSpPr>
          <p:cNvPr id="588" name="Google Shape;588;p29"/>
          <p:cNvSpPr txBox="1"/>
          <p:nvPr>
            <p:ph idx="5" type="subTitle"/>
          </p:nvPr>
        </p:nvSpPr>
        <p:spPr>
          <a:xfrm>
            <a:off x="3738425" y="221497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(Elemento)</a:t>
            </a:r>
            <a:endParaRPr/>
          </a:p>
        </p:txBody>
      </p:sp>
      <p:sp>
        <p:nvSpPr>
          <p:cNvPr id="589" name="Google Shape;589;p29"/>
          <p:cNvSpPr txBox="1"/>
          <p:nvPr>
            <p:ph idx="6" type="title"/>
          </p:nvPr>
        </p:nvSpPr>
        <p:spPr>
          <a:xfrm flipH="1">
            <a:off x="4268050" y="3390499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0" name="Google Shape;590;p29"/>
          <p:cNvSpPr txBox="1"/>
          <p:nvPr>
            <p:ph idx="7" type="subTitle"/>
          </p:nvPr>
        </p:nvSpPr>
        <p:spPr>
          <a:xfrm>
            <a:off x="5140150" y="3880275"/>
            <a:ext cx="3891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/>
              <a:t>&gt;</a:t>
            </a:r>
            <a:r>
              <a:rPr lang="en"/>
              <a:t> São variações do bloco ou elemento como um botão desativado, com classes como </a:t>
            </a:r>
            <a:r>
              <a:rPr lang="en">
                <a:solidFill>
                  <a:schemeClr val="accent1"/>
                </a:solidFill>
              </a:rPr>
              <a:t>.botao</a:t>
            </a:r>
            <a:r>
              <a:rPr lang="en">
                <a:solidFill>
                  <a:schemeClr val="accent1"/>
                </a:solidFill>
              </a:rPr>
              <a:t>--desativado</a:t>
            </a:r>
            <a:r>
              <a:rPr lang="en"/>
              <a:t> </a:t>
            </a: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/p</a:t>
            </a:r>
            <a:r>
              <a:rPr lang="en"/>
              <a:t>&gt;</a:t>
            </a:r>
            <a:endParaRPr/>
          </a:p>
        </p:txBody>
      </p:sp>
      <p:sp>
        <p:nvSpPr>
          <p:cNvPr id="591" name="Google Shape;591;p29"/>
          <p:cNvSpPr txBox="1"/>
          <p:nvPr>
            <p:ph idx="8" type="subTitle"/>
          </p:nvPr>
        </p:nvSpPr>
        <p:spPr>
          <a:xfrm>
            <a:off x="5140150" y="3390500"/>
            <a:ext cx="3293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 (Modificador)</a:t>
            </a:r>
            <a:endParaRPr/>
          </a:p>
        </p:txBody>
      </p:sp>
      <p:sp>
        <p:nvSpPr>
          <p:cNvPr id="592" name="Google Shape;592;p29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Significados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‘BEM’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93" name="Google Shape;593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94" name="Google Shape;594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95" name="Google Shape;595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2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7" name="Google Shape;597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8" name="Google Shape;598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29"/>
          <p:cNvSpPr txBox="1"/>
          <p:nvPr>
            <p:ph idx="1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4" name="Google Shape;604;p29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5" name="Google Shape;605;p29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6" name="Google Shape;606;p29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7" name="Google Shape;607;p29"/>
          <p:cNvSpPr txBox="1"/>
          <p:nvPr>
            <p:ph idx="1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OutrosPadroes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3" name="Google Shape;613;p30"/>
          <p:cNvSpPr txBox="1"/>
          <p:nvPr>
            <p:ph idx="1" type="subTitle"/>
          </p:nvPr>
        </p:nvSpPr>
        <p:spPr>
          <a:xfrm>
            <a:off x="1450475" y="18030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Além do padrão </a:t>
            </a:r>
            <a:r>
              <a:rPr lang="en">
                <a:solidFill>
                  <a:schemeClr val="accent1"/>
                </a:solidFill>
              </a:rPr>
              <a:t>BEM</a:t>
            </a:r>
            <a:r>
              <a:rPr lang="en">
                <a:solidFill>
                  <a:schemeClr val="accent3"/>
                </a:solidFill>
              </a:rPr>
              <a:t>, existem várias outras </a:t>
            </a:r>
            <a:r>
              <a:rPr lang="en">
                <a:solidFill>
                  <a:schemeClr val="accent1"/>
                </a:solidFill>
              </a:rPr>
              <a:t>metodologias</a:t>
            </a:r>
            <a:r>
              <a:rPr lang="en">
                <a:solidFill>
                  <a:schemeClr val="accent3"/>
                </a:solidFill>
              </a:rPr>
              <a:t>, como SMACSS, OOCSS, ITCSS, Atomic CSS, Utility-First CSS, SUIT CSS, entre outros, que oferecem abordagens alternativas para organizar e estruturar componentes de </a:t>
            </a:r>
            <a:r>
              <a:rPr lang="en">
                <a:solidFill>
                  <a:schemeClr val="accent1"/>
                </a:solidFill>
              </a:rPr>
              <a:t>CSS</a:t>
            </a:r>
            <a:r>
              <a:rPr lang="en">
                <a:solidFill>
                  <a:schemeClr val="accent3"/>
                </a:solidFill>
              </a:rPr>
              <a:t> em projetos web.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614" name="Google Shape;614;p30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615" name="Google Shape;615;p30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16" name="Google Shape;616;p30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7" name="Google Shape;617;p30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8" name="Google Shape;618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9" name="Google Shape;619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0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0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0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0"/>
          <p:cNvSpPr txBox="1"/>
          <p:nvPr>
            <p:ph idx="1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5" name="Google Shape;625;p30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6" name="Google Shape;626;p30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7" name="Google Shape;627;p30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0" name="Google Shape;630;p30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1" name="Google Shape;631;p30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4" name="Google Shape;634;p30"/>
          <p:cNvSpPr txBox="1"/>
          <p:nvPr>
            <p:ph idx="1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5" name="Google Shape;635;p30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oQueSao.css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6" name="Google Shape;636;p30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padroes.css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7" name="Google Shape;637;p30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>
                <a:solidFill>
                  <a:schemeClr val="accent3"/>
                </a:solidFill>
              </a:rPr>
              <a:t>exemplos.html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8" name="Google Shape;638;p30"/>
          <p:cNvSpPr txBox="1"/>
          <p:nvPr>
            <p:ph idx="1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</a:t>
            </a:r>
            <a:r>
              <a:rPr lang="en" sz="1400">
                <a:solidFill>
                  <a:schemeClr val="accent3"/>
                </a:solidFill>
              </a:rPr>
              <a:t>CSS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"/>
          <p:cNvSpPr txBox="1"/>
          <p:nvPr>
            <p:ph type="title"/>
          </p:nvPr>
        </p:nvSpPr>
        <p:spPr>
          <a:xfrm>
            <a:off x="1084825" y="688625"/>
            <a:ext cx="31320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Implementar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4" name="Google Shape;644;p31"/>
          <p:cNvSpPr txBox="1"/>
          <p:nvPr>
            <p:ph idx="1" type="subTitle"/>
          </p:nvPr>
        </p:nvSpPr>
        <p:spPr>
          <a:xfrm>
            <a:off x="1514075" y="2050725"/>
            <a:ext cx="34806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implementar o </a:t>
            </a:r>
            <a:r>
              <a:rPr lang="en">
                <a:solidFill>
                  <a:schemeClr val="accent1"/>
                </a:solidFill>
              </a:rPr>
              <a:t>BEM</a:t>
            </a:r>
            <a:r>
              <a:rPr lang="en"/>
              <a:t>, você deve criar classes </a:t>
            </a:r>
            <a:r>
              <a:rPr lang="en">
                <a:solidFill>
                  <a:schemeClr val="accent1"/>
                </a:solidFill>
              </a:rPr>
              <a:t>CSS </a:t>
            </a:r>
            <a:r>
              <a:rPr lang="en"/>
              <a:t>correspondentes ao bloco, elementos e modificadores do componente e, em seguida, aplicá-las aos elementos </a:t>
            </a:r>
            <a:r>
              <a:rPr lang="en">
                <a:solidFill>
                  <a:schemeClr val="accent1"/>
                </a:solidFill>
              </a:rPr>
              <a:t>HTML </a:t>
            </a:r>
            <a:r>
              <a:rPr lang="en"/>
              <a:t>relevantes. </a:t>
            </a:r>
            <a:endParaRPr/>
          </a:p>
        </p:txBody>
      </p:sp>
      <p:sp>
        <p:nvSpPr>
          <p:cNvPr id="645" name="Google Shape;645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47" name="Google Shape;647;p31"/>
          <p:cNvPicPr preferRelativeResize="0"/>
          <p:nvPr/>
        </p:nvPicPr>
        <p:blipFill rotWithShape="1">
          <a:blip r:embed="rId3">
            <a:alphaModFix/>
          </a:blip>
          <a:srcRect b="0" l="1295" r="1305" t="0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48" name="Google Shape;648;p31"/>
          <p:cNvGrpSpPr/>
          <p:nvPr/>
        </p:nvGrpSpPr>
        <p:grpSpPr>
          <a:xfrm>
            <a:off x="1084825" y="1753204"/>
            <a:ext cx="506100" cy="2710485"/>
            <a:chOff x="1084825" y="2246100"/>
            <a:chExt cx="506100" cy="2236189"/>
          </a:xfrm>
        </p:grpSpPr>
        <p:sp>
          <p:nvSpPr>
            <p:cNvPr id="649" name="Google Shape;649;p31"/>
            <p:cNvSpPr txBox="1"/>
            <p:nvPr/>
          </p:nvSpPr>
          <p:spPr>
            <a:xfrm>
              <a:off x="1084825" y="3974389"/>
              <a:ext cx="506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50" name="Google Shape;650;p31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1" name="Google Shape;651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52" name="Google Shape;652;p31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653" name="Google Shape;653;p31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654" name="Google Shape;654;p31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655" name="Google Shape;655;p31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656" name="Google Shape;656;p31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657" name="Google Shape;657;p31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658" name="Google Shape;658;p31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659" name="Google Shape;659;p31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660" name="Google Shape;660;p31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61" name="Google Shape;661;p31"/>
          <p:cNvPicPr preferRelativeResize="0"/>
          <p:nvPr/>
        </p:nvPicPr>
        <p:blipFill rotWithShape="1">
          <a:blip r:embed="rId4">
            <a:alphaModFix/>
          </a:blip>
          <a:srcRect b="13199" l="28829" r="14609" t="30370"/>
          <a:stretch/>
        </p:blipFill>
        <p:spPr>
          <a:xfrm>
            <a:off x="5148000" y="1304550"/>
            <a:ext cx="3131999" cy="1756712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1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1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7" name="Google Shape;667;p31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oQueSao.css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8" name="Google Shape;668;p31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padroes.css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9" name="Google Shape;669;p31"/>
          <p:cNvSpPr txBox="1"/>
          <p:nvPr>
            <p:ph idx="4294967295" type="subTitle"/>
          </p:nvPr>
        </p:nvSpPr>
        <p:spPr>
          <a:xfrm>
            <a:off x="6857425" y="91525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>
                <a:solidFill>
                  <a:schemeClr val="accent3"/>
                </a:solidFill>
              </a:rPr>
              <a:t>exemplos.html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0" name="Google Shape;670;p31"/>
          <p:cNvSpPr txBox="1"/>
          <p:nvPr>
            <p:ph idx="4294967295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</a:t>
            </a:r>
            <a:r>
              <a:rPr lang="en">
                <a:solidFill>
                  <a:schemeClr val="accent3"/>
                </a:solidFill>
              </a:rPr>
              <a:t>HTML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2"/>
          <p:cNvSpPr txBox="1"/>
          <p:nvPr>
            <p:ph type="title"/>
          </p:nvPr>
        </p:nvSpPr>
        <p:spPr>
          <a:xfrm flipH="1">
            <a:off x="2054525" y="586975"/>
            <a:ext cx="38799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Exemplo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76" name="Google Shape;676;p32"/>
          <p:cNvSpPr txBox="1"/>
          <p:nvPr>
            <p:ph idx="2" type="title"/>
          </p:nvPr>
        </p:nvSpPr>
        <p:spPr>
          <a:xfrm>
            <a:off x="2633463" y="2403748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Button example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7" name="Google Shape;677;p32"/>
          <p:cNvSpPr txBox="1"/>
          <p:nvPr>
            <p:ph idx="1" type="subTitle"/>
          </p:nvPr>
        </p:nvSpPr>
        <p:spPr>
          <a:xfrm>
            <a:off x="-4080462" y="1620750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79" name="Google Shape;679;p32"/>
          <p:cNvCxnSpPr>
            <a:endCxn id="678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1" name="Google Shape;681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2" name="Google Shape;682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3" name="Google Shape;683;p32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4" name="Google Shape;684;p32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5" name="Google Shape;685;p32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6" name="Google Shape;686;p32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7" name="Google Shape;687;p32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8" name="Google Shape;688;p32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9" name="Google Shape;689;p32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/>
          <p:nvPr>
            <p:ph idx="4294967295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1" name="Google Shape;691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2" name="Google Shape;692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3" name="Google Shape;693;p32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4" name="Google Shape;694;p32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5" name="Google Shape;695;p32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6" name="Google Shape;696;p32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7" name="Google Shape;697;p32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8" name="Google Shape;698;p32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oQueSao.css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9" name="Google Shape;699;p32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padroes.css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0" name="Google Shape;700;p32"/>
          <p:cNvSpPr txBox="1"/>
          <p:nvPr>
            <p:ph idx="4294967295" type="subTitle"/>
          </p:nvPr>
        </p:nvSpPr>
        <p:spPr>
          <a:xfrm>
            <a:off x="6857425" y="91525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>
                <a:solidFill>
                  <a:schemeClr val="accent3"/>
                </a:solidFill>
              </a:rPr>
              <a:t>exemplos.html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1" name="Google Shape;701;p32"/>
          <p:cNvSpPr txBox="1"/>
          <p:nvPr>
            <p:ph idx="4294967295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</a:t>
            </a:r>
            <a:r>
              <a:rPr lang="en" sz="1400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HTML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3"/>
          <p:cNvSpPr txBox="1"/>
          <p:nvPr>
            <p:ph type="title"/>
          </p:nvPr>
        </p:nvSpPr>
        <p:spPr>
          <a:xfrm>
            <a:off x="1131500" y="621250"/>
            <a:ext cx="23823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Membros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07" name="Google Shape;707;p33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708" name="Google Shape;708;p33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09" name="Google Shape;709;p33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0" name="Google Shape;710;p33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1" name="Google Shape;711;p3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2" name="Google Shape;712;p3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13" name="Google Shape;7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400" y="3288000"/>
            <a:ext cx="1217032" cy="12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3"/>
          <p:cNvSpPr txBox="1"/>
          <p:nvPr>
            <p:ph idx="4294967295" type="body"/>
          </p:nvPr>
        </p:nvSpPr>
        <p:spPr>
          <a:xfrm>
            <a:off x="2484751" y="2896400"/>
            <a:ext cx="13782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Kamille &gt;</a:t>
            </a:r>
            <a:endParaRPr/>
          </a:p>
        </p:txBody>
      </p:sp>
      <p:sp>
        <p:nvSpPr>
          <p:cNvPr id="715" name="Google Shape;715;p33"/>
          <p:cNvSpPr txBox="1"/>
          <p:nvPr>
            <p:ph idx="4294967295" type="body"/>
          </p:nvPr>
        </p:nvSpPr>
        <p:spPr>
          <a:xfrm>
            <a:off x="3926087" y="2896388"/>
            <a:ext cx="12738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Marcio &gt;</a:t>
            </a:r>
            <a:endParaRPr/>
          </a:p>
        </p:txBody>
      </p:sp>
      <p:pic>
        <p:nvPicPr>
          <p:cNvPr id="716" name="Google Shape;7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470" y="3288000"/>
            <a:ext cx="1217032" cy="12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3"/>
          <p:cNvSpPr txBox="1"/>
          <p:nvPr>
            <p:ph idx="4294967295" type="body"/>
          </p:nvPr>
        </p:nvSpPr>
        <p:spPr>
          <a:xfrm>
            <a:off x="5236025" y="2896400"/>
            <a:ext cx="15183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Maurício &gt;</a:t>
            </a:r>
            <a:endParaRPr/>
          </a:p>
        </p:txBody>
      </p:sp>
      <p:pic>
        <p:nvPicPr>
          <p:cNvPr id="718" name="Google Shape;7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581" y="3287999"/>
            <a:ext cx="1217032" cy="12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3"/>
          <p:cNvSpPr txBox="1"/>
          <p:nvPr>
            <p:ph idx="4294967295" type="body"/>
          </p:nvPr>
        </p:nvSpPr>
        <p:spPr>
          <a:xfrm>
            <a:off x="2565300" y="1151962"/>
            <a:ext cx="12171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Júlia &gt;</a:t>
            </a:r>
            <a:endParaRPr/>
          </a:p>
        </p:txBody>
      </p:sp>
      <p:pic>
        <p:nvPicPr>
          <p:cNvPr id="720" name="Google Shape;72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5375" y="1575847"/>
            <a:ext cx="1217032" cy="120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4463" y="1575852"/>
            <a:ext cx="1217032" cy="120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3580" y="1575840"/>
            <a:ext cx="1217032" cy="12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3"/>
          <p:cNvSpPr txBox="1"/>
          <p:nvPr>
            <p:ph idx="4294967295" type="body"/>
          </p:nvPr>
        </p:nvSpPr>
        <p:spPr>
          <a:xfrm>
            <a:off x="3754225" y="1151950"/>
            <a:ext cx="16176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Marchetti &gt;</a:t>
            </a:r>
            <a:endParaRPr/>
          </a:p>
        </p:txBody>
      </p:sp>
      <p:sp>
        <p:nvSpPr>
          <p:cNvPr id="724" name="Google Shape;724;p33"/>
          <p:cNvSpPr txBox="1"/>
          <p:nvPr>
            <p:ph idx="4294967295" type="body"/>
          </p:nvPr>
        </p:nvSpPr>
        <p:spPr>
          <a:xfrm>
            <a:off x="5219800" y="1151950"/>
            <a:ext cx="14646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Demétrio &gt;</a:t>
            </a:r>
            <a:endParaRPr/>
          </a:p>
        </p:txBody>
      </p:sp>
      <p:sp>
        <p:nvSpPr>
          <p:cNvPr id="725" name="Google Shape;725;p33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6" name="Google Shape;726;p33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7" name="Google Shape;727;p33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8" name="Google Shape;728;p33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9" name="Google Shape;729;p33"/>
          <p:cNvSpPr txBox="1"/>
          <p:nvPr>
            <p:ph idx="1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0" name="Google Shape;730;p33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oQueSao.css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1" name="Google Shape;731;p33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padroes.css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2" name="Google Shape;732;p33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r>
              <a:rPr b="1" lang="en" sz="1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exemplos.html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