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Lobster"/>
      <p:regular r:id="rId13"/>
    </p:embeddedFont>
    <p:embeddedFont>
      <p:font typeface="Fira Code"/>
      <p:regular r:id="rId14"/>
      <p:bold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obster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FiraCode-bold.fntdata"/><Relationship Id="rId14" Type="http://schemas.openxmlformats.org/officeDocument/2006/relationships/font" Target="fonts/FiraCode-regular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" Target="slides/slide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e7f9c668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e7f9c668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7f9c66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7f9c66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e7b3cc9d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e7b3cc9d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e7f9c668d6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e7f9c668d6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e7f9c66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e7f9c66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92b08a37e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92b08a37e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8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69267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</a:t>
            </a:r>
            <a:r>
              <a:rPr lang="en">
                <a:solidFill>
                  <a:schemeClr val="accent2"/>
                </a:solidFill>
              </a:rPr>
              <a:t>‘CSS</a:t>
            </a:r>
            <a:r>
              <a:rPr lang="en">
                <a:solidFill>
                  <a:schemeClr val="accent2"/>
                </a:solidFill>
              </a:rPr>
              <a:t>’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078425" y="2792225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Block Element Modifier </a:t>
            </a:r>
            <a:r>
              <a:rPr lang="en"/>
              <a:t>&gt;</a:t>
            </a:r>
            <a:endParaRPr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8267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                                      </a:t>
            </a:r>
            <a:r>
              <a:rPr lang="en" sz="1400"/>
              <a:t>        CSS</a:t>
            </a:r>
            <a:r>
              <a:rPr lang="en" sz="1400">
                <a:solidFill>
                  <a:schemeClr val="accent3"/>
                </a:solidFill>
              </a:rPr>
              <a:t> 💁‍♂️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BEM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/>
          <p:nvPr/>
        </p:nvSpPr>
        <p:spPr>
          <a:xfrm>
            <a:off x="-2975" y="0"/>
            <a:ext cx="2285400" cy="51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2" name="Google Shape;462;p25"/>
          <p:cNvSpPr/>
          <p:nvPr/>
        </p:nvSpPr>
        <p:spPr>
          <a:xfrm>
            <a:off x="2289600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3" name="Google Shape;463;p25"/>
          <p:cNvSpPr/>
          <p:nvPr/>
        </p:nvSpPr>
        <p:spPr>
          <a:xfrm>
            <a:off x="45690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4" name="Google Shape;464;p25"/>
          <p:cNvSpPr/>
          <p:nvPr/>
        </p:nvSpPr>
        <p:spPr>
          <a:xfrm>
            <a:off x="68544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5" name="Google Shape;465;p25"/>
          <p:cNvSpPr txBox="1"/>
          <p:nvPr>
            <p:ph idx="1" type="subTitle"/>
          </p:nvPr>
        </p:nvSpPr>
        <p:spPr>
          <a:xfrm>
            <a:off x="50575" y="80100"/>
            <a:ext cx="21783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introducao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6" name="Google Shape;466;p25"/>
          <p:cNvSpPr txBox="1"/>
          <p:nvPr>
            <p:ph idx="1" type="subTitle"/>
          </p:nvPr>
        </p:nvSpPr>
        <p:spPr>
          <a:xfrm>
            <a:off x="2286000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oQueSao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>
                <a:solidFill>
                  <a:schemeClr val="accent3"/>
                </a:solidFill>
              </a:rPr>
              <a:t>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7" name="Google Shape;467;p25"/>
          <p:cNvSpPr txBox="1"/>
          <p:nvPr>
            <p:ph idx="1" type="subTitle"/>
          </p:nvPr>
        </p:nvSpPr>
        <p:spPr>
          <a:xfrm>
            <a:off x="4569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padroes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8" name="Google Shape;468;p25"/>
          <p:cNvSpPr txBox="1"/>
          <p:nvPr>
            <p:ph idx="1" type="subTitle"/>
          </p:nvPr>
        </p:nvSpPr>
        <p:spPr>
          <a:xfrm>
            <a:off x="68544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&lt;&gt;</a:t>
            </a: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/>
              <a:t>exemplos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html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/>
              <a:t>É uma </a:t>
            </a:r>
            <a:r>
              <a:rPr lang="en">
                <a:solidFill>
                  <a:schemeClr val="accent1"/>
                </a:solidFill>
              </a:rPr>
              <a:t>abordagem </a:t>
            </a:r>
            <a:r>
              <a:rPr lang="en"/>
              <a:t>de desenvolvimento que se concentra na criação de </a:t>
            </a:r>
            <a:r>
              <a:rPr lang="en">
                <a:solidFill>
                  <a:schemeClr val="accent1"/>
                </a:solidFill>
              </a:rPr>
              <a:t>componentes </a:t>
            </a:r>
            <a:r>
              <a:rPr lang="en"/>
              <a:t>independentes e reutilizáveis para construir interfaces de usuário. &gt;</a:t>
            </a:r>
            <a:endParaRPr/>
          </a:p>
        </p:txBody>
      </p:sp>
      <p:sp>
        <p:nvSpPr>
          <p:cNvPr id="474" name="Google Shape;474;p26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/>
              <a:t> Esses </a:t>
            </a:r>
            <a:r>
              <a:rPr lang="en">
                <a:solidFill>
                  <a:schemeClr val="accent1"/>
                </a:solidFill>
              </a:rPr>
              <a:t>componentes </a:t>
            </a:r>
            <a:r>
              <a:rPr lang="en"/>
              <a:t>são unidades isoladas que encapsulam </a:t>
            </a:r>
            <a:r>
              <a:rPr lang="en">
                <a:solidFill>
                  <a:schemeClr val="accent1"/>
                </a:solidFill>
              </a:rPr>
              <a:t>funcionalidades </a:t>
            </a:r>
            <a:r>
              <a:rPr lang="en"/>
              <a:t>específicas, tornando o desenvolvimento mais eficiente e a manutenção mais simples.</a:t>
            </a:r>
            <a:r>
              <a:rPr lang="en"/>
              <a:t> &gt;</a:t>
            </a:r>
            <a:endParaRPr/>
          </a:p>
        </p:txBody>
      </p:sp>
      <p:sp>
        <p:nvSpPr>
          <p:cNvPr id="475" name="Google Shape;475;p26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Concepts &lt; /2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76" name="Google Shape;476;p26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&lt; /1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477" name="Google Shape;477;p26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478" name="Google Shape;478;p26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26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494" name="Google Shape;494;p26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26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04" name="Google Shape;504;p26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05" name="Google Shape;505;p2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26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08" name="Google Shape;508;p2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26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11" name="Google Shape;511;p26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2" name="Google Shape;512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13" name="Google Shape;513;p26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14" name="Google Shape;514;p26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5" name="Google Shape;515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16" name="Google Shape;516;p26"/>
          <p:cNvSpPr/>
          <p:nvPr/>
        </p:nvSpPr>
        <p:spPr>
          <a:xfrm>
            <a:off x="-297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2289600" y="0"/>
            <a:ext cx="2285400" cy="51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45690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68544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0" name="Google Shape;520;p26"/>
          <p:cNvSpPr txBox="1"/>
          <p:nvPr>
            <p:ph idx="2" type="subTitle"/>
          </p:nvPr>
        </p:nvSpPr>
        <p:spPr>
          <a:xfrm>
            <a:off x="54150" y="80100"/>
            <a:ext cx="21783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introducao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1" name="Google Shape;521;p26"/>
          <p:cNvSpPr txBox="1"/>
          <p:nvPr>
            <p:ph idx="2" type="subTitle"/>
          </p:nvPr>
        </p:nvSpPr>
        <p:spPr>
          <a:xfrm>
            <a:off x="2258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oQueSao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2" name="Google Shape;522;p26"/>
          <p:cNvSpPr txBox="1"/>
          <p:nvPr>
            <p:ph idx="2" type="subTitle"/>
          </p:nvPr>
        </p:nvSpPr>
        <p:spPr>
          <a:xfrm>
            <a:off x="4569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padroes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3" name="Google Shape;523;p26"/>
          <p:cNvSpPr txBox="1"/>
          <p:nvPr>
            <p:ph idx="2" type="subTitle"/>
          </p:nvPr>
        </p:nvSpPr>
        <p:spPr>
          <a:xfrm>
            <a:off x="68544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lang="en" sz="1400"/>
              <a:t>exemplos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4" name="Google Shape;524;p26"/>
          <p:cNvSpPr txBox="1"/>
          <p:nvPr>
            <p:ph idx="2" type="subTitle"/>
          </p:nvPr>
        </p:nvSpPr>
        <p:spPr>
          <a:xfrm>
            <a:off x="710125" y="4694725"/>
            <a:ext cx="8267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                                      </a:t>
            </a:r>
            <a:r>
              <a:rPr lang="en" sz="1400"/>
              <a:t>        CSS</a:t>
            </a:r>
            <a:r>
              <a:rPr lang="en" sz="1400">
                <a:solidFill>
                  <a:schemeClr val="accent3"/>
                </a:solidFill>
              </a:rPr>
              <a:t> 💁‍♂️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7"/>
          <p:cNvSpPr txBox="1"/>
          <p:nvPr>
            <p:ph type="title"/>
          </p:nvPr>
        </p:nvSpPr>
        <p:spPr>
          <a:xfrm>
            <a:off x="1571975" y="107355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 que é</a:t>
            </a:r>
            <a:r>
              <a:rPr lang="en">
                <a:solidFill>
                  <a:schemeClr val="accent3"/>
                </a:solidFill>
              </a:rPr>
              <a:t>;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0" name="Google Shape;530;p27"/>
          <p:cNvSpPr txBox="1"/>
          <p:nvPr>
            <p:ph idx="1" type="body"/>
          </p:nvPr>
        </p:nvSpPr>
        <p:spPr>
          <a:xfrm>
            <a:off x="1464250" y="1726225"/>
            <a:ext cx="6969600" cy="2613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F3079"/>
                </a:solidFill>
                <a:highlight>
                  <a:schemeClr val="dk1"/>
                </a:highlight>
              </a:rPr>
              <a:t>.paragrafo</a:t>
            </a:r>
            <a:r>
              <a:rPr lang="en" sz="1300">
                <a:solidFill>
                  <a:srgbClr val="FFFFFF"/>
                </a:solidFill>
                <a:highlight>
                  <a:schemeClr val="dk1"/>
                </a:highlight>
              </a:rPr>
              <a:t> {</a:t>
            </a:r>
            <a:endParaRPr sz="1300">
              <a:solidFill>
                <a:schemeClr val="accent3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highlight>
                  <a:schemeClr val="dk1"/>
                </a:highlight>
              </a:rPr>
              <a:t>   </a:t>
            </a:r>
            <a:r>
              <a:rPr lang="en" sz="1300">
                <a:solidFill>
                  <a:schemeClr val="accent3"/>
                </a:solidFill>
                <a:highlight>
                  <a:schemeClr val="dk1"/>
                </a:highlight>
              </a:rPr>
              <a:t>A metodologia </a:t>
            </a:r>
            <a:r>
              <a:rPr lang="en" sz="1300">
                <a:solidFill>
                  <a:schemeClr val="accent1"/>
                </a:solidFill>
                <a:highlight>
                  <a:schemeClr val="dk1"/>
                </a:highlight>
              </a:rPr>
              <a:t>Block, Element, Modifier</a:t>
            </a:r>
            <a:r>
              <a:rPr lang="en" sz="1300">
                <a:solidFill>
                  <a:schemeClr val="accent3"/>
                </a:solidFill>
                <a:highlight>
                  <a:schemeClr val="dk1"/>
                </a:highlight>
              </a:rPr>
              <a:t> (comumente chamada de </a:t>
            </a:r>
            <a:r>
              <a:rPr lang="en" sz="1300">
                <a:solidFill>
                  <a:schemeClr val="accent1"/>
                </a:solidFill>
                <a:highlight>
                  <a:schemeClr val="dk1"/>
                </a:highlight>
              </a:rPr>
              <a:t>BEM</a:t>
            </a:r>
            <a:r>
              <a:rPr lang="en" sz="1300">
                <a:solidFill>
                  <a:schemeClr val="accent3"/>
                </a:solidFill>
                <a:highlight>
                  <a:schemeClr val="dk1"/>
                </a:highlight>
              </a:rPr>
              <a:t>) é o nome popular de um </a:t>
            </a:r>
            <a:r>
              <a:rPr lang="en" sz="1300">
                <a:solidFill>
                  <a:schemeClr val="accent1"/>
                </a:solidFill>
                <a:highlight>
                  <a:schemeClr val="dk1"/>
                </a:highlight>
              </a:rPr>
              <a:t>CSS</a:t>
            </a:r>
            <a:r>
              <a:rPr lang="en" sz="1300">
                <a:solidFill>
                  <a:schemeClr val="accent3"/>
                </a:solidFill>
                <a:highlight>
                  <a:schemeClr val="dk1"/>
                </a:highlight>
              </a:rPr>
              <a:t> </a:t>
            </a:r>
            <a:r>
              <a:rPr lang="en" sz="1300">
                <a:solidFill>
                  <a:schemeClr val="accent1"/>
                </a:solidFill>
                <a:highlight>
                  <a:schemeClr val="dk1"/>
                </a:highlight>
              </a:rPr>
              <a:t>Pattern</a:t>
            </a:r>
            <a:r>
              <a:rPr lang="en" sz="1300">
                <a:solidFill>
                  <a:schemeClr val="accent3"/>
                </a:solidFill>
                <a:highlight>
                  <a:schemeClr val="dk1"/>
                </a:highlight>
              </a:rPr>
              <a:t> ou convenção de classes que tem como objetivo ajudar os desenvolvedores a entender melhor a relação entre o </a:t>
            </a:r>
            <a:r>
              <a:rPr lang="en" sz="1300">
                <a:solidFill>
                  <a:schemeClr val="accent1"/>
                </a:solidFill>
                <a:highlight>
                  <a:schemeClr val="dk1"/>
                </a:highlight>
              </a:rPr>
              <a:t>HTML</a:t>
            </a:r>
            <a:r>
              <a:rPr lang="en" sz="1300">
                <a:solidFill>
                  <a:schemeClr val="accent3"/>
                </a:solidFill>
                <a:highlight>
                  <a:schemeClr val="dk1"/>
                </a:highlight>
              </a:rPr>
              <a:t> e o </a:t>
            </a:r>
            <a:r>
              <a:rPr lang="en" sz="1300">
                <a:solidFill>
                  <a:schemeClr val="accent1"/>
                </a:solidFill>
                <a:highlight>
                  <a:schemeClr val="dk1"/>
                </a:highlight>
              </a:rPr>
              <a:t>CSS</a:t>
            </a:r>
            <a:r>
              <a:rPr lang="en" sz="1300">
                <a:solidFill>
                  <a:schemeClr val="accent3"/>
                </a:solidFill>
                <a:highlight>
                  <a:schemeClr val="dk1"/>
                </a:highlight>
              </a:rPr>
              <a:t> de um projeto, mantendo o código organizado e de fácil compreensão.</a:t>
            </a:r>
            <a:endParaRPr sz="1300">
              <a:solidFill>
                <a:schemeClr val="accent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highlight>
                  <a:schemeClr val="dk1"/>
                </a:highlight>
              </a:rPr>
              <a:t>}</a:t>
            </a:r>
            <a:endParaRPr sz="1300">
              <a:solidFill>
                <a:schemeClr val="accent3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1" name="Google Shape;531;p2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2" name="Google Shape;532;p2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introducao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3" name="Google Shape;533;p2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padraoBEM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4" name="Google Shape;534;p27"/>
          <p:cNvSpPr txBox="1"/>
          <p:nvPr>
            <p:ph idx="4294967295" type="subTitle"/>
          </p:nvPr>
        </p:nvSpPr>
        <p:spPr>
          <a:xfrm>
            <a:off x="710125" y="4694725"/>
            <a:ext cx="8267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r>
              <a:rPr lang="en">
                <a:solidFill>
                  <a:schemeClr val="accent3"/>
                </a:solidFill>
              </a:rPr>
              <a:t>                                               CSS</a:t>
            </a:r>
            <a:r>
              <a:rPr lang="en" sz="1400">
                <a:solidFill>
                  <a:schemeClr val="accent3"/>
                </a:solidFill>
              </a:rPr>
              <a:t> 💁‍♂️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5" name="Google Shape;535;p27"/>
          <p:cNvSpPr txBox="1"/>
          <p:nvPr>
            <p:ph idx="1" type="body"/>
          </p:nvPr>
        </p:nvSpPr>
        <p:spPr>
          <a:xfrm>
            <a:off x="1464250" y="890550"/>
            <a:ext cx="6969600" cy="1265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F3079"/>
                </a:solidFill>
                <a:highlight>
                  <a:schemeClr val="dk1"/>
                </a:highlight>
              </a:rPr>
              <a:t>.titulo</a:t>
            </a:r>
            <a:r>
              <a:rPr lang="en" sz="1300">
                <a:solidFill>
                  <a:srgbClr val="FFFFFF"/>
                </a:solidFill>
                <a:highlight>
                  <a:schemeClr val="dk1"/>
                </a:highlight>
              </a:rPr>
              <a:t> </a:t>
            </a:r>
            <a:r>
              <a:rPr lang="en" sz="1300">
                <a:solidFill>
                  <a:srgbClr val="FFFFFF"/>
                </a:solidFill>
                <a:highlight>
                  <a:schemeClr val="dk1"/>
                </a:highlight>
              </a:rPr>
              <a:t> {</a:t>
            </a:r>
            <a:endParaRPr sz="13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highlight>
                  <a:schemeClr val="dk1"/>
                </a:highlight>
              </a:rPr>
              <a:t>}</a:t>
            </a:r>
            <a:endParaRPr sz="1300">
              <a:solidFill>
                <a:schemeClr val="accent3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-297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2289600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45690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68544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0" name="Google Shape;540;p27"/>
          <p:cNvSpPr txBox="1"/>
          <p:nvPr>
            <p:ph idx="4294967295" type="subTitle"/>
          </p:nvPr>
        </p:nvSpPr>
        <p:spPr>
          <a:xfrm>
            <a:off x="54150" y="80100"/>
            <a:ext cx="21783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introducao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1" name="Google Shape;541;p27"/>
          <p:cNvSpPr txBox="1"/>
          <p:nvPr>
            <p:ph idx="4294967295" type="subTitle"/>
          </p:nvPr>
        </p:nvSpPr>
        <p:spPr>
          <a:xfrm>
            <a:off x="2286000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oQueSao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2" name="Google Shape;542;p27"/>
          <p:cNvSpPr txBox="1"/>
          <p:nvPr>
            <p:ph idx="4294967295" type="subTitle"/>
          </p:nvPr>
        </p:nvSpPr>
        <p:spPr>
          <a:xfrm>
            <a:off x="4569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padroes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27"/>
          <p:cNvSpPr txBox="1"/>
          <p:nvPr>
            <p:ph idx="4294967295" type="subTitle"/>
          </p:nvPr>
        </p:nvSpPr>
        <p:spPr>
          <a:xfrm>
            <a:off x="68544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lang="en" sz="1400"/>
              <a:t>exemplos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-297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2289600" y="0"/>
            <a:ext cx="2285400" cy="51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45690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68544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8" name="Google Shape;548;p27"/>
          <p:cNvSpPr txBox="1"/>
          <p:nvPr>
            <p:ph idx="4294967295" type="subTitle"/>
          </p:nvPr>
        </p:nvSpPr>
        <p:spPr>
          <a:xfrm>
            <a:off x="54150" y="80100"/>
            <a:ext cx="21783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introducao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9" name="Google Shape;549;p27"/>
          <p:cNvSpPr txBox="1"/>
          <p:nvPr>
            <p:ph idx="4294967295" type="subTitle"/>
          </p:nvPr>
        </p:nvSpPr>
        <p:spPr>
          <a:xfrm>
            <a:off x="2258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oQueSao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0" name="Google Shape;550;p27"/>
          <p:cNvSpPr txBox="1"/>
          <p:nvPr>
            <p:ph idx="4294967295" type="subTitle"/>
          </p:nvPr>
        </p:nvSpPr>
        <p:spPr>
          <a:xfrm>
            <a:off x="4569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padroes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1" name="Google Shape;551;p27"/>
          <p:cNvSpPr txBox="1"/>
          <p:nvPr>
            <p:ph idx="4294967295" type="subTitle"/>
          </p:nvPr>
        </p:nvSpPr>
        <p:spPr>
          <a:xfrm>
            <a:off x="68544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lang="en" sz="1400"/>
              <a:t>exemplos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html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8"/>
          <p:cNvSpPr txBox="1"/>
          <p:nvPr>
            <p:ph type="title"/>
          </p:nvPr>
        </p:nvSpPr>
        <p:spPr>
          <a:xfrm flipH="1">
            <a:off x="1485625" y="1168938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57" name="Google Shape;557;p28"/>
          <p:cNvSpPr txBox="1"/>
          <p:nvPr>
            <p:ph idx="1" type="subTitle"/>
          </p:nvPr>
        </p:nvSpPr>
        <p:spPr>
          <a:xfrm>
            <a:off x="2357725" y="1567475"/>
            <a:ext cx="32937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accent1"/>
                </a:solidFill>
              </a:rPr>
              <a:t>p</a:t>
            </a:r>
            <a:r>
              <a:rPr lang="en"/>
              <a:t>&gt; Representa o componente principal, como um botão, com uma classe como </a:t>
            </a:r>
            <a:r>
              <a:rPr lang="en">
                <a:solidFill>
                  <a:schemeClr val="accent1"/>
                </a:solidFill>
              </a:rPr>
              <a:t>.botao</a:t>
            </a:r>
            <a:r>
              <a:rPr lang="en"/>
              <a:t> &lt;</a:t>
            </a:r>
            <a:r>
              <a:rPr lang="en">
                <a:solidFill>
                  <a:schemeClr val="accent1"/>
                </a:solidFill>
              </a:rPr>
              <a:t>/p</a:t>
            </a:r>
            <a:r>
              <a:rPr lang="en"/>
              <a:t>&gt;</a:t>
            </a:r>
            <a:endParaRPr/>
          </a:p>
        </p:txBody>
      </p:sp>
      <p:sp>
        <p:nvSpPr>
          <p:cNvPr id="558" name="Google Shape;558;p28"/>
          <p:cNvSpPr txBox="1"/>
          <p:nvPr>
            <p:ph idx="2" type="subTitle"/>
          </p:nvPr>
        </p:nvSpPr>
        <p:spPr>
          <a:xfrm>
            <a:off x="2357725" y="11689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(Bloco)</a:t>
            </a:r>
            <a:endParaRPr/>
          </a:p>
        </p:txBody>
      </p:sp>
      <p:sp>
        <p:nvSpPr>
          <p:cNvPr id="559" name="Google Shape;559;p28"/>
          <p:cNvSpPr txBox="1"/>
          <p:nvPr>
            <p:ph idx="3" type="title"/>
          </p:nvPr>
        </p:nvSpPr>
        <p:spPr>
          <a:xfrm flipH="1">
            <a:off x="2866325" y="2214987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560" name="Google Shape;560;p28"/>
          <p:cNvSpPr txBox="1"/>
          <p:nvPr>
            <p:ph idx="4" type="subTitle"/>
          </p:nvPr>
        </p:nvSpPr>
        <p:spPr>
          <a:xfrm>
            <a:off x="3738425" y="2692425"/>
            <a:ext cx="37728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accent1"/>
                </a:solidFill>
              </a:rPr>
              <a:t>p</a:t>
            </a:r>
            <a:r>
              <a:rPr lang="en"/>
              <a:t>&gt;</a:t>
            </a:r>
            <a:r>
              <a:rPr lang="en"/>
              <a:t> São partes menores e dependentes do bloco, como um ícone dentro do botão com classes como </a:t>
            </a:r>
            <a:r>
              <a:rPr lang="en">
                <a:solidFill>
                  <a:schemeClr val="accent1"/>
                </a:solidFill>
              </a:rPr>
              <a:t>.botao_icone</a:t>
            </a:r>
            <a:r>
              <a:rPr lang="en"/>
              <a:t> </a:t>
            </a:r>
            <a:r>
              <a:rPr lang="en"/>
              <a:t>&lt;</a:t>
            </a:r>
            <a:r>
              <a:rPr lang="en">
                <a:solidFill>
                  <a:schemeClr val="accent1"/>
                </a:solidFill>
              </a:rPr>
              <a:t>/p</a:t>
            </a:r>
            <a:r>
              <a:rPr lang="en"/>
              <a:t>&gt;</a:t>
            </a:r>
            <a:endParaRPr/>
          </a:p>
        </p:txBody>
      </p:sp>
      <p:sp>
        <p:nvSpPr>
          <p:cNvPr id="561" name="Google Shape;561;p28"/>
          <p:cNvSpPr txBox="1"/>
          <p:nvPr>
            <p:ph idx="5" type="subTitle"/>
          </p:nvPr>
        </p:nvSpPr>
        <p:spPr>
          <a:xfrm>
            <a:off x="3738425" y="221497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 (Elemento)</a:t>
            </a:r>
            <a:endParaRPr/>
          </a:p>
        </p:txBody>
      </p:sp>
      <p:sp>
        <p:nvSpPr>
          <p:cNvPr id="562" name="Google Shape;562;p28"/>
          <p:cNvSpPr txBox="1"/>
          <p:nvPr>
            <p:ph idx="6" type="title"/>
          </p:nvPr>
        </p:nvSpPr>
        <p:spPr>
          <a:xfrm flipH="1">
            <a:off x="4268050" y="3390499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63" name="Google Shape;563;p28"/>
          <p:cNvSpPr txBox="1"/>
          <p:nvPr>
            <p:ph idx="7" type="subTitle"/>
          </p:nvPr>
        </p:nvSpPr>
        <p:spPr>
          <a:xfrm>
            <a:off x="5140150" y="3880275"/>
            <a:ext cx="38916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accent1"/>
                </a:solidFill>
              </a:rPr>
              <a:t>p</a:t>
            </a:r>
            <a:r>
              <a:rPr lang="en"/>
              <a:t>&gt;</a:t>
            </a:r>
            <a:r>
              <a:rPr lang="en"/>
              <a:t> São variações do bloco ou elemento como um botão desativado, com classes como </a:t>
            </a:r>
            <a:r>
              <a:rPr lang="en">
                <a:solidFill>
                  <a:schemeClr val="accent1"/>
                </a:solidFill>
              </a:rPr>
              <a:t>.botao</a:t>
            </a:r>
            <a:r>
              <a:rPr lang="en">
                <a:solidFill>
                  <a:schemeClr val="accent1"/>
                </a:solidFill>
              </a:rPr>
              <a:t>--desativado</a:t>
            </a:r>
            <a:r>
              <a:rPr lang="en"/>
              <a:t> </a:t>
            </a:r>
            <a:r>
              <a:rPr lang="en"/>
              <a:t>&lt;</a:t>
            </a:r>
            <a:r>
              <a:rPr lang="en">
                <a:solidFill>
                  <a:schemeClr val="accent1"/>
                </a:solidFill>
              </a:rPr>
              <a:t>/p</a:t>
            </a:r>
            <a:r>
              <a:rPr lang="en"/>
              <a:t>&gt;</a:t>
            </a:r>
            <a:endParaRPr/>
          </a:p>
        </p:txBody>
      </p:sp>
      <p:sp>
        <p:nvSpPr>
          <p:cNvPr id="564" name="Google Shape;564;p28"/>
          <p:cNvSpPr txBox="1"/>
          <p:nvPr>
            <p:ph idx="8" type="subTitle"/>
          </p:nvPr>
        </p:nvSpPr>
        <p:spPr>
          <a:xfrm>
            <a:off x="5140150" y="3390500"/>
            <a:ext cx="3293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Modifier (Modificador)</a:t>
            </a:r>
            <a:endParaRPr/>
          </a:p>
        </p:txBody>
      </p:sp>
      <p:sp>
        <p:nvSpPr>
          <p:cNvPr id="565" name="Google Shape;565;p28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Significados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‘BEM’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66" name="Google Shape;566;p28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567" name="Google Shape;567;p2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8" name="Google Shape;568;p28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9" name="Google Shape;569;p28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28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28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-297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2289600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4569025" y="0"/>
            <a:ext cx="2285400" cy="51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68544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6" name="Google Shape;576;p28"/>
          <p:cNvSpPr txBox="1"/>
          <p:nvPr>
            <p:ph idx="1" type="subTitle"/>
          </p:nvPr>
        </p:nvSpPr>
        <p:spPr>
          <a:xfrm>
            <a:off x="54150" y="80100"/>
            <a:ext cx="21783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introducao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7" name="Google Shape;577;p28"/>
          <p:cNvSpPr txBox="1"/>
          <p:nvPr>
            <p:ph idx="1" type="subTitle"/>
          </p:nvPr>
        </p:nvSpPr>
        <p:spPr>
          <a:xfrm>
            <a:off x="2286000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oQueSao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8" name="Google Shape;578;p28"/>
          <p:cNvSpPr txBox="1"/>
          <p:nvPr>
            <p:ph idx="1" type="subTitle"/>
          </p:nvPr>
        </p:nvSpPr>
        <p:spPr>
          <a:xfrm>
            <a:off x="4569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padroes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9" name="Google Shape;579;p28"/>
          <p:cNvSpPr txBox="1"/>
          <p:nvPr>
            <p:ph idx="1" type="subTitle"/>
          </p:nvPr>
        </p:nvSpPr>
        <p:spPr>
          <a:xfrm>
            <a:off x="68544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lang="en" sz="1400"/>
              <a:t>exemplos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0" name="Google Shape;580;p28"/>
          <p:cNvSpPr txBox="1"/>
          <p:nvPr>
            <p:ph idx="1" type="subTitle"/>
          </p:nvPr>
        </p:nvSpPr>
        <p:spPr>
          <a:xfrm>
            <a:off x="710125" y="4694725"/>
            <a:ext cx="8267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                                      </a:t>
            </a:r>
            <a:r>
              <a:rPr lang="en" sz="1400"/>
              <a:t>        CSS</a:t>
            </a:r>
            <a:r>
              <a:rPr lang="en" sz="1400">
                <a:solidFill>
                  <a:schemeClr val="accent3"/>
                </a:solidFill>
              </a:rPr>
              <a:t> 💁‍♂️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OutrosPadroes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86" name="Google Shape;586;p29"/>
          <p:cNvSpPr txBox="1"/>
          <p:nvPr>
            <p:ph idx="1" type="subTitle"/>
          </p:nvPr>
        </p:nvSpPr>
        <p:spPr>
          <a:xfrm>
            <a:off x="1450475" y="18030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Além do padrão </a:t>
            </a:r>
            <a:r>
              <a:rPr lang="en">
                <a:solidFill>
                  <a:schemeClr val="accent1"/>
                </a:solidFill>
              </a:rPr>
              <a:t>BEM</a:t>
            </a:r>
            <a:r>
              <a:rPr lang="en">
                <a:solidFill>
                  <a:schemeClr val="accent3"/>
                </a:solidFill>
              </a:rPr>
              <a:t>, existem várias outras </a:t>
            </a:r>
            <a:r>
              <a:rPr lang="en">
                <a:solidFill>
                  <a:schemeClr val="accent1"/>
                </a:solidFill>
              </a:rPr>
              <a:t>metodologias</a:t>
            </a:r>
            <a:r>
              <a:rPr lang="en">
                <a:solidFill>
                  <a:schemeClr val="accent3"/>
                </a:solidFill>
              </a:rPr>
              <a:t>, como SMACSS, OOCSS, ITCSS, Atomic CSS, Utility-First CSS, SUIT CSS, entre outros, que oferecem abordagens alternativas para organizar e estruturar componentes de </a:t>
            </a:r>
            <a:r>
              <a:rPr lang="en">
                <a:solidFill>
                  <a:schemeClr val="accent1"/>
                </a:solidFill>
              </a:rPr>
              <a:t>CSS</a:t>
            </a:r>
            <a:r>
              <a:rPr lang="en">
                <a:solidFill>
                  <a:schemeClr val="accent3"/>
                </a:solidFill>
              </a:rPr>
              <a:t> em projetos web.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587" name="Google Shape;587;p29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88" name="Google Shape;588;p29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9" name="Google Shape;589;p29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0" name="Google Shape;590;p29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1" name="Google Shape;591;p29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2" name="Google Shape;592;p29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3" name="Google Shape;593;p29"/>
          <p:cNvSpPr/>
          <p:nvPr/>
        </p:nvSpPr>
        <p:spPr>
          <a:xfrm>
            <a:off x="-297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4" name="Google Shape;594;p29"/>
          <p:cNvSpPr/>
          <p:nvPr/>
        </p:nvSpPr>
        <p:spPr>
          <a:xfrm>
            <a:off x="2289600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5" name="Google Shape;595;p29"/>
          <p:cNvSpPr/>
          <p:nvPr/>
        </p:nvSpPr>
        <p:spPr>
          <a:xfrm>
            <a:off x="45690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6" name="Google Shape;596;p29"/>
          <p:cNvSpPr/>
          <p:nvPr/>
        </p:nvSpPr>
        <p:spPr>
          <a:xfrm>
            <a:off x="68544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7" name="Google Shape;597;p29"/>
          <p:cNvSpPr txBox="1"/>
          <p:nvPr>
            <p:ph idx="1" type="subTitle"/>
          </p:nvPr>
        </p:nvSpPr>
        <p:spPr>
          <a:xfrm>
            <a:off x="54150" y="80100"/>
            <a:ext cx="21783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introducao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8" name="Google Shape;598;p29"/>
          <p:cNvSpPr txBox="1"/>
          <p:nvPr>
            <p:ph idx="1" type="subTitle"/>
          </p:nvPr>
        </p:nvSpPr>
        <p:spPr>
          <a:xfrm>
            <a:off x="2286000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oQueSao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9" name="Google Shape;599;p29"/>
          <p:cNvSpPr txBox="1"/>
          <p:nvPr>
            <p:ph idx="1" type="subTitle"/>
          </p:nvPr>
        </p:nvSpPr>
        <p:spPr>
          <a:xfrm>
            <a:off x="4569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padroes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0" name="Google Shape;600;p29"/>
          <p:cNvSpPr txBox="1"/>
          <p:nvPr>
            <p:ph idx="1" type="subTitle"/>
          </p:nvPr>
        </p:nvSpPr>
        <p:spPr>
          <a:xfrm>
            <a:off x="68544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lang="en" sz="1400"/>
              <a:t>exemplos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1" name="Google Shape;601;p29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2" name="Google Shape;602;p29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3" name="Google Shape;603;p29"/>
          <p:cNvSpPr/>
          <p:nvPr/>
        </p:nvSpPr>
        <p:spPr>
          <a:xfrm>
            <a:off x="-297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4" name="Google Shape;604;p29"/>
          <p:cNvSpPr/>
          <p:nvPr/>
        </p:nvSpPr>
        <p:spPr>
          <a:xfrm>
            <a:off x="2289600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5" name="Google Shape;605;p29"/>
          <p:cNvSpPr/>
          <p:nvPr/>
        </p:nvSpPr>
        <p:spPr>
          <a:xfrm>
            <a:off x="4569025" y="0"/>
            <a:ext cx="2285400" cy="51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6" name="Google Shape;606;p29"/>
          <p:cNvSpPr/>
          <p:nvPr/>
        </p:nvSpPr>
        <p:spPr>
          <a:xfrm>
            <a:off x="68544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7" name="Google Shape;607;p29"/>
          <p:cNvSpPr txBox="1"/>
          <p:nvPr>
            <p:ph idx="1" type="subTitle"/>
          </p:nvPr>
        </p:nvSpPr>
        <p:spPr>
          <a:xfrm>
            <a:off x="54150" y="80100"/>
            <a:ext cx="21783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introducao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8" name="Google Shape;608;p29"/>
          <p:cNvSpPr txBox="1"/>
          <p:nvPr>
            <p:ph idx="1" type="subTitle"/>
          </p:nvPr>
        </p:nvSpPr>
        <p:spPr>
          <a:xfrm>
            <a:off x="2286000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oQueSao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9" name="Google Shape;609;p29"/>
          <p:cNvSpPr txBox="1"/>
          <p:nvPr>
            <p:ph idx="1" type="subTitle"/>
          </p:nvPr>
        </p:nvSpPr>
        <p:spPr>
          <a:xfrm>
            <a:off x="4569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padroes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0" name="Google Shape;610;p29"/>
          <p:cNvSpPr txBox="1"/>
          <p:nvPr>
            <p:ph idx="1" type="subTitle"/>
          </p:nvPr>
        </p:nvSpPr>
        <p:spPr>
          <a:xfrm>
            <a:off x="68544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lang="en" sz="1400"/>
              <a:t>exemplos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1" name="Google Shape;611;p29"/>
          <p:cNvSpPr txBox="1"/>
          <p:nvPr>
            <p:ph idx="1" type="subTitle"/>
          </p:nvPr>
        </p:nvSpPr>
        <p:spPr>
          <a:xfrm>
            <a:off x="710125" y="4694725"/>
            <a:ext cx="8267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                                      </a:t>
            </a:r>
            <a:r>
              <a:rPr lang="en" sz="1400"/>
              <a:t>        CSS</a:t>
            </a:r>
            <a:r>
              <a:rPr lang="en" sz="1400">
                <a:solidFill>
                  <a:schemeClr val="accent3"/>
                </a:solidFill>
              </a:rPr>
              <a:t> 💁‍♂️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0"/>
          <p:cNvSpPr txBox="1"/>
          <p:nvPr>
            <p:ph type="title"/>
          </p:nvPr>
        </p:nvSpPr>
        <p:spPr>
          <a:xfrm>
            <a:off x="1084825" y="688625"/>
            <a:ext cx="31320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Implementar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7" name="Google Shape;617;p30"/>
          <p:cNvSpPr txBox="1"/>
          <p:nvPr>
            <p:ph idx="1" type="subTitle"/>
          </p:nvPr>
        </p:nvSpPr>
        <p:spPr>
          <a:xfrm>
            <a:off x="1514075" y="2050725"/>
            <a:ext cx="34806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implementar o </a:t>
            </a:r>
            <a:r>
              <a:rPr lang="en">
                <a:solidFill>
                  <a:schemeClr val="accent1"/>
                </a:solidFill>
              </a:rPr>
              <a:t>BEM</a:t>
            </a:r>
            <a:r>
              <a:rPr lang="en"/>
              <a:t>, você deve criar classes </a:t>
            </a:r>
            <a:r>
              <a:rPr lang="en">
                <a:solidFill>
                  <a:schemeClr val="accent1"/>
                </a:solidFill>
              </a:rPr>
              <a:t>CSS </a:t>
            </a:r>
            <a:r>
              <a:rPr lang="en"/>
              <a:t>correspondentes ao bloco, elementos e modificadores do componente e, em seguida, aplicá-las aos elementos </a:t>
            </a:r>
            <a:r>
              <a:rPr lang="en">
                <a:solidFill>
                  <a:schemeClr val="accent1"/>
                </a:solidFill>
              </a:rPr>
              <a:t>HTML </a:t>
            </a:r>
            <a:r>
              <a:rPr lang="en"/>
              <a:t>relevantes. </a:t>
            </a:r>
            <a:endParaRPr/>
          </a:p>
        </p:txBody>
      </p:sp>
      <p:sp>
        <p:nvSpPr>
          <p:cNvPr id="618" name="Google Shape;618;p3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9" name="Google Shape;619;p30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20" name="Google Shape;620;p30"/>
          <p:cNvPicPr preferRelativeResize="0"/>
          <p:nvPr/>
        </p:nvPicPr>
        <p:blipFill rotWithShape="1">
          <a:blip r:embed="rId3">
            <a:alphaModFix/>
          </a:blip>
          <a:srcRect b="0" l="1295" r="1305" t="0"/>
          <a:stretch/>
        </p:blipFill>
        <p:spPr>
          <a:xfrm>
            <a:off x="5147992" y="1304555"/>
            <a:ext cx="3131950" cy="1808731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621" name="Google Shape;621;p30"/>
          <p:cNvGrpSpPr/>
          <p:nvPr/>
        </p:nvGrpSpPr>
        <p:grpSpPr>
          <a:xfrm>
            <a:off x="1084825" y="1753204"/>
            <a:ext cx="506100" cy="2710485"/>
            <a:chOff x="1084825" y="2246100"/>
            <a:chExt cx="506100" cy="2236189"/>
          </a:xfrm>
        </p:grpSpPr>
        <p:sp>
          <p:nvSpPr>
            <p:cNvPr id="622" name="Google Shape;622;p30"/>
            <p:cNvSpPr txBox="1"/>
            <p:nvPr/>
          </p:nvSpPr>
          <p:spPr>
            <a:xfrm>
              <a:off x="1084825" y="3974389"/>
              <a:ext cx="5061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23" name="Google Shape;623;p30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4" name="Google Shape;624;p30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25" name="Google Shape;625;p30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626" name="Google Shape;626;p30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627" name="Google Shape;627;p30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628" name="Google Shape;628;p30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629" name="Google Shape;629;p30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630" name="Google Shape;630;p30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631" name="Google Shape;631;p30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632" name="Google Shape;632;p30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633" name="Google Shape;633;p30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634" name="Google Shape;634;p30"/>
          <p:cNvPicPr preferRelativeResize="0"/>
          <p:nvPr/>
        </p:nvPicPr>
        <p:blipFill rotWithShape="1">
          <a:blip r:embed="rId4">
            <a:alphaModFix/>
          </a:blip>
          <a:srcRect b="13199" l="28829" r="14609" t="30370"/>
          <a:stretch/>
        </p:blipFill>
        <p:spPr>
          <a:xfrm>
            <a:off x="5148000" y="1304550"/>
            <a:ext cx="3131999" cy="1756712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30"/>
          <p:cNvSpPr/>
          <p:nvPr/>
        </p:nvSpPr>
        <p:spPr>
          <a:xfrm>
            <a:off x="-297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0"/>
          <p:cNvSpPr/>
          <p:nvPr/>
        </p:nvSpPr>
        <p:spPr>
          <a:xfrm>
            <a:off x="2289600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0"/>
          <p:cNvSpPr/>
          <p:nvPr/>
        </p:nvSpPr>
        <p:spPr>
          <a:xfrm>
            <a:off x="45690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0"/>
          <p:cNvSpPr/>
          <p:nvPr/>
        </p:nvSpPr>
        <p:spPr>
          <a:xfrm>
            <a:off x="6854425" y="0"/>
            <a:ext cx="2285400" cy="51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0"/>
          <p:cNvSpPr txBox="1"/>
          <p:nvPr>
            <p:ph idx="4294967295" type="subTitle"/>
          </p:nvPr>
        </p:nvSpPr>
        <p:spPr>
          <a:xfrm>
            <a:off x="54150" y="80100"/>
            <a:ext cx="21783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introducao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0" name="Google Shape;640;p30"/>
          <p:cNvSpPr txBox="1"/>
          <p:nvPr>
            <p:ph idx="4294967295" type="subTitle"/>
          </p:nvPr>
        </p:nvSpPr>
        <p:spPr>
          <a:xfrm>
            <a:off x="2286000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oQueSao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1" name="Google Shape;641;p30"/>
          <p:cNvSpPr txBox="1"/>
          <p:nvPr>
            <p:ph idx="4294967295" type="subTitle"/>
          </p:nvPr>
        </p:nvSpPr>
        <p:spPr>
          <a:xfrm>
            <a:off x="4569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padroes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2" name="Google Shape;642;p30"/>
          <p:cNvSpPr txBox="1"/>
          <p:nvPr>
            <p:ph idx="4294967295" type="subTitle"/>
          </p:nvPr>
        </p:nvSpPr>
        <p:spPr>
          <a:xfrm>
            <a:off x="6857425" y="91525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lang="en" sz="1400"/>
              <a:t>exemplos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3" name="Google Shape;643;p30"/>
          <p:cNvSpPr txBox="1"/>
          <p:nvPr>
            <p:ph idx="4294967295" type="subTitle"/>
          </p:nvPr>
        </p:nvSpPr>
        <p:spPr>
          <a:xfrm>
            <a:off x="710125" y="4694725"/>
            <a:ext cx="8267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                                      </a:t>
            </a:r>
            <a:r>
              <a:rPr lang="en" sz="1400"/>
              <a:t>        </a:t>
            </a:r>
            <a:r>
              <a:rPr lang="en"/>
              <a:t>HTML</a:t>
            </a:r>
            <a:r>
              <a:rPr lang="en" sz="1400">
                <a:solidFill>
                  <a:schemeClr val="accent3"/>
                </a:solidFill>
              </a:rPr>
              <a:t> 💁‍♂️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1"/>
          <p:cNvSpPr txBox="1"/>
          <p:nvPr>
            <p:ph type="title"/>
          </p:nvPr>
        </p:nvSpPr>
        <p:spPr>
          <a:xfrm flipH="1">
            <a:off x="2054525" y="586975"/>
            <a:ext cx="38799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Exemplo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49" name="Google Shape;649;p31"/>
          <p:cNvSpPr txBox="1"/>
          <p:nvPr>
            <p:ph idx="2" type="title"/>
          </p:nvPr>
        </p:nvSpPr>
        <p:spPr>
          <a:xfrm>
            <a:off x="2633463" y="2403748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Button example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50" name="Google Shape;650;p31"/>
          <p:cNvSpPr txBox="1"/>
          <p:nvPr>
            <p:ph idx="1" type="subTitle"/>
          </p:nvPr>
        </p:nvSpPr>
        <p:spPr>
          <a:xfrm>
            <a:off x="-4080462" y="1620750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1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52" name="Google Shape;652;p31"/>
          <p:cNvCxnSpPr>
            <a:endCxn id="651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3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54" name="Google Shape;654;p3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55" name="Google Shape;655;p3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56" name="Google Shape;656;p31"/>
          <p:cNvSpPr/>
          <p:nvPr/>
        </p:nvSpPr>
        <p:spPr>
          <a:xfrm>
            <a:off x="-297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7" name="Google Shape;657;p31"/>
          <p:cNvSpPr/>
          <p:nvPr/>
        </p:nvSpPr>
        <p:spPr>
          <a:xfrm>
            <a:off x="2289600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8" name="Google Shape;658;p31"/>
          <p:cNvSpPr/>
          <p:nvPr/>
        </p:nvSpPr>
        <p:spPr>
          <a:xfrm>
            <a:off x="45690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9" name="Google Shape;659;p31"/>
          <p:cNvSpPr/>
          <p:nvPr/>
        </p:nvSpPr>
        <p:spPr>
          <a:xfrm>
            <a:off x="68544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0" name="Google Shape;660;p31"/>
          <p:cNvSpPr txBox="1"/>
          <p:nvPr>
            <p:ph idx="4294967295" type="subTitle"/>
          </p:nvPr>
        </p:nvSpPr>
        <p:spPr>
          <a:xfrm>
            <a:off x="54150" y="80100"/>
            <a:ext cx="21783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introducao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61" name="Google Shape;661;p31"/>
          <p:cNvSpPr txBox="1"/>
          <p:nvPr>
            <p:ph idx="4294967295" type="subTitle"/>
          </p:nvPr>
        </p:nvSpPr>
        <p:spPr>
          <a:xfrm>
            <a:off x="2286000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oQueSao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62" name="Google Shape;662;p31"/>
          <p:cNvSpPr txBox="1"/>
          <p:nvPr>
            <p:ph idx="4294967295" type="subTitle"/>
          </p:nvPr>
        </p:nvSpPr>
        <p:spPr>
          <a:xfrm>
            <a:off x="4569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padroes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63" name="Google Shape;663;p31"/>
          <p:cNvSpPr txBox="1"/>
          <p:nvPr>
            <p:ph idx="4294967295" type="subTitle"/>
          </p:nvPr>
        </p:nvSpPr>
        <p:spPr>
          <a:xfrm>
            <a:off x="68544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lang="en" sz="1400"/>
              <a:t>exemplos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64" name="Google Shape;664;p3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65" name="Google Shape;665;p3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66" name="Google Shape;666;p31"/>
          <p:cNvSpPr/>
          <p:nvPr/>
        </p:nvSpPr>
        <p:spPr>
          <a:xfrm>
            <a:off x="-297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7" name="Google Shape;667;p31"/>
          <p:cNvSpPr/>
          <p:nvPr/>
        </p:nvSpPr>
        <p:spPr>
          <a:xfrm>
            <a:off x="2289600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8" name="Google Shape;668;p31"/>
          <p:cNvSpPr/>
          <p:nvPr/>
        </p:nvSpPr>
        <p:spPr>
          <a:xfrm>
            <a:off x="45690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9" name="Google Shape;669;p31"/>
          <p:cNvSpPr/>
          <p:nvPr/>
        </p:nvSpPr>
        <p:spPr>
          <a:xfrm>
            <a:off x="6854425" y="0"/>
            <a:ext cx="2285400" cy="51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0" name="Google Shape;670;p31"/>
          <p:cNvSpPr txBox="1"/>
          <p:nvPr>
            <p:ph idx="4294967295" type="subTitle"/>
          </p:nvPr>
        </p:nvSpPr>
        <p:spPr>
          <a:xfrm>
            <a:off x="54150" y="80100"/>
            <a:ext cx="21783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introducao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71" name="Google Shape;671;p31"/>
          <p:cNvSpPr txBox="1"/>
          <p:nvPr>
            <p:ph idx="4294967295" type="subTitle"/>
          </p:nvPr>
        </p:nvSpPr>
        <p:spPr>
          <a:xfrm>
            <a:off x="2286000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oQueSao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72" name="Google Shape;672;p31"/>
          <p:cNvSpPr txBox="1"/>
          <p:nvPr>
            <p:ph idx="4294967295" type="subTitle"/>
          </p:nvPr>
        </p:nvSpPr>
        <p:spPr>
          <a:xfrm>
            <a:off x="4569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padroes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73" name="Google Shape;673;p31"/>
          <p:cNvSpPr txBox="1"/>
          <p:nvPr>
            <p:ph idx="4294967295" type="subTitle"/>
          </p:nvPr>
        </p:nvSpPr>
        <p:spPr>
          <a:xfrm>
            <a:off x="6857425" y="91525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lang="en" sz="1400"/>
              <a:t>exemplos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74" name="Google Shape;674;p31"/>
          <p:cNvSpPr txBox="1"/>
          <p:nvPr>
            <p:ph idx="4294967295" type="subTitle"/>
          </p:nvPr>
        </p:nvSpPr>
        <p:spPr>
          <a:xfrm>
            <a:off x="710125" y="4694725"/>
            <a:ext cx="8267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                                       </a:t>
            </a:r>
            <a:r>
              <a:rPr lang="en" sz="1400"/>
              <a:t>        </a:t>
            </a:r>
            <a:r>
              <a:rPr lang="en"/>
              <a:t>HTML</a:t>
            </a:r>
            <a:r>
              <a:rPr lang="en" sz="1400">
                <a:solidFill>
                  <a:schemeClr val="accent3"/>
                </a:solidFill>
              </a:rPr>
              <a:t> 💁‍♂️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2"/>
          <p:cNvSpPr txBox="1"/>
          <p:nvPr>
            <p:ph type="title"/>
          </p:nvPr>
        </p:nvSpPr>
        <p:spPr>
          <a:xfrm>
            <a:off x="1131500" y="621250"/>
            <a:ext cx="23823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Membros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680" name="Google Shape;680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681" name="Google Shape;681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82" name="Google Shape;682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3" name="Google Shape;683;p32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84" name="Google Shape;684;p32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85" name="Google Shape;685;p32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86" name="Google Shape;6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400" y="3288000"/>
            <a:ext cx="1217032" cy="1207477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32"/>
          <p:cNvSpPr txBox="1"/>
          <p:nvPr>
            <p:ph idx="4294967295" type="body"/>
          </p:nvPr>
        </p:nvSpPr>
        <p:spPr>
          <a:xfrm>
            <a:off x="2484751" y="2896400"/>
            <a:ext cx="13782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&lt; Kamille &gt;</a:t>
            </a:r>
            <a:endParaRPr/>
          </a:p>
        </p:txBody>
      </p:sp>
      <p:sp>
        <p:nvSpPr>
          <p:cNvPr id="688" name="Google Shape;688;p32"/>
          <p:cNvSpPr txBox="1"/>
          <p:nvPr>
            <p:ph idx="4294967295" type="body"/>
          </p:nvPr>
        </p:nvSpPr>
        <p:spPr>
          <a:xfrm>
            <a:off x="3926087" y="2896388"/>
            <a:ext cx="12738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&lt; Marcio &gt;</a:t>
            </a:r>
            <a:endParaRPr/>
          </a:p>
        </p:txBody>
      </p:sp>
      <p:pic>
        <p:nvPicPr>
          <p:cNvPr id="689" name="Google Shape;6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470" y="3288000"/>
            <a:ext cx="1217032" cy="1207477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32"/>
          <p:cNvSpPr txBox="1"/>
          <p:nvPr>
            <p:ph idx="4294967295" type="body"/>
          </p:nvPr>
        </p:nvSpPr>
        <p:spPr>
          <a:xfrm>
            <a:off x="5236025" y="2896400"/>
            <a:ext cx="15183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&lt; Maurício &gt;</a:t>
            </a:r>
            <a:endParaRPr/>
          </a:p>
        </p:txBody>
      </p:sp>
      <p:pic>
        <p:nvPicPr>
          <p:cNvPr id="691" name="Google Shape;69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3581" y="3287999"/>
            <a:ext cx="1217032" cy="1207477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32"/>
          <p:cNvSpPr txBox="1"/>
          <p:nvPr>
            <p:ph idx="4294967295" type="body"/>
          </p:nvPr>
        </p:nvSpPr>
        <p:spPr>
          <a:xfrm>
            <a:off x="2565300" y="1151962"/>
            <a:ext cx="12171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&lt; Júlia &gt;</a:t>
            </a:r>
            <a:endParaRPr/>
          </a:p>
        </p:txBody>
      </p:sp>
      <p:pic>
        <p:nvPicPr>
          <p:cNvPr id="693" name="Google Shape;69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5375" y="1575847"/>
            <a:ext cx="1217032" cy="120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4463" y="1575852"/>
            <a:ext cx="1217032" cy="120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43580" y="1575840"/>
            <a:ext cx="1217032" cy="1207477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32"/>
          <p:cNvSpPr txBox="1"/>
          <p:nvPr>
            <p:ph idx="4294967295" type="body"/>
          </p:nvPr>
        </p:nvSpPr>
        <p:spPr>
          <a:xfrm>
            <a:off x="3754225" y="1151950"/>
            <a:ext cx="16176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&lt; Marchetti &gt;</a:t>
            </a:r>
            <a:endParaRPr/>
          </a:p>
        </p:txBody>
      </p:sp>
      <p:sp>
        <p:nvSpPr>
          <p:cNvPr id="697" name="Google Shape;697;p32"/>
          <p:cNvSpPr txBox="1"/>
          <p:nvPr>
            <p:ph idx="4294967295" type="body"/>
          </p:nvPr>
        </p:nvSpPr>
        <p:spPr>
          <a:xfrm>
            <a:off x="5219800" y="1151950"/>
            <a:ext cx="14646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&lt; Demétrio &gt;</a:t>
            </a:r>
            <a:endParaRPr/>
          </a:p>
        </p:txBody>
      </p:sp>
      <p:sp>
        <p:nvSpPr>
          <p:cNvPr id="698" name="Google Shape;698;p32"/>
          <p:cNvSpPr/>
          <p:nvPr/>
        </p:nvSpPr>
        <p:spPr>
          <a:xfrm>
            <a:off x="-297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9" name="Google Shape;699;p32"/>
          <p:cNvSpPr/>
          <p:nvPr/>
        </p:nvSpPr>
        <p:spPr>
          <a:xfrm>
            <a:off x="2289600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0" name="Google Shape;700;p32"/>
          <p:cNvSpPr/>
          <p:nvPr/>
        </p:nvSpPr>
        <p:spPr>
          <a:xfrm>
            <a:off x="45690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1" name="Google Shape;701;p32"/>
          <p:cNvSpPr/>
          <p:nvPr/>
        </p:nvSpPr>
        <p:spPr>
          <a:xfrm>
            <a:off x="6854425" y="0"/>
            <a:ext cx="2285400" cy="51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2" name="Google Shape;702;p32"/>
          <p:cNvSpPr txBox="1"/>
          <p:nvPr>
            <p:ph idx="1" type="subTitle"/>
          </p:nvPr>
        </p:nvSpPr>
        <p:spPr>
          <a:xfrm>
            <a:off x="54150" y="80100"/>
            <a:ext cx="21783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introducao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3" name="Google Shape;703;p32"/>
          <p:cNvSpPr txBox="1"/>
          <p:nvPr>
            <p:ph idx="1" type="subTitle"/>
          </p:nvPr>
        </p:nvSpPr>
        <p:spPr>
          <a:xfrm>
            <a:off x="2286000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oQueSao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4" name="Google Shape;704;p32"/>
          <p:cNvSpPr txBox="1"/>
          <p:nvPr>
            <p:ph idx="1" type="subTitle"/>
          </p:nvPr>
        </p:nvSpPr>
        <p:spPr>
          <a:xfrm>
            <a:off x="45690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#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/>
              <a:t>padroes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5" name="Google Shape;705;p32"/>
          <p:cNvSpPr txBox="1"/>
          <p:nvPr>
            <p:ph idx="1" type="subTitle"/>
          </p:nvPr>
        </p:nvSpPr>
        <p:spPr>
          <a:xfrm>
            <a:off x="6854425" y="80100"/>
            <a:ext cx="22854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lang="en" sz="1400"/>
              <a:t>exemplos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html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