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759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675"/>
  </p:normalViewPr>
  <p:slideViewPr>
    <p:cSldViewPr snapToGrid="0" snapToObjects="1">
      <p:cViewPr>
        <p:scale>
          <a:sx n="158" d="100"/>
          <a:sy n="158" d="100"/>
        </p:scale>
        <p:origin x="2040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122363"/>
            <a:ext cx="4895533" cy="2387600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602038"/>
            <a:ext cx="4319588" cy="165576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65125"/>
            <a:ext cx="12418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65125"/>
            <a:ext cx="3653651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709740"/>
            <a:ext cx="4967526" cy="2852737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4589465"/>
            <a:ext cx="4967526" cy="150018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825625"/>
            <a:ext cx="244776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825625"/>
            <a:ext cx="244776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1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65127"/>
            <a:ext cx="496752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681163"/>
            <a:ext cx="2436517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505075"/>
            <a:ext cx="243651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681163"/>
            <a:ext cx="2448516" cy="823912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505075"/>
            <a:ext cx="24485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7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987427"/>
            <a:ext cx="2915722" cy="4873625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57200"/>
            <a:ext cx="1857573" cy="1600200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987427"/>
            <a:ext cx="2915722" cy="4873625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057400"/>
            <a:ext cx="1857573" cy="381158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65127"/>
            <a:ext cx="4967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825625"/>
            <a:ext cx="49675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336-8E52-4841-96E6-A4309479F37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6356352"/>
            <a:ext cx="1943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6356352"/>
            <a:ext cx="12958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3BEB-5557-544F-A0EA-95DE0B307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3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F757AE4-0771-C94F-9AD2-37A4E3781153}"/>
              </a:ext>
            </a:extLst>
          </p:cNvPr>
          <p:cNvGrpSpPr/>
          <p:nvPr/>
        </p:nvGrpSpPr>
        <p:grpSpPr>
          <a:xfrm>
            <a:off x="1450428" y="294290"/>
            <a:ext cx="3216165" cy="1576551"/>
            <a:chOff x="1450428" y="294290"/>
            <a:chExt cx="3216165" cy="15765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59B1ECF-B0DC-954F-9D84-E6702BAF6BB4}"/>
                </a:ext>
              </a:extLst>
            </p:cNvPr>
            <p:cNvCxnSpPr/>
            <p:nvPr/>
          </p:nvCxnSpPr>
          <p:spPr>
            <a:xfrm>
              <a:off x="1450428" y="1870841"/>
              <a:ext cx="3216165" cy="0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599B96-16AB-F24A-B0C8-0D6AC7430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428" y="294290"/>
              <a:ext cx="0" cy="1576551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FAA108-74FB-7944-927A-682E7AB555CC}"/>
              </a:ext>
            </a:extLst>
          </p:cNvPr>
          <p:cNvCxnSpPr/>
          <p:nvPr/>
        </p:nvCxnSpPr>
        <p:spPr>
          <a:xfrm>
            <a:off x="1450731" y="619858"/>
            <a:ext cx="3213588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46226D-FA61-D442-906E-1E2A9BCFCB8C}"/>
              </a:ext>
            </a:extLst>
          </p:cNvPr>
          <p:cNvCxnSpPr>
            <a:cxnSpLocks/>
          </p:cNvCxnSpPr>
          <p:nvPr/>
        </p:nvCxnSpPr>
        <p:spPr>
          <a:xfrm flipV="1">
            <a:off x="1450428" y="325315"/>
            <a:ext cx="1429297" cy="154552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A1B3AB2-C063-BD46-935D-C98C3E72231E}"/>
              </a:ext>
            </a:extLst>
          </p:cNvPr>
          <p:cNvSpPr/>
          <p:nvPr/>
        </p:nvSpPr>
        <p:spPr>
          <a:xfrm>
            <a:off x="1459523" y="646186"/>
            <a:ext cx="3204796" cy="1222179"/>
          </a:xfrm>
          <a:custGeom>
            <a:avLst/>
            <a:gdLst>
              <a:gd name="connsiteX0" fmla="*/ 0 w 3204796"/>
              <a:gd name="connsiteY0" fmla="*/ 1222179 h 1222179"/>
              <a:gd name="connsiteX1" fmla="*/ 949569 w 3204796"/>
              <a:gd name="connsiteY1" fmla="*/ 479229 h 1222179"/>
              <a:gd name="connsiteX2" fmla="*/ 2101362 w 3204796"/>
              <a:gd name="connsiteY2" fmla="*/ 79179 h 1222179"/>
              <a:gd name="connsiteX3" fmla="*/ 3204796 w 3204796"/>
              <a:gd name="connsiteY3" fmla="*/ 49 h 122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4796" h="1222179">
                <a:moveTo>
                  <a:pt x="0" y="1222179"/>
                </a:moveTo>
                <a:cubicBezTo>
                  <a:pt x="299671" y="945954"/>
                  <a:pt x="599342" y="669729"/>
                  <a:pt x="949569" y="479229"/>
                </a:cubicBezTo>
                <a:cubicBezTo>
                  <a:pt x="1299796" y="288729"/>
                  <a:pt x="1725491" y="159042"/>
                  <a:pt x="2101362" y="79179"/>
                </a:cubicBezTo>
                <a:cubicBezTo>
                  <a:pt x="2477233" y="-684"/>
                  <a:pt x="2841014" y="-318"/>
                  <a:pt x="3204796" y="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625AF-C9EA-4C44-9ED3-70E3BE411411}"/>
              </a:ext>
            </a:extLst>
          </p:cNvPr>
          <p:cNvSpPr txBox="1"/>
          <p:nvPr/>
        </p:nvSpPr>
        <p:spPr>
          <a:xfrm>
            <a:off x="4223523" y="186831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A847BB-77F5-B341-9D9A-AF123C46DBB2}"/>
              </a:ext>
            </a:extLst>
          </p:cNvPr>
          <p:cNvSpPr txBox="1"/>
          <p:nvPr/>
        </p:nvSpPr>
        <p:spPr>
          <a:xfrm>
            <a:off x="1463919" y="226365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EADF4-4692-5749-8427-4E7C11DC451D}"/>
              </a:ext>
            </a:extLst>
          </p:cNvPr>
          <p:cNvSpPr txBox="1"/>
          <p:nvPr/>
        </p:nvSpPr>
        <p:spPr>
          <a:xfrm>
            <a:off x="867551" y="4888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w_inf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28050-8C82-B149-8D47-62A8783AAE98}"/>
              </a:ext>
            </a:extLst>
          </p:cNvPr>
          <p:cNvSpPr txBox="1"/>
          <p:nvPr/>
        </p:nvSpPr>
        <p:spPr>
          <a:xfrm>
            <a:off x="421801" y="1257275"/>
            <a:ext cx="1044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w_mat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C440AB-6456-5D4C-ACB7-2603D74DA623}"/>
              </a:ext>
            </a:extLst>
          </p:cNvPr>
          <p:cNvCxnSpPr>
            <a:cxnSpLocks/>
          </p:cNvCxnSpPr>
          <p:nvPr/>
        </p:nvCxnSpPr>
        <p:spPr>
          <a:xfrm>
            <a:off x="1459523" y="1387719"/>
            <a:ext cx="56737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50A22F-AC2F-0F4A-9A64-386C218E7894}"/>
              </a:ext>
            </a:extLst>
          </p:cNvPr>
          <p:cNvCxnSpPr>
            <a:cxnSpLocks/>
          </p:cNvCxnSpPr>
          <p:nvPr/>
        </p:nvCxnSpPr>
        <p:spPr>
          <a:xfrm>
            <a:off x="2026894" y="1387719"/>
            <a:ext cx="0" cy="480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3DB3EA-EC48-404D-955E-60637B351249}"/>
              </a:ext>
            </a:extLst>
          </p:cNvPr>
          <p:cNvSpPr txBox="1"/>
          <p:nvPr/>
        </p:nvSpPr>
        <p:spPr>
          <a:xfrm>
            <a:off x="1714603" y="187084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1/</a:t>
            </a:r>
            <a:r>
              <a:rPr lang="en-US" sz="1000" dirty="0" err="1">
                <a:latin typeface="Courier" pitchFamily="2" charset="0"/>
              </a:rPr>
              <a:t>k_vb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69827-0206-D04F-9D6C-A9E604869DBD}"/>
              </a:ext>
            </a:extLst>
          </p:cNvPr>
          <p:cNvSpPr txBox="1"/>
          <p:nvPr/>
        </p:nvSpPr>
        <p:spPr>
          <a:xfrm>
            <a:off x="2821034" y="273141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A*w</a:t>
            </a:r>
            <a:r>
              <a:rPr lang="en-US" sz="1000" baseline="30000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0.75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FEF4D0-C53D-4C4C-A01C-43DF839B3A46}"/>
                  </a:ext>
                </a:extLst>
              </p:cNvPr>
              <p:cNvSpPr txBox="1"/>
              <p:nvPr/>
            </p:nvSpPr>
            <p:spPr>
              <a:xfrm>
                <a:off x="338504" y="2224454"/>
                <a:ext cx="5306158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Box text:</a:t>
                </a:r>
              </a:p>
              <a:p>
                <a:r>
                  <a:rPr lang="en-US" sz="1000" dirty="0"/>
                  <a:t>The growth curve of a fish is commonly reported as a von Bertalanffy growth curve. The von Bertalanffy curve describes the length of a fish is a function of two parameters; the asymptotic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000" dirty="0"/>
                  <a:t> and the von Bertalanffy growth coefficient K (</a:t>
                </a:r>
                <a:r>
                  <a:rPr lang="en-US" sz="1000" dirty="0" err="1">
                    <a:latin typeface="Courier" pitchFamily="2" charset="0"/>
                  </a:rPr>
                  <a:t>k_vb</a:t>
                </a:r>
                <a:r>
                  <a:rPr lang="en-US" sz="1000" dirty="0">
                    <a:latin typeface="Courier" pitchFamily="2" charset="0"/>
                  </a:rPr>
                  <a:t> </a:t>
                </a:r>
                <a:r>
                  <a:rPr lang="en-US" sz="1000" dirty="0"/>
                  <a:t>in Mizer): </a:t>
                </a:r>
                <a14:m>
                  <m:oMath xmlns:m="http://schemas.openxmlformats.org/officeDocument/2006/math"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𝐾𝑡</m:t>
                        </m:r>
                      </m:sup>
                    </m:sSup>
                    <m:r>
                      <a:rPr lang="da-DK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/>
                  <a:t>, where t is the age.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 represents the asymptotic length and 1/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 is approximately the age at maturation. Mizer, however, uses two two other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a-DK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000" dirty="0"/>
                  <a:t> and h (</a:t>
                </a:r>
                <a:r>
                  <a:rPr lang="en-US" sz="1000" dirty="0" err="1"/>
                  <a:t>w_inf</a:t>
                </a:r>
                <a:r>
                  <a:rPr lang="en-US" sz="1000" dirty="0"/>
                  <a:t> in Mizer), where </a:t>
                </a:r>
                <a:r>
                  <a:rPr lang="en-US" sz="1000" dirty="0" err="1"/>
                  <a:t>Winf</a:t>
                </a:r>
                <a:r>
                  <a:rPr lang="en-US" sz="1000" dirty="0"/>
                  <a:t> represents the asymptotic weight and h the size-scale maximum consumption rate.  Fortunately, the two sets of parameters are related, and one can derive h and </a:t>
                </a:r>
                <a:r>
                  <a:rPr lang="en-US" sz="1000" dirty="0" err="1"/>
                  <a:t>Winf</a:t>
                </a:r>
                <a:r>
                  <a:rPr lang="en-US" sz="1000" dirty="0"/>
                  <a:t> from von Bertalanffy 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 and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. 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The asymptotic length and weight and related as: </a:t>
                </a:r>
                <a:r>
                  <a:rPr lang="en-US" sz="1000" dirty="0" err="1"/>
                  <a:t>Winf</a:t>
                </a:r>
                <a:r>
                  <a:rPr lang="en-US" sz="1000" dirty="0"/>
                  <a:t> = a*</a:t>
                </a:r>
                <a:r>
                  <a:rPr lang="en-US" sz="1000" dirty="0" err="1"/>
                  <a:t>Linf^b</a:t>
                </a:r>
                <a:r>
                  <a:rPr lang="en-US" sz="1000" dirty="0"/>
                  <a:t>. Species-specific conversion coefficients a and b are found in Froese (2006). Reasonable general values are: a = 0.01 g/cm</a:t>
                </a:r>
                <a:r>
                  <a:rPr lang="en-US" sz="1000" baseline="30000" dirty="0"/>
                  <a:t>-3</a:t>
                </a:r>
                <a:r>
                  <a:rPr lang="en-US" sz="1000" dirty="0"/>
                  <a:t> and b = 3.</a:t>
                </a:r>
              </a:p>
              <a:p>
                <a:endParaRPr lang="en-US" sz="1000" dirty="0"/>
              </a:p>
              <a:p>
                <a:r>
                  <a:rPr lang="en-US" sz="1000" dirty="0"/>
                  <a:t>The parameter h represents the maximum consumption rate of a fish, scaled by size. If we assume that stomach fullness (the feeding level) is that same for fish of all sizes, then h is related to the coefficient of the initial growth rate A (blue slanted dashed line) as h approx. 4*A. The value of h varies between 4-400, with a geometric mean around 22 g</a:t>
                </a:r>
                <a:r>
                  <a:rPr lang="en-US" sz="1000" baseline="30000" dirty="0"/>
                  <a:t>-0.25</a:t>
                </a:r>
                <a:r>
                  <a:rPr lang="en-US" sz="1000" dirty="0"/>
                  <a:t>/year across all fish species (Andersen 2019, chap. 2 and 11). A more precise estimate can be obtained from von Bertalanffy </a:t>
                </a:r>
                <a:r>
                  <a:rPr lang="en-US" sz="1000" dirty="0" err="1"/>
                  <a:t>k_bv</a:t>
                </a:r>
                <a:r>
                  <a:rPr lang="en-US" sz="1000" dirty="0"/>
                  <a:t> and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 as: h approx. 4.75*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*Linf</a:t>
                </a:r>
                <a:r>
                  <a:rPr lang="en-US" sz="1000" baseline="30000" dirty="0"/>
                  <a:t>0.75</a:t>
                </a:r>
                <a:r>
                  <a:rPr lang="en-US" sz="1000" dirty="0"/>
                  <a:t> (with </a:t>
                </a:r>
                <a:r>
                  <a:rPr lang="en-US" sz="1000" dirty="0" err="1"/>
                  <a:t>k_vb</a:t>
                </a:r>
                <a:r>
                  <a:rPr lang="en-US" sz="1000" dirty="0"/>
                  <a:t> given in 1/years and </a:t>
                </a:r>
                <a:r>
                  <a:rPr lang="en-US" sz="1000" dirty="0" err="1"/>
                  <a:t>Linf</a:t>
                </a:r>
                <a:r>
                  <a:rPr lang="en-US" sz="1000" dirty="0"/>
                  <a:t> in cm).</a:t>
                </a:r>
                <a:endParaRPr lang="en-US" sz="1000" baseline="30000" dirty="0"/>
              </a:p>
              <a:p>
                <a:endParaRPr lang="en-US" sz="1000" dirty="0"/>
              </a:p>
              <a:p>
                <a:r>
                  <a:rPr lang="en-US" sz="1000" dirty="0"/>
                  <a:t>See Andersen (2019, chap. 2 and ) for further discussion of the relation between von Bertalanffy growth curves and modern physiologically based growth curves.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FEF4D0-C53D-4C4C-A01C-43DF839B3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4" y="2224454"/>
                <a:ext cx="5306158" cy="3631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7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374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Haste Andersen</dc:creator>
  <cp:lastModifiedBy>Julia Blanchard</cp:lastModifiedBy>
  <cp:revision>12</cp:revision>
  <dcterms:created xsi:type="dcterms:W3CDTF">2021-05-31T12:21:41Z</dcterms:created>
  <dcterms:modified xsi:type="dcterms:W3CDTF">2021-06-15T12:25:23Z</dcterms:modified>
</cp:coreProperties>
</file>