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71" r:id="rId9"/>
    <p:sldId id="274" r:id="rId10"/>
    <p:sldId id="275" r:id="rId11"/>
    <p:sldId id="262" r:id="rId12"/>
    <p:sldId id="263" r:id="rId13"/>
    <p:sldId id="264" r:id="rId14"/>
    <p:sldId id="265" r:id="rId15"/>
    <p:sldId id="266" r:id="rId16"/>
    <p:sldId id="268" r:id="rId17"/>
    <p:sldId id="270" r:id="rId18"/>
    <p:sldId id="269" r:id="rId19"/>
    <p:sldId id="267" r:id="rId20"/>
    <p:sldId id="272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D8D9-54C2-4DE5-804C-A1A2161C787A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65B02-8BA8-4EBC-8D45-AC374FFFF81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0440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65B02-8BA8-4EBC-8D45-AC374FFFF813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569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B68D-B890-6534-38AC-06EEAA22B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C7EA8-8D71-DD4B-BFDA-69DF1F336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93D58-C4B9-D8A2-61AE-0D3019EB3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F3DAB-B20F-C3B9-581A-93F1544C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010D8-0337-B2E0-2654-2B42838E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6809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B035-9776-C82C-EBBA-E123AF9CF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9CC17-DB09-D426-D88D-1A4D5ECE1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0B378-1CC2-10C0-4C5C-C7B6B1D15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5F2E3-F0ED-F2EB-1155-2A5C58096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5CE7F-F2BE-ED69-486B-566E06C6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15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C3C92-B5D0-D4CD-C3DB-1088FD12C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E5A07-B458-A930-8886-651C38A19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FBAB-A20B-DDF1-10C3-DC87C8E6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E4465-72EB-C005-25E9-037387013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E0B7A-6935-AB28-3362-0FC9D814E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1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02E2-2BB7-9758-960E-97555B64C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D5D3-5099-6D5B-9C2D-D7165E39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9069D-1E71-0968-FC1F-7E33F6AA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91EB-29A3-DF03-FE91-7B899E27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2447F-02AB-66C1-E01D-71CDDF35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1539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D4B3-650D-89B0-EB55-476169A51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C87FC-2ABE-5709-2D57-4F550783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7575-8523-AC3C-CB76-6D7DDF71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E5BD4-2261-8E27-8FCE-B252998F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085B-AE0A-B733-7831-573536AFD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0729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0731-77C5-BBF7-FB44-A23BF48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D09DC-01E3-9BE0-4F90-FAB6E5B9A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F73B8-540E-A6A2-2A42-BD568149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53A1C-ABC0-C811-0293-DE9A15D6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00A80-B09E-1E36-6A9E-5D77B8A4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9891B-D60D-F393-7C6C-0B4A7AF35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745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6772-BAB7-6E49-F89A-CCEE820F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260C6-6A6E-60C3-3D51-2C9B268B5B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775F2-CCEF-26B4-EB23-83CBB6CAA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88C8D-90ED-D883-B128-0C5F718F5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4A3CF-021C-5848-7CB3-50531C976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E258D-0A03-CB85-CF9E-D2AA1D38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73BE1-B278-A61C-03F9-20E315C5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7B5B8-8077-035A-6DAD-EDE2389A8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1162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77CA-3722-44FE-33D8-7B1E9317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7A9C26-91D8-49B7-887A-231F89DD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D04FE-E33C-F384-53A9-BB6094F0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92C2E-5EC5-4BFF-DE5B-6896FE72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263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551F10-3AF0-D141-33FC-708165556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5A3-F43D-514A-E047-91250DEA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3481D-8871-AD4D-6829-6177F257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48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D385-BD2E-8D40-1E9A-38685968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F2B10-DCC4-078D-B058-A2BFE6D7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EF423-9A69-E321-2FCF-49666277D4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65FA4-3FCF-32DB-2E71-682B79D0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7A3B2-858B-359A-F916-89842BDD0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81E82-8758-F82F-5BA5-BEDC572F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82701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E95D-76EF-33D9-5FFC-DCD90D23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A797F-44B5-E5CA-9B9C-5D50F75F5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389AE-EC1A-9E2C-D0D4-77D200674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D178C-5EE2-0BD7-AA22-245E8587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9027C-C827-8F12-1213-3CE341A0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4F62-3FCF-E7F6-B85C-A2E69CE7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887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5CF90A-8DAC-58E3-5C9F-8C18BEC9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7B21C-A8E2-DFC7-1C26-265364B7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B85E2-985D-66D6-2D2B-A75CA856E4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BDF646-EF82-4B4E-BF07-AB056C6B21F3}" type="datetimeFigureOut">
              <a:rPr lang="pl-PL" smtClean="0"/>
              <a:t>9.05.2025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EA467-98B4-D75B-A725-E8F45EF4C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CFEDD-7684-4B29-1C16-C8E804E22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B425A-C020-458A-9D4A-D838374EF6C7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038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026" name="Picture 2" descr="Купить картину Треугольник, круг и квадрат в Москве от художника Зимин  Алексей">
            <a:extLst>
              <a:ext uri="{FF2B5EF4-FFF2-40B4-BE49-F238E27FC236}">
                <a16:creationId xmlns:a16="http://schemas.microsoft.com/office/drawing/2014/main" id="{A250A886-C610-7FFD-FB8F-2C7064E5C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848" b="1890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AEF17B-F959-931D-B7FF-79C7346E8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noProof="0" dirty="0">
                <a:solidFill>
                  <a:srgbClr val="FFFFFF"/>
                </a:solidFill>
              </a:rPr>
              <a:t>Figure recognition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FA0304-C810-324F-E2BA-1263E7EB9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655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F533-74A3-D86B-6979-31E16240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2. Training Models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26DCC-DB3B-EA8D-56B6-C461B3B8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Machine Learning </a:t>
            </a:r>
            <a:r>
              <a:rPr lang="pl-PL" dirty="0" err="1"/>
              <a:t>Methods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0EA1EC-AD87-C376-F925-D1FA2F022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45" y="2684823"/>
            <a:ext cx="8970726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b="1" dirty="0">
                <a:latin typeface="Arial" panose="020B0604020202020204" pitchFamily="34" charset="0"/>
              </a:rPr>
              <a:t>Ensemble </a:t>
            </a:r>
            <a:r>
              <a:rPr lang="pl-PL" altLang="pl-PL" sz="2400" b="1" dirty="0" err="1">
                <a:latin typeface="Arial" panose="020B0604020202020204" pitchFamily="34" charset="0"/>
              </a:rPr>
              <a:t>Methods</a:t>
            </a:r>
            <a:r>
              <a:rPr lang="pl-PL" altLang="pl-PL" sz="2400" dirty="0">
                <a:latin typeface="Arial" panose="020B0604020202020204" pitchFamily="34" charset="0"/>
              </a:rPr>
              <a:t>: </a:t>
            </a:r>
            <a:r>
              <a:rPr lang="pl-PL" altLang="pl-PL" sz="2400" dirty="0" err="1">
                <a:latin typeface="Arial" panose="020B0604020202020204" pitchFamily="34" charset="0"/>
              </a:rPr>
              <a:t>Random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  <a:r>
              <a:rPr lang="pl-PL" altLang="pl-PL" sz="2400" dirty="0" err="1">
                <a:latin typeface="Arial" panose="020B0604020202020204" pitchFamily="34" charset="0"/>
              </a:rPr>
              <a:t>Forest</a:t>
            </a:r>
            <a:r>
              <a:rPr lang="pl-PL" altLang="pl-PL" sz="2400" dirty="0">
                <a:latin typeface="Arial" panose="020B0604020202020204" pitchFamily="34" charset="0"/>
              </a:rPr>
              <a:t> (100 </a:t>
            </a:r>
            <a:r>
              <a:rPr lang="pl-PL" altLang="pl-PL" sz="2400" dirty="0" err="1">
                <a:latin typeface="Arial" panose="020B0604020202020204" pitchFamily="34" charset="0"/>
              </a:rPr>
              <a:t>trees</a:t>
            </a:r>
            <a:r>
              <a:rPr lang="pl-PL" altLang="pl-PL" sz="2400" dirty="0">
                <a:latin typeface="Arial" panose="020B0604020202020204" pitchFamily="34" charset="0"/>
              </a:rPr>
              <a:t>)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b="1" dirty="0" err="1">
                <a:latin typeface="Arial" panose="020B0604020202020204" pitchFamily="34" charset="0"/>
              </a:rPr>
              <a:t>Nearest</a:t>
            </a:r>
            <a:r>
              <a:rPr lang="pl-PL" altLang="pl-PL" sz="2400" b="1" dirty="0">
                <a:latin typeface="Arial" panose="020B0604020202020204" pitchFamily="34" charset="0"/>
              </a:rPr>
              <a:t> </a:t>
            </a:r>
            <a:r>
              <a:rPr lang="pl-PL" altLang="pl-PL" sz="2400" b="1" dirty="0" err="1">
                <a:latin typeface="Arial" panose="020B0604020202020204" pitchFamily="34" charset="0"/>
              </a:rPr>
              <a:t>Neighbor</a:t>
            </a:r>
            <a:r>
              <a:rPr lang="pl-PL" altLang="pl-PL" sz="2400" b="1" dirty="0">
                <a:latin typeface="Arial" panose="020B0604020202020204" pitchFamily="34" charset="0"/>
              </a:rPr>
              <a:t> Method</a:t>
            </a:r>
            <a:r>
              <a:rPr lang="pl-PL" altLang="pl-PL" sz="2400" dirty="0">
                <a:latin typeface="Arial" panose="020B0604020202020204" pitchFamily="34" charset="0"/>
              </a:rPr>
              <a:t>: k-NN with </a:t>
            </a:r>
            <a:r>
              <a:rPr lang="pl-PL" altLang="pl-PL" sz="2400" dirty="0" err="1">
                <a:latin typeface="Arial" panose="020B0604020202020204" pitchFamily="34" charset="0"/>
              </a:rPr>
              <a:t>parameter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  <a:r>
              <a:rPr lang="pl-PL" altLang="pl-PL" sz="2400" dirty="0" err="1">
                <a:latin typeface="Arial" panose="020B0604020202020204" pitchFamily="34" charset="0"/>
              </a:rPr>
              <a:t>optimization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b="1" dirty="0" err="1">
                <a:latin typeface="Arial" panose="020B0604020202020204" pitchFamily="34" charset="0"/>
              </a:rPr>
              <a:t>Neural</a:t>
            </a:r>
            <a:r>
              <a:rPr lang="pl-PL" altLang="pl-PL" sz="2400" b="1" dirty="0">
                <a:latin typeface="Arial" panose="020B0604020202020204" pitchFamily="34" charset="0"/>
              </a:rPr>
              <a:t> Network</a:t>
            </a:r>
            <a:r>
              <a:rPr lang="pl-PL" altLang="pl-PL" sz="2400" dirty="0">
                <a:latin typeface="Arial" panose="020B0604020202020204" pitchFamily="34" charset="0"/>
              </a:rPr>
              <a:t>: </a:t>
            </a:r>
            <a:r>
              <a:rPr lang="pl-PL" altLang="pl-PL" sz="2400" dirty="0" err="1">
                <a:latin typeface="Arial" panose="020B0604020202020204" pitchFamily="34" charset="0"/>
              </a:rPr>
              <a:t>Batch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  <a:r>
              <a:rPr lang="pl-PL" altLang="pl-PL" sz="2400" dirty="0" err="1">
                <a:latin typeface="Arial" panose="020B0604020202020204" pitchFamily="34" charset="0"/>
              </a:rPr>
              <a:t>Normalization</a:t>
            </a:r>
            <a:r>
              <a:rPr lang="pl-PL" altLang="pl-PL" sz="2400" dirty="0">
                <a:latin typeface="Arial" panose="020B0604020202020204" pitchFamily="34" charset="0"/>
              </a:rPr>
              <a:t>, </a:t>
            </a:r>
            <a:r>
              <a:rPr lang="pl-PL" altLang="pl-PL" sz="2400" dirty="0" err="1">
                <a:latin typeface="Arial" panose="020B0604020202020204" pitchFamily="34" charset="0"/>
              </a:rPr>
              <a:t>ReLU</a:t>
            </a:r>
            <a:r>
              <a:rPr lang="pl-PL" altLang="pl-PL" sz="2400" dirty="0">
                <a:latin typeface="Arial" panose="020B0604020202020204" pitchFamily="34" charset="0"/>
              </a:rPr>
              <a:t>, L2 </a:t>
            </a:r>
            <a:r>
              <a:rPr lang="pl-PL" altLang="pl-PL" sz="2400" dirty="0" err="1">
                <a:latin typeface="Arial" panose="020B0604020202020204" pitchFamily="34" charset="0"/>
              </a:rPr>
              <a:t>regularization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l-PL" altLang="pl-PL" sz="2400" b="1" dirty="0">
                <a:latin typeface="Arial" panose="020B0604020202020204" pitchFamily="34" charset="0"/>
              </a:rPr>
              <a:t>Model Evaluation</a:t>
            </a:r>
            <a:r>
              <a:rPr lang="pl-PL" altLang="pl-PL" sz="2400" dirty="0">
                <a:latin typeface="Arial" panose="020B0604020202020204" pitchFamily="34" charset="0"/>
              </a:rPr>
              <a:t>: </a:t>
            </a:r>
            <a:r>
              <a:rPr lang="pl-PL" altLang="pl-PL" sz="2400" dirty="0" err="1">
                <a:latin typeface="Arial" panose="020B0604020202020204" pitchFamily="34" charset="0"/>
              </a:rPr>
              <a:t>Confusion</a:t>
            </a:r>
            <a:r>
              <a:rPr lang="pl-PL" altLang="pl-PL" sz="2400" dirty="0">
                <a:latin typeface="Arial" panose="020B0604020202020204" pitchFamily="34" charset="0"/>
              </a:rPr>
              <a:t> Matrix, </a:t>
            </a:r>
            <a:r>
              <a:rPr lang="pl-PL" altLang="pl-PL" sz="2400" dirty="0" err="1">
                <a:latin typeface="Arial" panose="020B0604020202020204" pitchFamily="34" charset="0"/>
              </a:rPr>
              <a:t>Accuracy</a:t>
            </a:r>
            <a:r>
              <a:rPr lang="pl-PL" altLang="pl-PL" sz="24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710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9EDDC-9885-3D9B-7B82-4913B2E8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2. Training Models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ABC91A-E973-E36B-E432-274BB67D1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4366" y="1825625"/>
            <a:ext cx="7883268" cy="4351338"/>
          </a:xfrm>
        </p:spPr>
      </p:pic>
    </p:spTree>
    <p:extLst>
      <p:ext uri="{BB962C8B-B14F-4D97-AF65-F5344CB8AC3E}">
        <p14:creationId xmlns:p14="http://schemas.microsoft.com/office/powerpoint/2010/main" val="3961207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3327F-388C-71CB-895A-4253CCDC6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7C44-AD01-2E0F-B4BF-F7122968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A2ECB3-8FB2-E374-B0C7-DCEB7DE01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967" y="236484"/>
            <a:ext cx="11052763" cy="6511158"/>
          </a:xfrm>
        </p:spPr>
      </p:pic>
    </p:spTree>
    <p:extLst>
      <p:ext uri="{BB962C8B-B14F-4D97-AF65-F5344CB8AC3E}">
        <p14:creationId xmlns:p14="http://schemas.microsoft.com/office/powerpoint/2010/main" val="1206735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AE2-47D4-D67F-96AA-E455CF219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DE29-816C-8FDE-CEBB-F52759AB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6F14B0-AC14-3D0B-02CD-D251DEA84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879" y="41625"/>
            <a:ext cx="11464242" cy="6779246"/>
          </a:xfrm>
        </p:spPr>
      </p:pic>
    </p:spTree>
    <p:extLst>
      <p:ext uri="{BB962C8B-B14F-4D97-AF65-F5344CB8AC3E}">
        <p14:creationId xmlns:p14="http://schemas.microsoft.com/office/powerpoint/2010/main" val="346011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106B-B038-52B2-A849-EE5A52391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3. GUIDE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E892D-899E-C767-3F14-4D14B1563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0099" y="1485373"/>
            <a:ext cx="9551802" cy="5031842"/>
          </a:xfrm>
        </p:spPr>
      </p:pic>
    </p:spTree>
    <p:extLst>
      <p:ext uri="{BB962C8B-B14F-4D97-AF65-F5344CB8AC3E}">
        <p14:creationId xmlns:p14="http://schemas.microsoft.com/office/powerpoint/2010/main" val="99433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3440F-F8D8-9762-91E9-1B5C16B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Getting an image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0D9CE85-2A4E-7FDE-E9E6-44D0D7845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3309" y="1825625"/>
            <a:ext cx="8205381" cy="4351338"/>
          </a:xfrm>
        </p:spPr>
      </p:pic>
    </p:spTree>
    <p:extLst>
      <p:ext uri="{BB962C8B-B14F-4D97-AF65-F5344CB8AC3E}">
        <p14:creationId xmlns:p14="http://schemas.microsoft.com/office/powerpoint/2010/main" val="2341227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E613-2B68-5574-564F-079DA6A1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3304-E19D-3FD3-4E35-B3D9D6495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Morphological image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F47637-139D-21B3-0722-4AB61FB7A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6930" y="1580457"/>
            <a:ext cx="9004152" cy="221903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3817B0-8805-1099-8873-5A1FD21AA7BE}"/>
              </a:ext>
            </a:extLst>
          </p:cNvPr>
          <p:cNvSpPr txBox="1"/>
          <p:nvPr/>
        </p:nvSpPr>
        <p:spPr>
          <a:xfrm>
            <a:off x="838200" y="4352924"/>
            <a:ext cx="102402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/>
              <a:t>Adaptive binarization  (sensitivity=0.65)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Inversion flips black/white pixels (</a:t>
            </a:r>
            <a:r>
              <a:rPr lang="en-US" noProof="0" dirty="0" err="1"/>
              <a:t>imcomplement</a:t>
            </a:r>
            <a:r>
              <a:rPr lang="en-US" noProof="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Morphological opening removes small noise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Hole filling closes dark regions within white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Morphological closing </a:t>
            </a:r>
            <a:r>
              <a:rPr lang="en-US" noProof="0" dirty="0" err="1"/>
              <a:t>smoothes</a:t>
            </a:r>
            <a:r>
              <a:rPr lang="en-US" noProof="0" dirty="0"/>
              <a:t> edges and fills small gaps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41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37CA-0F6E-63D6-F179-97A4F9323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Loading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944106-0ECC-E5A3-7CA1-D4FB58565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894" y="3371851"/>
            <a:ext cx="6878010" cy="213389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B76C6E-7A32-A63C-6F58-4285F44E2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52" y="1952529"/>
            <a:ext cx="534427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8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F9E89-2655-32D9-1A00-B3AFDAF46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EC85F-C87A-7892-2579-17898EA2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Getting features for figures in loop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03FF4E-35AA-2EF7-8AFF-B521580B8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197" y="1780170"/>
            <a:ext cx="3976931" cy="70094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0F6206-988C-D693-B63A-21EC8492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57" y="2481113"/>
            <a:ext cx="6348961" cy="25118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86D343-7B40-9BB2-9EA8-72617C8BD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957" y="5217761"/>
            <a:ext cx="7945956" cy="151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21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A3F6-252F-F460-085E-EECE3743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Comparing models via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9065E-9400-E74B-4EB8-D3F6C285C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00" y="2362804"/>
            <a:ext cx="10515600" cy="2276855"/>
          </a:xfrm>
        </p:spPr>
      </p:pic>
    </p:spTree>
    <p:extLst>
      <p:ext uri="{BB962C8B-B14F-4D97-AF65-F5344CB8AC3E}">
        <p14:creationId xmlns:p14="http://schemas.microsoft.com/office/powerpoint/2010/main" val="3863182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6A06-8A07-E72F-B0A1-237BE5EDF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 Step. 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DF4F4-53A4-1DAC-E610-EDED4F509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KEY features:</a:t>
            </a:r>
          </a:p>
          <a:p>
            <a:r>
              <a:rPr lang="en-US" sz="1800" noProof="0" dirty="0">
                <a:solidFill>
                  <a:srgbClr val="008013"/>
                </a:solidFill>
                <a:latin typeface="Menlo"/>
              </a:rPr>
              <a:t>S</a:t>
            </a:r>
            <a:r>
              <a:rPr lang="en-US" sz="1800" b="0" i="0" noProof="0" dirty="0">
                <a:solidFill>
                  <a:srgbClr val="008013"/>
                </a:solidFill>
                <a:effectLst/>
                <a:latin typeface="Menlo"/>
              </a:rPr>
              <a:t>olidity - </a:t>
            </a:r>
            <a:r>
              <a:rPr lang="en-US" sz="1800" noProof="0" dirty="0"/>
              <a:t>Measures how dense/convex an object is, helping distinguish shapes with indentations (Bridge)</a:t>
            </a:r>
            <a:endParaRPr lang="en-US" sz="1800" b="0" i="0" noProof="0" dirty="0">
              <a:effectLst/>
              <a:latin typeface="Menlo"/>
            </a:endParaRPr>
          </a:p>
          <a:p>
            <a:r>
              <a:rPr lang="en-US" sz="1800" b="0" i="0" noProof="0" dirty="0">
                <a:solidFill>
                  <a:srgbClr val="008013"/>
                </a:solidFill>
                <a:effectLst/>
                <a:latin typeface="Menlo"/>
              </a:rPr>
              <a:t>Aspect Ratio - </a:t>
            </a:r>
            <a:r>
              <a:rPr lang="en-US" sz="1800" b="0" i="0" noProof="0" dirty="0">
                <a:effectLst/>
                <a:latin typeface="Menlo"/>
              </a:rPr>
              <a:t>Compares width to height, separating squares (≈1) from rectangles (≠1) or elongated shapes.</a:t>
            </a:r>
          </a:p>
          <a:p>
            <a:r>
              <a:rPr lang="en-US" sz="1800" b="0" i="0" noProof="0" dirty="0">
                <a:solidFill>
                  <a:srgbClr val="008013"/>
                </a:solidFill>
                <a:effectLst/>
                <a:latin typeface="Menlo"/>
              </a:rPr>
              <a:t>Extent  - </a:t>
            </a:r>
            <a:r>
              <a:rPr lang="en-US" sz="1800" b="0" i="0" noProof="0" dirty="0">
                <a:effectLst/>
                <a:latin typeface="Menlo"/>
              </a:rPr>
              <a:t>Ratio of object area to its bounding box area, identifying "fullness" (e.g., triangles have lower values than squares).</a:t>
            </a:r>
          </a:p>
          <a:p>
            <a:r>
              <a:rPr lang="en-US" sz="1800" noProof="0" dirty="0">
                <a:solidFill>
                  <a:srgbClr val="008013"/>
                </a:solidFill>
                <a:latin typeface="Menlo"/>
              </a:rPr>
              <a:t>E</a:t>
            </a:r>
            <a:r>
              <a:rPr lang="en-US" sz="1800" b="0" i="0" noProof="0" dirty="0">
                <a:solidFill>
                  <a:srgbClr val="008013"/>
                </a:solidFill>
                <a:effectLst/>
                <a:latin typeface="Menlo"/>
              </a:rPr>
              <a:t>ccentricity - </a:t>
            </a:r>
            <a:r>
              <a:rPr lang="en-US" sz="1800" b="0" i="0" noProof="0" dirty="0">
                <a:effectLst/>
                <a:latin typeface="Menlo"/>
              </a:rPr>
              <a:t>Quantifies elongation</a:t>
            </a:r>
          </a:p>
        </p:txBody>
      </p:sp>
    </p:spTree>
    <p:extLst>
      <p:ext uri="{BB962C8B-B14F-4D97-AF65-F5344CB8AC3E}">
        <p14:creationId xmlns:p14="http://schemas.microsoft.com/office/powerpoint/2010/main" val="2410604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5832-35FA-03AD-0C87-B99B5DB16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Getting color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46FE-3F74-8C34-8ACA-C2A82FEC6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269"/>
            <a:ext cx="6429703" cy="437969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b="1" noProof="0" dirty="0"/>
              <a:t>Averages the RGB Color</a:t>
            </a:r>
            <a:r>
              <a:rPr lang="pl-PL" sz="2000" b="1" noProof="0" dirty="0"/>
              <a:t>. </a:t>
            </a:r>
            <a:r>
              <a:rPr lang="en-US" sz="2000" noProof="0" dirty="0"/>
              <a:t>Takes an RGB image region (</a:t>
            </a:r>
            <a:r>
              <a:rPr lang="en-US" sz="2000" noProof="0" dirty="0" err="1"/>
              <a:t>rgbRegion</a:t>
            </a:r>
            <a:r>
              <a:rPr lang="en-US" sz="2000" noProof="0" dirty="0"/>
              <a:t>) and calculates the mean R, G, and B values across all pixels, converting them to the range [0, 1].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noProof="0" dirty="0"/>
              <a:t>Converts RGB to HSV</a:t>
            </a:r>
            <a:r>
              <a:rPr lang="pl-PL" sz="2000" b="1" noProof="0" dirty="0"/>
              <a:t>. </a:t>
            </a:r>
            <a:r>
              <a:rPr lang="en-US" sz="2000" noProof="0" dirty="0"/>
              <a:t>Transforms the averaged RGB color into HSV (Hue, Saturation, Value) for easier color classification.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noProof="0" dirty="0"/>
              <a:t>Classifies Color Based on HSV Values</a:t>
            </a:r>
            <a:r>
              <a:rPr lang="pl-PL" sz="2000" b="1" noProof="0" dirty="0"/>
              <a:t>.</a:t>
            </a:r>
            <a:endParaRPr lang="en-US" sz="2000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5CD6F8-6125-4EB9-F032-9E99FB19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054" y="740942"/>
            <a:ext cx="396295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7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A7B50-4055-E38E-E262-B17C673A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 Step. Feature extraction</a:t>
            </a:r>
          </a:p>
        </p:txBody>
      </p:sp>
      <p:pic>
        <p:nvPicPr>
          <p:cNvPr id="5" name="Content Placeholder 4" descr="A close up of text&#10;&#10;AI-generated content may be incorrect.">
            <a:extLst>
              <a:ext uri="{FF2B5EF4-FFF2-40B4-BE49-F238E27FC236}">
                <a16:creationId xmlns:a16="http://schemas.microsoft.com/office/drawing/2014/main" id="{C7BA656F-7011-26E1-2BE2-711B384A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1" y="1567286"/>
            <a:ext cx="7373379" cy="181952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E2634-5A7B-88A3-6498-632C6F13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824" y="4064300"/>
            <a:ext cx="823074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7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B06E7-95E0-0BE0-4CF7-8C0A3F269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1 Step. Feature extraction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54CD9FF-2A05-8462-B556-EA134377D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322" y="2174050"/>
            <a:ext cx="9573961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01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6F18-E7D9-695B-21FF-C16F8F005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Oriented</a:t>
            </a:r>
            <a:r>
              <a:rPr lang="pl-PL" dirty="0"/>
              <a:t> </a:t>
            </a:r>
            <a:r>
              <a:rPr lang="pl-PL" dirty="0" err="1"/>
              <a:t>Bounding</a:t>
            </a:r>
            <a:r>
              <a:rPr lang="pl-PL" dirty="0"/>
              <a:t> 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82CF1-4BFC-0744-F84B-5D01112A2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For </a:t>
            </a:r>
            <a:r>
              <a:rPr lang="pl-PL" dirty="0" err="1"/>
              <a:t>computing</a:t>
            </a:r>
            <a:r>
              <a:rPr lang="pl-PL" dirty="0"/>
              <a:t> </a:t>
            </a:r>
            <a:r>
              <a:rPr lang="pl-PL" dirty="0" err="1"/>
              <a:t>bounding</a:t>
            </a:r>
            <a:r>
              <a:rPr lang="pl-PL" dirty="0"/>
              <a:t> </a:t>
            </a:r>
            <a:r>
              <a:rPr lang="pl-PL" dirty="0" err="1"/>
              <a:t>box</a:t>
            </a:r>
            <a:r>
              <a:rPr lang="pl-PL" dirty="0"/>
              <a:t> we </a:t>
            </a:r>
            <a:r>
              <a:rPr lang="pl-PL" dirty="0" err="1"/>
              <a:t>used</a:t>
            </a:r>
            <a:r>
              <a:rPr lang="pl-PL" dirty="0"/>
              <a:t> </a:t>
            </a:r>
            <a:r>
              <a:rPr lang="pl-PL" dirty="0" err="1"/>
              <a:t>an</a:t>
            </a:r>
            <a:r>
              <a:rPr lang="pl-PL" dirty="0"/>
              <a:t> </a:t>
            </a:r>
            <a:r>
              <a:rPr lang="pl-PL" dirty="0" err="1"/>
              <a:t>external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finds</a:t>
            </a:r>
            <a:r>
              <a:rPr lang="pl-PL" dirty="0"/>
              <a:t> m</a:t>
            </a:r>
            <a:r>
              <a:rPr lang="en-US" dirty="0" err="1"/>
              <a:t>inimum</a:t>
            </a:r>
            <a:r>
              <a:rPr lang="en-US" dirty="0"/>
              <a:t>-area oriented bounding box of particles in image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800" b="0" i="0" dirty="0" err="1">
                <a:solidFill>
                  <a:srgbClr val="0E00FF"/>
                </a:solidFill>
                <a:effectLst/>
                <a:latin typeface="Menlo"/>
              </a:rPr>
              <a:t>function</a:t>
            </a:r>
            <a:r>
              <a:rPr lang="pl-PL" sz="1800" b="0" i="0" dirty="0">
                <a:solidFill>
                  <a:srgbClr val="0E00FF"/>
                </a:solidFill>
                <a:effectLst/>
                <a:latin typeface="Menlo"/>
              </a:rPr>
              <a:t> </a:t>
            </a:r>
            <a:r>
              <a:rPr lang="pl-PL" sz="1800" b="0" i="0" dirty="0">
                <a:effectLst/>
                <a:latin typeface="Menlo"/>
              </a:rPr>
              <a:t>[</a:t>
            </a:r>
            <a:r>
              <a:rPr lang="pl-PL" sz="1800" b="0" i="0" dirty="0" err="1">
                <a:effectLst/>
                <a:latin typeface="Menlo"/>
              </a:rPr>
              <a:t>rect</a:t>
            </a:r>
            <a:r>
              <a:rPr lang="pl-PL" sz="1800" b="0" i="0" dirty="0">
                <a:effectLst/>
                <a:latin typeface="Menlo"/>
              </a:rPr>
              <a:t> </a:t>
            </a:r>
            <a:r>
              <a:rPr lang="pl-PL" sz="1800" b="0" i="0" dirty="0" err="1">
                <a:effectLst/>
                <a:latin typeface="Menlo"/>
              </a:rPr>
              <a:t>labels</a:t>
            </a:r>
            <a:r>
              <a:rPr lang="pl-PL" sz="1800" b="0" i="0" dirty="0">
                <a:effectLst/>
                <a:latin typeface="Menlo"/>
              </a:rPr>
              <a:t>] = </a:t>
            </a:r>
            <a:r>
              <a:rPr lang="pl-PL" sz="1800" b="0" i="0" dirty="0" err="1">
                <a:effectLst/>
                <a:latin typeface="Menlo"/>
              </a:rPr>
              <a:t>imOrientedBox</a:t>
            </a:r>
            <a:r>
              <a:rPr lang="pl-PL" sz="1800" b="0" i="0" dirty="0">
                <a:effectLst/>
                <a:latin typeface="Menlo"/>
              </a:rPr>
              <a:t>(</a:t>
            </a:r>
            <a:r>
              <a:rPr lang="pl-PL" sz="1800" b="0" i="0" dirty="0" err="1">
                <a:effectLst/>
                <a:latin typeface="Menlo"/>
              </a:rPr>
              <a:t>img</a:t>
            </a:r>
            <a:r>
              <a:rPr lang="pl-PL" sz="1800" b="0" i="0" dirty="0">
                <a:effectLst/>
                <a:latin typeface="Menlo"/>
              </a:rPr>
              <a:t>, </a:t>
            </a:r>
            <a:r>
              <a:rPr lang="pl-PL" sz="1800" b="0" i="0" dirty="0" err="1">
                <a:effectLst/>
                <a:latin typeface="Menlo"/>
              </a:rPr>
              <a:t>varargin</a:t>
            </a:r>
            <a:r>
              <a:rPr lang="pl-PL" sz="1800" b="0" i="0" dirty="0">
                <a:effectLst/>
                <a:latin typeface="Menlo"/>
              </a:rPr>
              <a:t>)</a:t>
            </a:r>
          </a:p>
          <a:p>
            <a:pPr marL="0" indent="0">
              <a:buNone/>
            </a:pPr>
            <a:endParaRPr lang="pl-PL" sz="1800" b="0" i="0" dirty="0">
              <a:solidFill>
                <a:srgbClr val="008013"/>
              </a:solidFill>
              <a:effectLst/>
              <a:latin typeface="Menlo"/>
            </a:endParaRPr>
          </a:p>
          <a:p>
            <a:pPr marL="0" indent="0">
              <a:buNone/>
            </a:pPr>
            <a:r>
              <a:rPr lang="pl-PL" sz="1800" b="0" i="0" dirty="0">
                <a:solidFill>
                  <a:srgbClr val="008013"/>
                </a:solidFill>
                <a:effectLst/>
                <a:latin typeface="Menlo"/>
              </a:rPr>
              <a:t>% Author: David </a:t>
            </a:r>
            <a:r>
              <a:rPr lang="pl-PL" sz="1800" b="0" i="0" dirty="0" err="1">
                <a:solidFill>
                  <a:srgbClr val="008013"/>
                </a:solidFill>
                <a:effectLst/>
                <a:latin typeface="Menlo"/>
              </a:rPr>
              <a:t>Legland</a:t>
            </a:r>
            <a:endParaRPr lang="pl-PL" sz="1800" b="0" i="0" dirty="0">
              <a:effectLst/>
              <a:latin typeface="Menlo"/>
            </a:endParaRP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98728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AF5B-D3FF-1EDF-3EB5-0EABEF27A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 of output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5489C-DA7E-FA7E-6915-CF903BBE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noProof="0" dirty="0"/>
              <a:t>Object 2: eccentricity=0.8182, </a:t>
            </a:r>
            <a:r>
              <a:rPr lang="en-US" sz="2000" noProof="0" dirty="0" err="1"/>
              <a:t>obb_aspect_ratio</a:t>
            </a:r>
            <a:r>
              <a:rPr lang="en-US" sz="2000" noProof="0" dirty="0"/>
              <a:t>=1.0007, solidity=0.9561, </a:t>
            </a:r>
            <a:r>
              <a:rPr lang="en-US" sz="2000" noProof="0" dirty="0" err="1"/>
              <a:t>obb_extent</a:t>
            </a:r>
            <a:r>
              <a:rPr lang="en-US" sz="2000" noProof="0" dirty="0"/>
              <a:t>=0.5176</a:t>
            </a:r>
          </a:p>
          <a:p>
            <a:pPr marL="0" indent="0">
              <a:buNone/>
            </a:pPr>
            <a:r>
              <a:rPr lang="en-US" sz="2000" noProof="0" dirty="0"/>
              <a:t>Object 3: eccentricity=0.4840, </a:t>
            </a:r>
            <a:r>
              <a:rPr lang="en-US" sz="2000" noProof="0" dirty="0" err="1"/>
              <a:t>obb_aspect_ratio</a:t>
            </a:r>
            <a:r>
              <a:rPr lang="en-US" sz="2000" noProof="0" dirty="0"/>
              <a:t>=1.2098, solidity=0.9739, </a:t>
            </a:r>
            <a:r>
              <a:rPr lang="en-US" sz="2000" noProof="0" dirty="0" err="1"/>
              <a:t>obb_extent</a:t>
            </a:r>
            <a:r>
              <a:rPr lang="en-US" sz="2000" noProof="0" dirty="0"/>
              <a:t>=0.5456</a:t>
            </a:r>
          </a:p>
          <a:p>
            <a:pPr marL="0" indent="0">
              <a:buNone/>
            </a:pPr>
            <a:r>
              <a:rPr lang="en-US" sz="2000" noProof="0" dirty="0"/>
              <a:t>Object 4: eccentricity=0.2919, </a:t>
            </a:r>
            <a:r>
              <a:rPr lang="en-US" sz="2000" noProof="0" dirty="0" err="1"/>
              <a:t>obb_aspect_ratio</a:t>
            </a:r>
            <a:r>
              <a:rPr lang="en-US" sz="2000" noProof="0" dirty="0"/>
              <a:t>=1.0396, solidity=0.9840, </a:t>
            </a:r>
            <a:r>
              <a:rPr lang="en-US" sz="2000" noProof="0" dirty="0" err="1"/>
              <a:t>obb_extent</a:t>
            </a:r>
            <a:r>
              <a:rPr lang="en-US" sz="2000" noProof="0" dirty="0"/>
              <a:t>=0.9727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AAC5A-7518-95C2-7AD9-8ECD7DD8E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516" y="3429000"/>
            <a:ext cx="4660945" cy="29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122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3FBC-316F-7937-6F05-71FDD015A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2. Training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0C865-16C1-04A4-034F-98A034C9D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716" y="1477728"/>
            <a:ext cx="8821381" cy="37438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37DE2-5816-B62C-4B73-1A2C229CB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716" y="5333913"/>
            <a:ext cx="6430272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60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BD17-AA96-9639-ADBF-35AC85A0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2. 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AB268-5602-4FF1-10B4-055901DF0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noProof="0" dirty="0" err="1"/>
              <a:t>zscore</a:t>
            </a:r>
            <a:r>
              <a:rPr lang="en-US" noProof="0" dirty="0"/>
              <a:t> standardizes data by transforming each value to show how many standard deviations it lies from the mean.</a:t>
            </a:r>
          </a:p>
          <a:p>
            <a:r>
              <a:rPr lang="en-US" sz="2000" noProof="0" dirty="0"/>
              <a:t>Balances Feature Influence</a:t>
            </a:r>
          </a:p>
          <a:p>
            <a:r>
              <a:rPr lang="en-US" sz="2000" noProof="0" dirty="0"/>
              <a:t>Improves Classifier Performance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3F0457-59C0-308F-3B3E-FC7A92B8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366" y="3548382"/>
            <a:ext cx="7462346" cy="269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4479-CADB-D612-63EA-1076C04BD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Step 2. Training Models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B3CD-EE72-4209-B9FF-DD100B9D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l-PL" sz="4000" dirty="0"/>
              <a:t>For </a:t>
            </a:r>
            <a:r>
              <a:rPr lang="pl-PL" sz="4000" dirty="0" err="1"/>
              <a:t>training</a:t>
            </a:r>
            <a:r>
              <a:rPr lang="pl-PL" sz="4000" dirty="0"/>
              <a:t> </a:t>
            </a:r>
            <a:r>
              <a:rPr lang="pl-PL" sz="4000" dirty="0" err="1"/>
              <a:t>models</a:t>
            </a:r>
            <a:r>
              <a:rPr lang="pl-PL" sz="4000" dirty="0"/>
              <a:t> we </a:t>
            </a:r>
            <a:r>
              <a:rPr lang="pl-PL" sz="4000" dirty="0" err="1"/>
              <a:t>used</a:t>
            </a:r>
            <a:r>
              <a:rPr lang="pl-PL" sz="4000" dirty="0"/>
              <a:t>: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Statistics and Machine Learning Toolbox</a:t>
            </a:r>
            <a:r>
              <a:rPr lang="en-US" dirty="0"/>
              <a:t> </a:t>
            </a: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Classifiers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Forest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k-NN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KFold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zscore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indent="0">
              <a:lnSpc>
                <a:spcPct val="120000"/>
              </a:lnSpc>
              <a:buNone/>
            </a:pPr>
            <a:endParaRPr lang="pl-PL" dirty="0">
              <a:latin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Deep Learning Toolbox</a:t>
            </a:r>
            <a:br>
              <a:rPr lang="pl-PL" b="1" dirty="0"/>
            </a:br>
            <a:r>
              <a:rPr lang="en-US" dirty="0"/>
              <a:t>Neural network architecture:</a:t>
            </a:r>
            <a:br>
              <a:rPr lang="pl-PL" dirty="0"/>
            </a:br>
            <a:r>
              <a:rPr lang="pl-PL" dirty="0"/>
              <a:t>	</a:t>
            </a:r>
            <a:r>
              <a:rPr lang="en-US" sz="2800" dirty="0"/>
              <a:t>Input layer → Fully connected layers → </a:t>
            </a:r>
            <a:r>
              <a:rPr lang="en-US" sz="2800" dirty="0" err="1"/>
              <a:t>Softmax</a:t>
            </a:r>
            <a:r>
              <a:rPr lang="en-US" sz="2800" dirty="0"/>
              <a:t> → Classification</a:t>
            </a:r>
            <a:br>
              <a:rPr lang="pl-PL" sz="2800" dirty="0"/>
            </a:br>
            <a:r>
              <a:rPr lang="en-US" dirty="0"/>
              <a:t>Adam optimizer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153228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482</Words>
  <Application>Microsoft Office PowerPoint</Application>
  <PresentationFormat>Widescreen</PresentationFormat>
  <Paragraphs>56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Menlo</vt:lpstr>
      <vt:lpstr>Office Theme</vt:lpstr>
      <vt:lpstr>Figure recognition</vt:lpstr>
      <vt:lpstr>1 Step. Feature extraction</vt:lpstr>
      <vt:lpstr>1 Step. Feature extraction</vt:lpstr>
      <vt:lpstr>1 Step. Feature extraction</vt:lpstr>
      <vt:lpstr>Oriented Bounding Box</vt:lpstr>
      <vt:lpstr>Example of output features</vt:lpstr>
      <vt:lpstr>Step 2. Training Models</vt:lpstr>
      <vt:lpstr>Step 2. Training Models</vt:lpstr>
      <vt:lpstr>Step 2. Training Models</vt:lpstr>
      <vt:lpstr>Step 2. Training Models</vt:lpstr>
      <vt:lpstr>Step 2. Training Models</vt:lpstr>
      <vt:lpstr>PowerPoint Presentation</vt:lpstr>
      <vt:lpstr>PowerPoint Presentation</vt:lpstr>
      <vt:lpstr>Step 3. GUIDE</vt:lpstr>
      <vt:lpstr>Getting an image</vt:lpstr>
      <vt:lpstr>Morphological image processing</vt:lpstr>
      <vt:lpstr>Loading models</vt:lpstr>
      <vt:lpstr>Getting features for figures in loop</vt:lpstr>
      <vt:lpstr>Comparing models via table</vt:lpstr>
      <vt:lpstr>Getting color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Yuliya Dabreha</dc:creator>
  <cp:lastModifiedBy>Yuliya Dabreha</cp:lastModifiedBy>
  <cp:revision>4</cp:revision>
  <dcterms:created xsi:type="dcterms:W3CDTF">2025-04-22T14:15:04Z</dcterms:created>
  <dcterms:modified xsi:type="dcterms:W3CDTF">2025-05-09T15:53:16Z</dcterms:modified>
</cp:coreProperties>
</file>