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2" r:id="rId8"/>
    <p:sldId id="263"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7/24/2022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7/24/2022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7/24/2022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7/24/2022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760838"/>
            <a:ext cx="8825658" cy="3329581"/>
          </a:xfrm>
        </p:spPr>
        <p:txBody>
          <a:bodyPr/>
          <a:lstStyle/>
          <a:p>
            <a:pPr algn="ctr"/>
            <a:r>
              <a:rPr lang="en-US" sz="8000" dirty="0"/>
              <a:t>Bacchus </a:t>
            </a:r>
            <a:r>
              <a:rPr lang="en-US" sz="8000" dirty="0" smtClean="0"/>
              <a:t>Winery</a:t>
            </a:r>
            <a:r>
              <a:rPr lang="en-US" dirty="0" smtClean="0"/>
              <a:t/>
            </a:r>
            <a:br>
              <a:rPr lang="en-US" dirty="0" smtClean="0"/>
            </a:br>
            <a:r>
              <a:rPr lang="en-US" sz="6000" dirty="0" smtClean="0"/>
              <a:t>Case Study</a:t>
            </a:r>
            <a:endParaRPr lang="en-US" sz="6000"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587" y="832021"/>
            <a:ext cx="2079790" cy="2079790"/>
          </a:xfrm>
          <a:prstGeom prst="rect">
            <a:avLst/>
          </a:prstGeom>
        </p:spPr>
      </p:pic>
    </p:spTree>
    <p:extLst>
      <p:ext uri="{BB962C8B-B14F-4D97-AF65-F5344CB8AC3E}">
        <p14:creationId xmlns:p14="http://schemas.microsoft.com/office/powerpoint/2010/main" val="1018932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Green Team</a:t>
            </a:r>
            <a:endParaRPr lang="en-US" dirty="0"/>
          </a:p>
        </p:txBody>
      </p:sp>
      <p:sp>
        <p:nvSpPr>
          <p:cNvPr id="3" name="Content Placeholder 2"/>
          <p:cNvSpPr>
            <a:spLocks noGrp="1"/>
          </p:cNvSpPr>
          <p:nvPr>
            <p:ph idx="1"/>
          </p:nvPr>
        </p:nvSpPr>
        <p:spPr/>
        <p:txBody>
          <a:bodyPr/>
          <a:lstStyle/>
          <a:p>
            <a:pPr marL="0" indent="0">
              <a:buNone/>
            </a:pPr>
            <a:r>
              <a:rPr lang="en-US" dirty="0"/>
              <a:t>W</a:t>
            </a:r>
            <a:r>
              <a:rPr lang="en-US" dirty="0" smtClean="0"/>
              <a:t>e </a:t>
            </a:r>
            <a:r>
              <a:rPr lang="en-US" dirty="0"/>
              <a:t>are the green team, we worked on the </a:t>
            </a:r>
            <a:r>
              <a:rPr lang="en-US" dirty="0" smtClean="0"/>
              <a:t>Bacchus </a:t>
            </a:r>
            <a:r>
              <a:rPr lang="en-US" dirty="0"/>
              <a:t>wine case and our members include the </a:t>
            </a:r>
            <a:r>
              <a:rPr lang="en-US" dirty="0" smtClean="0"/>
              <a:t>following:</a:t>
            </a:r>
          </a:p>
          <a:p>
            <a:r>
              <a:rPr lang="en-US" dirty="0" smtClean="0"/>
              <a:t>Kendrick Baker</a:t>
            </a:r>
          </a:p>
          <a:p>
            <a:r>
              <a:rPr lang="en-US" dirty="0" smtClean="0"/>
              <a:t>Julia </a:t>
            </a:r>
            <a:r>
              <a:rPr lang="en-US" dirty="0" err="1" smtClean="0"/>
              <a:t>Delightly</a:t>
            </a:r>
            <a:endParaRPr lang="en-US" dirty="0" smtClean="0"/>
          </a:p>
          <a:p>
            <a:r>
              <a:rPr lang="en-US" dirty="0" smtClean="0"/>
              <a:t>Elizabeth Fung</a:t>
            </a:r>
          </a:p>
          <a:p>
            <a:r>
              <a:rPr lang="en-US" dirty="0" smtClean="0"/>
              <a:t>Christopher Morales</a:t>
            </a:r>
          </a:p>
          <a:p>
            <a:r>
              <a:rPr lang="en-US" dirty="0" smtClean="0"/>
              <a:t>Abigail </a:t>
            </a:r>
            <a:r>
              <a:rPr lang="en-US" dirty="0" err="1" smtClean="0"/>
              <a:t>Sabelhaus</a:t>
            </a:r>
            <a:endParaRPr lang="en-US" dirty="0"/>
          </a:p>
        </p:txBody>
      </p:sp>
    </p:spTree>
    <p:extLst>
      <p:ext uri="{BB962C8B-B14F-4D97-AF65-F5344CB8AC3E}">
        <p14:creationId xmlns:p14="http://schemas.microsoft.com/office/powerpoint/2010/main" val="3260838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a:xfrm>
            <a:off x="1103312" y="1919416"/>
            <a:ext cx="9787110" cy="4160108"/>
          </a:xfrm>
        </p:spPr>
        <p:txBody>
          <a:bodyPr>
            <a:normAutofit/>
          </a:bodyPr>
          <a:lstStyle/>
          <a:p>
            <a:r>
              <a:rPr lang="en-US" sz="1400" dirty="0" smtClean="0"/>
              <a:t>For this case study in association with Bacchus Winery, our team was tasked with looking through the records of the company and making an analysis of the delivery, distribution, sales, cost, hours of labor and inventory using databases to discover discrepancies, gaps in time, over abundance of hours and anything else that could be making them less efficient and profitable. The steps that were taken to discover and remedy their financial hardships were as follows.</a:t>
            </a:r>
          </a:p>
          <a:p>
            <a:r>
              <a:rPr lang="en-US" sz="1400" dirty="0" smtClean="0"/>
              <a:t>ORD- to create a layout and plan for the elements and values that are to be looked at and inputted into an algorithm.</a:t>
            </a:r>
          </a:p>
          <a:p>
            <a:r>
              <a:rPr lang="en-US" sz="1400" dirty="0" smtClean="0"/>
              <a:t>Databases- Tables using the information given by the company to input into the layout of the ORD as database tables are made to show in a comprehensive and easy to visually analyze how the company is run and what resources are being used at what rate.</a:t>
            </a:r>
          </a:p>
          <a:p>
            <a:r>
              <a:rPr lang="en-US" sz="1400" dirty="0" smtClean="0"/>
              <a:t>Generate Reports- Reports are made to show the important information that would be beneficial to discovering where the companies losses are coming from using the databases as they generate specific requested information and analysis's.  </a:t>
            </a:r>
          </a:p>
          <a:p>
            <a:pPr marL="0" indent="0">
              <a:buNone/>
            </a:pPr>
            <a:endParaRPr lang="en-US" sz="1400" dirty="0"/>
          </a:p>
        </p:txBody>
      </p:sp>
    </p:spTree>
    <p:extLst>
      <p:ext uri="{BB962C8B-B14F-4D97-AF65-F5344CB8AC3E}">
        <p14:creationId xmlns:p14="http://schemas.microsoft.com/office/powerpoint/2010/main" val="216145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29263" y="2205250"/>
            <a:ext cx="3743886" cy="3906412"/>
          </a:xfrm>
        </p:spPr>
      </p:pic>
      <p:sp>
        <p:nvSpPr>
          <p:cNvPr id="7" name="Content Placeholder 6"/>
          <p:cNvSpPr>
            <a:spLocks noGrp="1"/>
          </p:cNvSpPr>
          <p:nvPr>
            <p:ph sz="half" idx="2"/>
          </p:nvPr>
        </p:nvSpPr>
        <p:spPr/>
        <p:txBody>
          <a:bodyPr>
            <a:normAutofit fontScale="92500" lnSpcReduction="10000"/>
          </a:bodyPr>
          <a:lstStyle/>
          <a:p>
            <a:r>
              <a:rPr lang="en-US" sz="1400" dirty="0" smtClean="0"/>
              <a:t>An ORD was created to breakdown and layout the Relationships between the embedded documents. </a:t>
            </a:r>
          </a:p>
          <a:p>
            <a:r>
              <a:rPr lang="en-US" sz="1400" dirty="0" smtClean="0"/>
              <a:t>The ORD relations consisted of a one-to-many relationship between suppliers and delivery metrics as well as with the Wine to Distributors for suppliers and wine each possesses multiple distributors and delivery variables each. </a:t>
            </a:r>
          </a:p>
          <a:p>
            <a:r>
              <a:rPr lang="en-US" sz="1400" dirty="0" smtClean="0"/>
              <a:t>The Employees and the Time sheets on the other hand were made up of one-to-one relationships meaning that each employee possessed only one time sheet each. </a:t>
            </a:r>
          </a:p>
          <a:p>
            <a:r>
              <a:rPr lang="en-US" sz="1400" dirty="0" smtClean="0"/>
              <a:t>then these variables and relationships were each plugged into a database code with the proper inserting of each of the needed items. These databases would use the variables within to calculate and show the expenditures as well as profits and time gaps and losses posed by each of the tables by generating Reports.</a:t>
            </a:r>
          </a:p>
        </p:txBody>
      </p:sp>
    </p:spTree>
    <p:extLst>
      <p:ext uri="{BB962C8B-B14F-4D97-AF65-F5344CB8AC3E}">
        <p14:creationId xmlns:p14="http://schemas.microsoft.com/office/powerpoint/2010/main" val="383096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Generated Reports</a:t>
            </a:r>
            <a:endParaRPr lang="en-US" dirty="0"/>
          </a:p>
        </p:txBody>
      </p:sp>
      <p:sp>
        <p:nvSpPr>
          <p:cNvPr id="3" name="Content Placeholder 2"/>
          <p:cNvSpPr>
            <a:spLocks noGrp="1"/>
          </p:cNvSpPr>
          <p:nvPr>
            <p:ph idx="1"/>
          </p:nvPr>
        </p:nvSpPr>
        <p:spPr>
          <a:xfrm>
            <a:off x="1103312" y="1853248"/>
            <a:ext cx="8946541" cy="3460157"/>
          </a:xfrm>
        </p:spPr>
        <p:txBody>
          <a:bodyPr>
            <a:normAutofit/>
          </a:bodyPr>
          <a:lstStyle/>
          <a:p>
            <a:pPr marL="0" indent="0">
              <a:buNone/>
            </a:pPr>
            <a:r>
              <a:rPr lang="en-US" sz="1400" dirty="0" smtClean="0"/>
              <a:t>Report </a:t>
            </a:r>
            <a:r>
              <a:rPr lang="en-US" sz="1400" dirty="0"/>
              <a:t>concepts based on case study </a:t>
            </a:r>
            <a:r>
              <a:rPr lang="en-US" sz="1400" dirty="0" smtClean="0"/>
              <a:t>needs were created to show comprehensively what the overarching costs and expenditures that would </a:t>
            </a:r>
            <a:r>
              <a:rPr lang="en-US" sz="1400" dirty="0"/>
              <a:t>a</a:t>
            </a:r>
            <a:r>
              <a:rPr lang="en-US" sz="1400" dirty="0" smtClean="0"/>
              <a:t>ffect the company the most are.</a:t>
            </a:r>
            <a:endParaRPr lang="en-US" sz="1400" dirty="0"/>
          </a:p>
          <a:p>
            <a:r>
              <a:rPr lang="en-US" sz="1400" dirty="0"/>
              <a:t>Create a month-to-month report of delivery times to see where there are gaps</a:t>
            </a:r>
          </a:p>
          <a:p>
            <a:r>
              <a:rPr lang="en-US" sz="1400" dirty="0"/>
              <a:t>Create a sales report to see which wine is selling the most</a:t>
            </a:r>
          </a:p>
          <a:p>
            <a:r>
              <a:rPr lang="en-US" sz="1400" dirty="0"/>
              <a:t>Create a timesheet report that totals number of hours each employee worked</a:t>
            </a:r>
          </a:p>
          <a:p>
            <a:endParaRPr lang="en-US" sz="1400" dirty="0"/>
          </a:p>
          <a:p>
            <a:endParaRPr lang="en-US" dirty="0"/>
          </a:p>
        </p:txBody>
      </p:sp>
    </p:spTree>
    <p:extLst>
      <p:ext uri="{BB962C8B-B14F-4D97-AF65-F5344CB8AC3E}">
        <p14:creationId xmlns:p14="http://schemas.microsoft.com/office/powerpoint/2010/main" val="1693023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#1</a:t>
            </a:r>
            <a:endParaRPr lang="en-US" dirty="0"/>
          </a:p>
        </p:txBody>
      </p:sp>
      <p:sp>
        <p:nvSpPr>
          <p:cNvPr id="3" name="Content Placeholder 2"/>
          <p:cNvSpPr>
            <a:spLocks noGrp="1"/>
          </p:cNvSpPr>
          <p:nvPr>
            <p:ph idx="1"/>
          </p:nvPr>
        </p:nvSpPr>
        <p:spPr>
          <a:xfrm>
            <a:off x="1104293" y="2069394"/>
            <a:ext cx="8946541" cy="4195481"/>
          </a:xfrm>
        </p:spPr>
        <p:txBody>
          <a:bodyPr/>
          <a:lstStyle/>
          <a:p>
            <a:r>
              <a:rPr lang="en-US" sz="1400" dirty="0" smtClean="0"/>
              <a:t>The </a:t>
            </a:r>
            <a:r>
              <a:rPr lang="en-US" sz="1400" dirty="0"/>
              <a:t>purpose of this report is to gather all of the data for delivery times and see how frequently the deliveries deviated from the expected time and average the total amount of time month-to-month to check for problem areas or an overall issue with the supplier’s performance. </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smtClean="0"/>
          </a:p>
          <a:p>
            <a:r>
              <a:rPr lang="en-US" sz="1400" dirty="0" smtClean="0"/>
              <a:t>The </a:t>
            </a:r>
            <a:r>
              <a:rPr lang="en-US" sz="1400" dirty="0"/>
              <a:t>Results from Report #1 were that Tubes R Us was the supplier who was late the most in April by 2 and a half hours.  As far as best delivery record that would go to Boxes and Things, they were late by 5 minutes in June and the only supplier to deliver on time in April.</a:t>
            </a:r>
          </a:p>
          <a:p>
            <a:endParaRPr lang="en-US" sz="14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170" y="2850640"/>
            <a:ext cx="6327178" cy="2339691"/>
          </a:xfrm>
          <a:prstGeom prst="rect">
            <a:avLst/>
          </a:prstGeom>
        </p:spPr>
      </p:pic>
    </p:spTree>
    <p:extLst>
      <p:ext uri="{BB962C8B-B14F-4D97-AF65-F5344CB8AC3E}">
        <p14:creationId xmlns:p14="http://schemas.microsoft.com/office/powerpoint/2010/main" val="1022013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#2</a:t>
            </a:r>
            <a:endParaRPr lang="en-US" dirty="0"/>
          </a:p>
        </p:txBody>
      </p:sp>
      <p:sp>
        <p:nvSpPr>
          <p:cNvPr id="3" name="Content Placeholder 2"/>
          <p:cNvSpPr>
            <a:spLocks noGrp="1"/>
          </p:cNvSpPr>
          <p:nvPr>
            <p:ph idx="1"/>
          </p:nvPr>
        </p:nvSpPr>
        <p:spPr>
          <a:xfrm>
            <a:off x="1103312" y="1853248"/>
            <a:ext cx="8946541" cy="4572266"/>
          </a:xfrm>
        </p:spPr>
        <p:txBody>
          <a:bodyPr>
            <a:normAutofit lnSpcReduction="10000"/>
          </a:bodyPr>
          <a:lstStyle/>
          <a:p>
            <a:r>
              <a:rPr lang="en-US" sz="1400" dirty="0" smtClean="0"/>
              <a:t>This </a:t>
            </a:r>
            <a:r>
              <a:rPr lang="en-US" sz="1400" dirty="0"/>
              <a:t>report observes which wine is selling the most based on sales records kept for each individual wine. Each of the wine’s records will be compared to the others to see which wine is the most popular and which distributor carries it. </a:t>
            </a:r>
          </a:p>
          <a:p>
            <a:endParaRPr lang="en-US" sz="1400" dirty="0"/>
          </a:p>
          <a:p>
            <a:endParaRPr lang="en-US" sz="1400" dirty="0"/>
          </a:p>
          <a:p>
            <a:endParaRPr lang="en-US" sz="1400" dirty="0" smtClean="0"/>
          </a:p>
          <a:p>
            <a:endParaRPr lang="en-US" sz="1400" dirty="0"/>
          </a:p>
          <a:p>
            <a:endParaRPr lang="en-US" sz="1400" dirty="0"/>
          </a:p>
          <a:p>
            <a:endParaRPr lang="en-US" sz="1400" dirty="0"/>
          </a:p>
          <a:p>
            <a:endParaRPr lang="en-US" sz="1400" dirty="0"/>
          </a:p>
          <a:p>
            <a:endParaRPr lang="en-US" sz="1400" dirty="0"/>
          </a:p>
          <a:p>
            <a:r>
              <a:rPr lang="en-US" sz="1400" dirty="0"/>
              <a:t>The results for the wine sales were that the Merlot sold the most units, followed by the Cabernet, and followed then Chardonnay and Chablis which sold the same amount of units. These results show that while there is a clear preference for the Merlot, there is not one wine that sticks out as performing poorly compared to the rest. However, both of the lowest performing wines are being handled by the same distributor, which may be important to note moving forward</a:t>
            </a:r>
            <a:r>
              <a:rPr lang="en-US" sz="1400" dirty="0" smtClean="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3500" y="2795410"/>
            <a:ext cx="4246164" cy="2059070"/>
          </a:xfrm>
          <a:prstGeom prst="rect">
            <a:avLst/>
          </a:prstGeom>
        </p:spPr>
      </p:pic>
    </p:spTree>
    <p:extLst>
      <p:ext uri="{BB962C8B-B14F-4D97-AF65-F5344CB8AC3E}">
        <p14:creationId xmlns:p14="http://schemas.microsoft.com/office/powerpoint/2010/main" val="1616051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#3</a:t>
            </a:r>
            <a:endParaRPr lang="en-US" dirty="0"/>
          </a:p>
        </p:txBody>
      </p:sp>
      <p:sp>
        <p:nvSpPr>
          <p:cNvPr id="3" name="Content Placeholder 2"/>
          <p:cNvSpPr>
            <a:spLocks noGrp="1"/>
          </p:cNvSpPr>
          <p:nvPr>
            <p:ph idx="1"/>
          </p:nvPr>
        </p:nvSpPr>
        <p:spPr/>
        <p:txBody>
          <a:bodyPr/>
          <a:lstStyle/>
          <a:p>
            <a:r>
              <a:rPr lang="en-US" sz="1400" dirty="0" smtClean="0"/>
              <a:t>In </a:t>
            </a:r>
            <a:r>
              <a:rPr lang="en-US" sz="1400" dirty="0"/>
              <a:t>order to determine how many hours each employee has worked within each quarter, this report will generate a table of employee records </a:t>
            </a:r>
            <a:r>
              <a:rPr lang="en-US" sz="1400" dirty="0" smtClean="0"/>
              <a:t>that keeps </a:t>
            </a:r>
            <a:r>
              <a:rPr lang="en-US" sz="1400" dirty="0"/>
              <a:t>track of the hours clocked. Therefore, the employers may see if the work </a:t>
            </a:r>
            <a:r>
              <a:rPr lang="en-US" sz="1400" dirty="0" smtClean="0"/>
              <a:t>has been </a:t>
            </a:r>
            <a:r>
              <a:rPr lang="en-US" sz="1400" dirty="0"/>
              <a:t>unequally shared amongst their employees</a:t>
            </a:r>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r>
              <a:rPr lang="en-US" sz="1400" dirty="0"/>
              <a:t>The results for the time each employee worked was that Davis worked for far less time than Stan had. In order to even the spread of hours Davis will need to take over some of the hours Stan typically works. This will provide better time worked equality among staff.</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5632" y="3073168"/>
            <a:ext cx="3581900" cy="1924319"/>
          </a:xfrm>
          <a:prstGeom prst="rect">
            <a:avLst/>
          </a:prstGeom>
        </p:spPr>
      </p:pic>
    </p:spTree>
    <p:extLst>
      <p:ext uri="{BB962C8B-B14F-4D97-AF65-F5344CB8AC3E}">
        <p14:creationId xmlns:p14="http://schemas.microsoft.com/office/powerpoint/2010/main" val="44888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a:xfrm>
            <a:off x="1103312" y="1326292"/>
            <a:ext cx="8946541" cy="4922107"/>
          </a:xfrm>
        </p:spPr>
        <p:txBody>
          <a:bodyPr>
            <a:noAutofit/>
          </a:bodyPr>
          <a:lstStyle/>
          <a:p>
            <a:r>
              <a:rPr lang="en-US" sz="1200" dirty="0" smtClean="0"/>
              <a:t>A </a:t>
            </a:r>
            <a:r>
              <a:rPr lang="en-US" sz="1200" dirty="0"/>
              <a:t>large amount of financial strain would come from the overstocking of specific brands that didn't sell as well as anticipated by the size of the orders</a:t>
            </a:r>
            <a:r>
              <a:rPr lang="en-US" sz="1200" dirty="0" smtClean="0"/>
              <a:t>.</a:t>
            </a:r>
          </a:p>
          <a:p>
            <a:r>
              <a:rPr lang="en-US" sz="1200" dirty="0" smtClean="0"/>
              <a:t>Each order </a:t>
            </a:r>
            <a:r>
              <a:rPr lang="en-US" sz="1200" dirty="0"/>
              <a:t>from the distributor was only for one kind of </a:t>
            </a:r>
            <a:r>
              <a:rPr lang="en-US" sz="1200" dirty="0" smtClean="0"/>
              <a:t>wine. If they order different </a:t>
            </a:r>
            <a:r>
              <a:rPr lang="en-US" sz="1200" dirty="0"/>
              <a:t>wines they have to make a separate order per wine </a:t>
            </a:r>
            <a:r>
              <a:rPr lang="en-US" sz="1200" dirty="0" smtClean="0"/>
              <a:t>type.</a:t>
            </a:r>
          </a:p>
          <a:p>
            <a:r>
              <a:rPr lang="en-US" sz="1200" dirty="0" smtClean="0"/>
              <a:t>The </a:t>
            </a:r>
            <a:r>
              <a:rPr lang="en-US" sz="1200" dirty="0"/>
              <a:t>uneven spread of hours for each employee could lead to employee burnout if not corrected. Which could lead to a higher turnover </a:t>
            </a:r>
            <a:r>
              <a:rPr lang="en-US" sz="1200" dirty="0" smtClean="0"/>
              <a:t>rate.</a:t>
            </a:r>
          </a:p>
          <a:p>
            <a:r>
              <a:rPr lang="en-US" sz="1200" dirty="0" smtClean="0"/>
              <a:t>Distributors </a:t>
            </a:r>
            <a:r>
              <a:rPr lang="en-US" sz="1200" dirty="0"/>
              <a:t>purchase wine by cases, or units, as opposed to individual </a:t>
            </a:r>
            <a:r>
              <a:rPr lang="en-US" sz="1200" dirty="0" smtClean="0"/>
              <a:t>bottles</a:t>
            </a:r>
          </a:p>
          <a:p>
            <a:r>
              <a:rPr lang="en-US" sz="1200" dirty="0" smtClean="0"/>
              <a:t>A </a:t>
            </a:r>
            <a:r>
              <a:rPr lang="en-US" sz="1200" dirty="0"/>
              <a:t>unit of wine contains the standard US amount of 12 </a:t>
            </a:r>
            <a:r>
              <a:rPr lang="en-US" sz="1200" dirty="0" smtClean="0"/>
              <a:t>bottles</a:t>
            </a:r>
          </a:p>
          <a:p>
            <a:r>
              <a:rPr lang="en-US" sz="1200" dirty="0" smtClean="0"/>
              <a:t>The </a:t>
            </a:r>
            <a:r>
              <a:rPr lang="en-US" sz="1200" dirty="0"/>
              <a:t>amount of hours an employee works is calculated over the entire quarter, as opposed to a monthly time </a:t>
            </a:r>
            <a:r>
              <a:rPr lang="en-US" sz="1200" dirty="0" smtClean="0"/>
              <a:t>frame</a:t>
            </a:r>
          </a:p>
          <a:p>
            <a:r>
              <a:rPr lang="en-US" sz="1200" dirty="0" smtClean="0"/>
              <a:t>The </a:t>
            </a:r>
            <a:r>
              <a:rPr lang="en-US" sz="1200" dirty="0"/>
              <a:t>expected supplier minimum on-time delivery performance should be no lower than </a:t>
            </a:r>
            <a:r>
              <a:rPr lang="en-US" sz="1200" dirty="0" smtClean="0"/>
              <a:t>80%</a:t>
            </a:r>
          </a:p>
          <a:p>
            <a:r>
              <a:rPr lang="en-US" sz="1200" dirty="0" smtClean="0"/>
              <a:t>Shipments </a:t>
            </a:r>
            <a:r>
              <a:rPr lang="en-US" sz="1200" dirty="0"/>
              <a:t>are able to be tracked by Maria using wine </a:t>
            </a:r>
            <a:r>
              <a:rPr lang="en-US" sz="1200" dirty="0" err="1"/>
              <a:t>order_id</a:t>
            </a:r>
            <a:r>
              <a:rPr lang="en-US" sz="1200" dirty="0" smtClean="0"/>
              <a:t>.</a:t>
            </a:r>
          </a:p>
          <a:p>
            <a:r>
              <a:rPr lang="en-US" sz="1200" dirty="0" smtClean="0"/>
              <a:t>Stan </a:t>
            </a:r>
            <a:r>
              <a:rPr lang="en-US" sz="1200" dirty="0"/>
              <a:t>and Davis can keep track of deliveries using </a:t>
            </a:r>
            <a:r>
              <a:rPr lang="en-US" sz="1200" dirty="0" err="1" smtClean="0"/>
              <a:t>delivery_id</a:t>
            </a:r>
            <a:r>
              <a:rPr lang="en-US" sz="1200" dirty="0" smtClean="0"/>
              <a:t>.</a:t>
            </a:r>
          </a:p>
          <a:p>
            <a:r>
              <a:rPr lang="en-US" sz="1200" dirty="0" smtClean="0"/>
              <a:t>A </a:t>
            </a:r>
            <a:r>
              <a:rPr lang="en-US" sz="1200" dirty="0"/>
              <a:t>Stock Keeping Unit or SKU is the typical number that retailers will use to differentiate </a:t>
            </a:r>
            <a:r>
              <a:rPr lang="en-US" sz="1200" dirty="0" smtClean="0"/>
              <a:t>products</a:t>
            </a:r>
          </a:p>
          <a:p>
            <a:r>
              <a:rPr lang="en-US" sz="1200" dirty="0" smtClean="0"/>
              <a:t>Time </a:t>
            </a:r>
            <a:r>
              <a:rPr lang="en-US" sz="1200" dirty="0"/>
              <a:t>clocks or time sheets are one of the more common methods to monitor employees </a:t>
            </a:r>
            <a:r>
              <a:rPr lang="en-US" sz="1200" dirty="0" smtClean="0"/>
              <a:t>time</a:t>
            </a:r>
          </a:p>
          <a:p>
            <a:r>
              <a:rPr lang="en-US" sz="1200" dirty="0" smtClean="0"/>
              <a:t>Each </a:t>
            </a:r>
            <a:r>
              <a:rPr lang="en-US" sz="1200" dirty="0"/>
              <a:t>order is only for one kind of </a:t>
            </a:r>
            <a:r>
              <a:rPr lang="en-US" sz="1200" dirty="0" smtClean="0"/>
              <a:t>wine</a:t>
            </a:r>
          </a:p>
          <a:p>
            <a:r>
              <a:rPr lang="en-US" sz="1200" dirty="0"/>
              <a:t>We made the assumption that there are established delivery days (Mondays and Fridays). Delivery times are established according to availability.</a:t>
            </a:r>
          </a:p>
        </p:txBody>
      </p:sp>
    </p:spTree>
    <p:extLst>
      <p:ext uri="{BB962C8B-B14F-4D97-AF65-F5344CB8AC3E}">
        <p14:creationId xmlns:p14="http://schemas.microsoft.com/office/powerpoint/2010/main" val="9337161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230</TotalTime>
  <Words>1009</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Bacchus Winery Case Study</vt:lpstr>
      <vt:lpstr>Green Team</vt:lpstr>
      <vt:lpstr>Case Study</vt:lpstr>
      <vt:lpstr>ORD</vt:lpstr>
      <vt:lpstr>Generated Reports</vt:lpstr>
      <vt:lpstr>REPORT #1</vt:lpstr>
      <vt:lpstr>REPORT #2</vt:lpstr>
      <vt:lpstr>REPORT #3</vt:lpstr>
      <vt:lpstr>Assumptions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Bacchus Winery Case Study</dc:title>
  <dc:creator>Chris Morales</dc:creator>
  <cp:lastModifiedBy>Chris Morales</cp:lastModifiedBy>
  <cp:revision>17</cp:revision>
  <dcterms:created xsi:type="dcterms:W3CDTF">2022-07-14T05:52:01Z</dcterms:created>
  <dcterms:modified xsi:type="dcterms:W3CDTF">2022-07-24T06:44:53Z</dcterms:modified>
</cp:coreProperties>
</file>