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4" r:id="rId6"/>
    <p:sldId id="308" r:id="rId7"/>
    <p:sldId id="309" r:id="rId8"/>
    <p:sldId id="310" r:id="rId9"/>
    <p:sldId id="311" r:id="rId10"/>
    <p:sldId id="304" r:id="rId11"/>
    <p:sldId id="306" r:id="rId12"/>
    <p:sldId id="305" r:id="rId13"/>
    <p:sldId id="307" r:id="rId14"/>
    <p:sldId id="312" r:id="rId15"/>
    <p:sldId id="313" r:id="rId16"/>
    <p:sldId id="314" r:id="rId17"/>
    <p:sldId id="315" r:id="rId18"/>
    <p:sldId id="316" r:id="rId19"/>
    <p:sldId id="317" r:id="rId20"/>
    <p:sldId id="284" r:id="rId2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3"/>
      <p:bold r:id="rId24"/>
      <p:italic r:id="rId25"/>
      <p:boldItalic r:id="rId26"/>
    </p:embeddedFont>
    <p:embeddedFont>
      <p:font typeface="Barlow Semi Condensed Medium" panose="00000606000000000000" pitchFamily="2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Fjalla One" panose="020B0604020202020204" charset="0"/>
      <p:regular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EB0246-3159-4603-8030-EFF478581698}">
  <a:tblStyle styleId="{CEEB0246-3159-4603-8030-EFF4785816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267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058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282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845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221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330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08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28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75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70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74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5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031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40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65" r:id="rId8"/>
    <p:sldLayoutId id="2147483669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631270" y="1965787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 ASSEMBLY MIPS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5" y="3721608"/>
            <a:ext cx="3654339" cy="872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Júlia Du Bois de Araújo Silva NºUSP 14584360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1"/>
                </a:solidFill>
              </a:rPr>
              <a:t>Marcos Medeiros da Silva Filho NºUSP 14594271</a:t>
            </a:r>
            <a:endParaRPr sz="2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831029" y="95706"/>
            <a:ext cx="1463413" cy="114757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5995" y="372979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1351542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B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8" name="Google Shape;2178;p3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021889" y="2004750"/>
                <a:ext cx="7081284" cy="1134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tx1">
                        <a:lumMod val="50000"/>
                      </a:schemeClr>
                    </a:solidFill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No problema B, deve-se criar uma função o qual possua um paramêtro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Barlow Semi Condensed"/>
                        <a:cs typeface="Barlow Semi Condensed"/>
                        <a:sym typeface="Barlow Semi Condensed"/>
                      </a:rPr>
                      <m:t>𝑛</m:t>
                    </m:r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inteiro, cuja representa a dimensão da matriz quadrada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𝑀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, um ponteiro para matriz quadrada real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Barlow Semi Condensed"/>
                      </a:rPr>
                      <m:t>𝑛𝑥𝑛</m:t>
                    </m:r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, que é 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𝑋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, uma constante real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Barlow Semi Condensed"/>
                      </a:rPr>
                      <m:t>𝑐</m:t>
                    </m:r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 e um ponteiro para matriz quadrada real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Barlow Semi Condensed"/>
                      </a:rPr>
                      <m:t>𝑛𝑥𝑛</m:t>
                    </m:r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 resultante, o qual receberá o endereço da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𝑍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 resultante alocada dinamicamente</a:t>
                </a:r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.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</a:rPr>
                  <a:t>Nesse sentido, a função efetuará a operação de multiplicação entre 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</a:rPr>
                  <a:t>e a constante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</a:rPr>
                  <a:t>  e o resultado será armazenado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,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</a:rPr>
                  <a:t>ou seja,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𝑐𝑜𝑚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.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No final da operação, é devolvido a matriz resultante no parâmetro de ponteiro da função.</a:t>
                </a:r>
                <a:endParaRPr dirty="0">
                  <a:latin typeface="Barlow Semi Condensed"/>
                  <a:ea typeface="Barlow Semi Condensed"/>
                  <a:cs typeface="Barlow Semi Condensed"/>
                  <a:sym typeface="Barlow Semi Condensed"/>
                </a:endParaRPr>
              </a:p>
            </p:txBody>
          </p:sp>
        </mc:Choice>
        <mc:Fallback>
          <p:sp>
            <p:nvSpPr>
              <p:cNvPr id="2178" name="Google Shape;2178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21889" y="2004750"/>
                <a:ext cx="7081284" cy="1134000"/>
              </a:xfrm>
              <a:prstGeom prst="rect">
                <a:avLst/>
              </a:prstGeom>
              <a:blipFill>
                <a:blip r:embed="rId3"/>
                <a:stretch>
                  <a:fillRect l="-517" r="-517" b="-908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60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B: código em C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15A345-9FA4-48E7-AB56-8E5A85923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6" t="10942" r="6285" b="10861"/>
          <a:stretch/>
        </p:blipFill>
        <p:spPr>
          <a:xfrm>
            <a:off x="1655134" y="1041991"/>
            <a:ext cx="5833731" cy="34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0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831029" y="95706"/>
            <a:ext cx="1463413" cy="114757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5995" y="372979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1351542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C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8" name="Google Shape;2178;p3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021889" y="2004750"/>
                <a:ext cx="7081284" cy="1134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tx1">
                        <a:lumMod val="50000"/>
                      </a:schemeClr>
                    </a:solidFill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No problema C, deve-se criar uma função o qual possua um paramêtro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Barlow Semi Condensed"/>
                        <a:cs typeface="Barlow Semi Condensed"/>
                        <a:sym typeface="Barlow Semi Condensed"/>
                      </a:rPr>
                      <m:t>𝑛</m:t>
                    </m:r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inteiro, cuja representa a dimensão da matriz quadrada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𝑀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, dois ponteiros para matrizes quadrada reais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Barlow Semi Condensed"/>
                      </a:rPr>
                      <m:t>𝑛𝑥𝑛</m:t>
                    </m:r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, que são as matrizes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𝑋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𝑌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, e um ponteiro para matriz quadrada real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Barlow Semi Condensed"/>
                      </a:rPr>
                      <m:t>𝑛𝑥𝑛</m:t>
                    </m:r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 resultante, o qual receberá o endereço da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𝑍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 resultante alocada dinamicamente</a:t>
                </a:r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.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</a:rPr>
                  <a:t>Nesse sentido, a função efetuará a operação de multiplicação entre as matrizes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 e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 panose="02040503050406030204" pitchFamily="18" charset="0"/>
                        <a:sym typeface="Barlow Semi Condensed"/>
                      </a:rPr>
                      <m:t> 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  <a:sym typeface="Barlow Semi Condensed"/>
                          </a:rPr>
                          <m:t>𝑌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  <a:sym typeface="Barlow Semi Condensed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</a:rPr>
                  <a:t>e o resultado será armazenado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,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</a:rPr>
                  <a:t>ou seja,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𝑐𝑜𝑚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.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No final da operação, é devolvido a matriz resultante no parâmetro de ponteiro da função.</a:t>
                </a:r>
                <a:endParaRPr dirty="0">
                  <a:latin typeface="Barlow Semi Condensed"/>
                  <a:ea typeface="Barlow Semi Condensed"/>
                  <a:cs typeface="Barlow Semi Condensed"/>
                  <a:sym typeface="Barlow Semi Condensed"/>
                </a:endParaRPr>
              </a:p>
            </p:txBody>
          </p:sp>
        </mc:Choice>
        <mc:Fallback>
          <p:sp>
            <p:nvSpPr>
              <p:cNvPr id="2178" name="Google Shape;2178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21889" y="2004750"/>
                <a:ext cx="7081284" cy="1134000"/>
              </a:xfrm>
              <a:prstGeom prst="rect">
                <a:avLst/>
              </a:prstGeom>
              <a:blipFill>
                <a:blip r:embed="rId3"/>
                <a:stretch>
                  <a:fillRect l="-517" r="-517" b="-908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56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C: código em C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D39934-26F1-4B57-ACF3-D7BA8A5EA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" t="8545" r="5844" b="8080"/>
          <a:stretch/>
        </p:blipFill>
        <p:spPr>
          <a:xfrm>
            <a:off x="1881780" y="867880"/>
            <a:ext cx="5252484" cy="37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4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C: código em Assembly MIPS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4DF9D1-DEF3-4716-927D-C6EF81282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7" t="10078" r="5504" b="8634"/>
          <a:stretch/>
        </p:blipFill>
        <p:spPr>
          <a:xfrm>
            <a:off x="1105786" y="911028"/>
            <a:ext cx="6932428" cy="35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6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C: código em Assembly MIPS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F7C13E-B0BA-4BB7-A6E3-0091D267C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4" t="9509" r="5524" b="8768"/>
          <a:stretch/>
        </p:blipFill>
        <p:spPr>
          <a:xfrm>
            <a:off x="1135911" y="911028"/>
            <a:ext cx="6872177" cy="36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5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C: código em Assembly MIPS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EE4F8A-C1D6-4E91-8700-C42AF3885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" t="6577" r="5092" b="5461"/>
          <a:stretch/>
        </p:blipFill>
        <p:spPr>
          <a:xfrm>
            <a:off x="2429730" y="909735"/>
            <a:ext cx="4284389" cy="389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C: código em Assembly MIPS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B74B26-205F-45C8-9D6E-70D4216F4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1" t="6577" r="4434" b="6577"/>
          <a:stretch/>
        </p:blipFill>
        <p:spPr>
          <a:xfrm>
            <a:off x="1858674" y="911028"/>
            <a:ext cx="5426502" cy="386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4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C: código em Assembly MIPS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96EBF1-08AC-4130-9CDA-BCC2E45C2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4" t="6577" r="5314" b="6579"/>
          <a:stretch/>
        </p:blipFill>
        <p:spPr>
          <a:xfrm>
            <a:off x="2138841" y="911028"/>
            <a:ext cx="4866168" cy="38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C: código em Assembly MIPS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9E2BAC-7FFF-47D4-BB9A-6468CDB3F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0" t="6578" r="4237" b="6578"/>
          <a:stretch/>
        </p:blipFill>
        <p:spPr>
          <a:xfrm>
            <a:off x="2220452" y="911028"/>
            <a:ext cx="4702946" cy="38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1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1" name="Google Shape;1891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9250" y="1173415"/>
                <a:ext cx="7705500" cy="3529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 sz="1600" dirty="0"/>
                  <a:t>Para entregar o trabalho e obter  uma maior compreensão sobre linguagem de montagem MIPS, foram desenvolvidos as soluções para os itens A, B e C do problema 27</a:t>
                </a:r>
                <a:r>
                  <a:rPr lang="pt-BR" sz="1600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: </a:t>
                </a:r>
              </a:p>
              <a:p>
                <a:pPr lvl="0" algn="just" rtl="0">
                  <a:spcBef>
                    <a:spcPts val="1600"/>
                  </a:spcBef>
                  <a:spcAft>
                    <a:spcPts val="0"/>
                  </a:spcAft>
                  <a:buClr>
                    <a:srgbClr val="30394B"/>
                  </a:buClr>
                  <a:buSzPts val="1200"/>
                  <a:buFont typeface="+mj-lt"/>
                  <a:buAutoNum type="alphaUcPeriod"/>
                </a:pPr>
                <a:r>
                  <a:rPr lang="pt-BR" sz="1600" dirty="0"/>
                  <a:t>Faça uma função que recebe como parâmetros um inteiro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1600" dirty="0"/>
                  <a:t> e duas matrizes quadradas reais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1600" dirty="0"/>
                  <a:t> de ordem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1600" dirty="0"/>
                  <a:t>. Esta função devolve em uma matriz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t-BR" sz="1600" dirty="0"/>
                  <a:t>, também passada como parâmetro, a soma das matrizes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1600" dirty="0">
                    <a:solidFill>
                      <a:srgbClr val="30394B"/>
                    </a:solidFill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.</a:t>
                </a:r>
              </a:p>
              <a:p>
                <a:pPr marL="457200" lvl="0" indent="-304800" algn="just" rtl="0">
                  <a:spcBef>
                    <a:spcPts val="0"/>
                  </a:spcBef>
                  <a:spcAft>
                    <a:spcPts val="0"/>
                  </a:spcAft>
                  <a:buClr>
                    <a:srgbClr val="30394B"/>
                  </a:buClr>
                  <a:buSzPts val="1200"/>
                  <a:buAutoNum type="alphaUcPeriod"/>
                </a:pPr>
                <a:r>
                  <a:rPr lang="pt-BR" sz="1600" dirty="0"/>
                  <a:t>Escreva uma função que recebe como parâmetro um número inteiro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1600" dirty="0"/>
                  <a:t>, um número real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600" dirty="0"/>
                  <a:t> e uma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ar-AE" sz="1600" dirty="0"/>
                  <a:t>. </a:t>
                </a:r>
                <a:r>
                  <a:rPr lang="pt-BR" sz="1600" dirty="0"/>
                  <a:t>A função devolve em uma matriz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1600" dirty="0"/>
                  <a:t>, também passada como parâmetro, o produto do número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600" dirty="0"/>
                  <a:t> pela matriz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1600" dirty="0"/>
                  <a:t>. Ou seja,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. </a:t>
                </a:r>
                <a:endParaRPr lang="pt-BR" sz="1600" dirty="0">
                  <a:latin typeface="Barlow Semi Condensed"/>
                  <a:ea typeface="Barlow Semi Condensed"/>
                  <a:cs typeface="Barlow Semi Condensed"/>
                  <a:sym typeface="Barlow Semi Condensed"/>
                </a:endParaRPr>
              </a:p>
              <a:p>
                <a:pPr marL="457200" lvl="0" indent="-304800" algn="just" rtl="0">
                  <a:spcBef>
                    <a:spcPts val="0"/>
                  </a:spcBef>
                  <a:spcAft>
                    <a:spcPts val="0"/>
                  </a:spcAft>
                  <a:buClr>
                    <a:srgbClr val="30394B"/>
                  </a:buClr>
                  <a:buSzPts val="1200"/>
                  <a:buAutoNum type="alphaUcPeriod"/>
                </a:pPr>
                <a:r>
                  <a:rPr lang="pt-BR" sz="1600" dirty="0"/>
                  <a:t>Escreva uma função que recebe como parâmetros um inteiro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1600" dirty="0"/>
                  <a:t> e duas matrizes quadradas reais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sz="1600" dirty="0"/>
                  <a:t> . Esta função devolve em uma matriz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t-BR" sz="1600" dirty="0"/>
                  <a:t>, também passada como parâmetro, o produto das matrizes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1600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Barlow Semi Condensed"/>
                  <a:ea typeface="Barlow Semi Condensed"/>
                  <a:cs typeface="Barlow Semi Condensed"/>
                  <a:sym typeface="Barlow Semi Condensed"/>
                </a:endParaRPr>
              </a:p>
            </p:txBody>
          </p:sp>
        </mc:Choice>
        <mc:Fallback>
          <p:sp>
            <p:nvSpPr>
              <p:cNvPr id="1891" name="Google Shape;1891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9250" y="1173415"/>
                <a:ext cx="7705500" cy="3529500"/>
              </a:xfrm>
              <a:prstGeom prst="rect">
                <a:avLst/>
              </a:prstGeom>
              <a:blipFill>
                <a:blip r:embed="rId3"/>
                <a:stretch>
                  <a:fillRect l="-475" r="-3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831029" y="95706"/>
            <a:ext cx="1463413" cy="114757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5995" y="372979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1351542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A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8" name="Google Shape;2178;p3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021889" y="2004750"/>
                <a:ext cx="7081284" cy="1134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tx1">
                        <a:lumMod val="50000"/>
                      </a:schemeClr>
                    </a:solidFill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No problema A, deve-se criar uma função o qual possua um paramêtro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Barlow Semi Condensed"/>
                        <a:cs typeface="Barlow Semi Condensed"/>
                        <a:sym typeface="Barlow Semi Condensed"/>
                      </a:rPr>
                      <m:t>𝑛</m:t>
                    </m:r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inteiro, cuja representa a dimensão da matriz quadrada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𝑀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, dois ponteiros para matrizes quadrada reais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Barlow Semi Condensed"/>
                      </a:rPr>
                      <m:t>𝑛𝑥𝑛</m:t>
                    </m:r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, que são as matrizes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𝑋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𝑌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, e um ponteiro para matriz quadrada real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Barlow Semi Condensed"/>
                      </a:rPr>
                      <m:t>𝑛𝑥𝑛</m:t>
                    </m:r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 resultante, o qual receberá o endereço da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𝑍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sym typeface="Barlow Semi Condensed"/>
                  </a:rPr>
                  <a:t> resultante alocada dinamicamente</a:t>
                </a:r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.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</a:rPr>
                  <a:t>Nesse sentido, a função efetuará a operação de soma entre as matrizes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 e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 panose="02040503050406030204" pitchFamily="18" charset="0"/>
                        <a:sym typeface="Barlow Semi Condensed"/>
                      </a:rPr>
                      <m:t> 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  <a:sym typeface="Barlow Semi Condensed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  <a:sym typeface="Barlow Semi Condensed"/>
                          </a:rPr>
                          <m:t>𝑌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  <a:sym typeface="Barlow Semi Condensed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</a:rPr>
                  <a:t>e o resultado será armazenado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,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</a:rPr>
                  <a:t>ou seja,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𝑐𝑜𝑚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. </a:t>
                </a:r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Barlow Semi Condensed"/>
                    <a:ea typeface="Barlow Semi Condensed"/>
                    <a:cs typeface="Barlow Semi Condensed"/>
                    <a:sym typeface="Barlow Semi Condensed"/>
                  </a:rPr>
                  <a:t>No final da operação, é devolvido a matriz resultante no parâmetro de ponteiro da função.</a:t>
                </a:r>
                <a:endParaRPr dirty="0">
                  <a:latin typeface="Barlow Semi Condensed"/>
                  <a:ea typeface="Barlow Semi Condensed"/>
                  <a:cs typeface="Barlow Semi Condensed"/>
                  <a:sym typeface="Barlow Semi Condensed"/>
                </a:endParaRPr>
              </a:p>
            </p:txBody>
          </p:sp>
        </mc:Choice>
        <mc:Fallback>
          <p:sp>
            <p:nvSpPr>
              <p:cNvPr id="2178" name="Google Shape;2178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21889" y="2004750"/>
                <a:ext cx="7081284" cy="1134000"/>
              </a:xfrm>
              <a:prstGeom prst="rect">
                <a:avLst/>
              </a:prstGeom>
              <a:blipFill>
                <a:blip r:embed="rId3"/>
                <a:stretch>
                  <a:fillRect l="-517" r="-517" b="-908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A: código em C</a:t>
            </a:r>
            <a:endParaRPr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34741C8-81D7-4ACD-9B2D-DD9C7B620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4" t="11605" r="6449" b="9377"/>
          <a:stretch/>
        </p:blipFill>
        <p:spPr>
          <a:xfrm>
            <a:off x="1562803" y="1091609"/>
            <a:ext cx="5890437" cy="3374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A: código em Assembly MIPS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4B4E6-A3A6-46B5-A736-C81C82D87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9" t="7965" r="5115" b="8667"/>
          <a:stretch/>
        </p:blipFill>
        <p:spPr>
          <a:xfrm>
            <a:off x="981739" y="963246"/>
            <a:ext cx="7180521" cy="333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A: código em Assembly MIPS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977A54-27E7-4578-A0D7-704E838E7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5" t="6577" r="6002" b="6579"/>
          <a:stretch/>
        </p:blipFill>
        <p:spPr>
          <a:xfrm>
            <a:off x="2165422" y="911028"/>
            <a:ext cx="4813005" cy="40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8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A: código em Assembly MIPS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C867ED-4F66-42CC-9AE8-5477510036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6" t="6577" r="6380" b="6577"/>
          <a:stretch/>
        </p:blipFill>
        <p:spPr>
          <a:xfrm>
            <a:off x="2392250" y="911028"/>
            <a:ext cx="4359349" cy="39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A: código em Assembly MIPS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B77D39-3FCF-43AF-84D0-BDE6670A9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2" t="11670" r="6357" b="10511"/>
          <a:stretch/>
        </p:blipFill>
        <p:spPr>
          <a:xfrm>
            <a:off x="1073888" y="1150679"/>
            <a:ext cx="6996224" cy="30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0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A: código em Assembly MIPS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1D056A-0997-470D-9803-622A99B09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6" t="8682" r="5792" b="7665"/>
          <a:stretch/>
        </p:blipFill>
        <p:spPr>
          <a:xfrm>
            <a:off x="1647971" y="921495"/>
            <a:ext cx="5847907" cy="38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514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Apresentação na tela (16:9)</PresentationFormat>
  <Paragraphs>51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Roboto Condensed Light</vt:lpstr>
      <vt:lpstr>Barlow Semi Condensed</vt:lpstr>
      <vt:lpstr>Cambria Math</vt:lpstr>
      <vt:lpstr>Arial</vt:lpstr>
      <vt:lpstr>Barlow Semi Condensed Medium</vt:lpstr>
      <vt:lpstr>Fjalla One</vt:lpstr>
      <vt:lpstr>Technology Consulting by Slidesgo</vt:lpstr>
      <vt:lpstr> ASSEMBLY MIPS</vt:lpstr>
      <vt:lpstr>PROBLEMAS</vt:lpstr>
      <vt:lpstr>Problema A</vt:lpstr>
      <vt:lpstr>Problema A: código em C</vt:lpstr>
      <vt:lpstr>Problema A: código em Assembly MIPS</vt:lpstr>
      <vt:lpstr>Problema A: código em Assembly MIPS</vt:lpstr>
      <vt:lpstr>Problema A: código em Assembly MIPS</vt:lpstr>
      <vt:lpstr>Problema A: código em Assembly MIPS</vt:lpstr>
      <vt:lpstr>Problema A: código em Assembly MIPS</vt:lpstr>
      <vt:lpstr>Problema B</vt:lpstr>
      <vt:lpstr>Problema B: código em C</vt:lpstr>
      <vt:lpstr>Problema C</vt:lpstr>
      <vt:lpstr>Problema C: código em C</vt:lpstr>
      <vt:lpstr>Problema C: código em Assembly MIPS</vt:lpstr>
      <vt:lpstr>Problema C: código em Assembly MIPS</vt:lpstr>
      <vt:lpstr>Problema C: código em Assembly MIPS</vt:lpstr>
      <vt:lpstr>Problema C: código em Assembly MIPS</vt:lpstr>
      <vt:lpstr>Problema C: código em Assembly MIPS</vt:lpstr>
      <vt:lpstr>Problema C: código em Assembly MIPS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ASSEMBLY MIPS</dc:title>
  <dc:creator>Usuario</dc:creator>
  <cp:lastModifiedBy>Marcos Medeiros</cp:lastModifiedBy>
  <cp:revision>1</cp:revision>
  <dcterms:modified xsi:type="dcterms:W3CDTF">2024-06-08T17:26:28Z</dcterms:modified>
</cp:coreProperties>
</file>