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7" r:id="rId4"/>
    <p:sldId id="299" r:id="rId5"/>
    <p:sldId id="300" r:id="rId6"/>
    <p:sldId id="281" r:id="rId7"/>
    <p:sldId id="265" r:id="rId8"/>
    <p:sldId id="301" r:id="rId9"/>
    <p:sldId id="280" r:id="rId10"/>
    <p:sldId id="303" r:id="rId11"/>
    <p:sldId id="302" r:id="rId12"/>
    <p:sldId id="308" r:id="rId13"/>
    <p:sldId id="309" r:id="rId14"/>
    <p:sldId id="305" r:id="rId15"/>
    <p:sldId id="310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470"/>
    <a:srgbClr val="000000"/>
    <a:srgbClr val="B2D0B4"/>
    <a:srgbClr val="92BC95"/>
    <a:srgbClr val="3B352D"/>
    <a:srgbClr val="B2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689" autoAdjust="0"/>
  </p:normalViewPr>
  <p:slideViewPr>
    <p:cSldViewPr snapToGrid="0">
      <p:cViewPr varScale="1">
        <p:scale>
          <a:sx n="62" d="100"/>
          <a:sy n="62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5CD6A-BCB2-45B0-A7F7-78FFD578C97A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66571-51BA-41A3-B3D2-9DADE9BDB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6571-51BA-41A3-B3D2-9DADE9BDB3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PhD</a:t>
            </a:r>
            <a:r>
              <a:rPr lang="en-US" baseline="0" dirty="0" smtClean="0"/>
              <a:t> student</a:t>
            </a:r>
            <a:endParaRPr lang="en-US" dirty="0" smtClean="0"/>
          </a:p>
          <a:p>
            <a:r>
              <a:rPr lang="en-US" dirty="0" smtClean="0"/>
              <a:t>Smith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6571-51BA-41A3-B3D2-9DADE9BDB3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6571-51BA-41A3-B3D2-9DADE9BDB3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Tree-like shrubs</a:t>
            </a:r>
          </a:p>
          <a:p>
            <a:r>
              <a:rPr lang="en-US" dirty="0" smtClean="0"/>
              <a:t>10 feet tall</a:t>
            </a:r>
          </a:p>
          <a:p>
            <a:r>
              <a:rPr lang="en-US" dirty="0" smtClean="0"/>
              <a:t>Biggest flowers in the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6571-51BA-41A3-B3D2-9DADE9BDB3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misplaced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6571-51BA-41A3-B3D2-9DADE9BDB3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7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what are the relationships between the species in Datureae</a:t>
            </a:r>
          </a:p>
          <a:p>
            <a:r>
              <a:rPr lang="en-US" dirty="0" smtClean="0"/>
              <a:t>Know who is the 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6571-51BA-41A3-B3D2-9DADE9BDB3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 3 and 4 – no sense except in the light of Datureae </a:t>
            </a:r>
            <a:r>
              <a:rPr lang="en-US" smtClean="0"/>
              <a:t>phylogey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6571-51BA-41A3-B3D2-9DADE9BDB3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Considering</a:t>
            </a:r>
            <a:r>
              <a:rPr lang="en-US" baseline="0" dirty="0" smtClean="0"/>
              <a:t> periods of glaciation – variations in temperature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6571-51BA-41A3-B3D2-9DADE9BDB3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Considering</a:t>
            </a:r>
            <a:r>
              <a:rPr lang="en-US" baseline="0" dirty="0" smtClean="0"/>
              <a:t> periods of glaciation – variations </a:t>
            </a:r>
            <a:r>
              <a:rPr lang="en-US" baseline="0" smtClean="0"/>
              <a:t>in temperature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6571-51BA-41A3-B3D2-9DADE9BDB3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CFDC-F5BD-4AC7-B845-8ADB00FFBD99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4922-FC3E-4E3F-9B8F-C336F5431440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0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5EA-F9DC-42FF-9F0A-F304C9B8A5E3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6C5E-7CA8-4B5F-AE3C-2C799FCBB304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5A8F-1AA7-4715-A6A9-A80C6E722A51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5BE-93C2-4107-BBA1-F3773CAA857B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9AB6-7A35-46DD-B533-8AFE144D7935}" type="datetime1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4D1-F572-410F-AFC8-263BE1AF3976}" type="datetime1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9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DB37-6EBE-4E91-BF94-7CB760548153}" type="datetime1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C5ED-AE93-4946-9276-B84172AAB45E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3977-B2F4-433C-B608-8077EC046D9D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1BA2-DE22-4CDA-AE1A-DD8EDE103EC7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977A-BF84-41C6-BCB2-A02952DC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07226"/>
            <a:ext cx="9144000" cy="2083608"/>
          </a:xfrm>
          <a:prstGeom prst="rect">
            <a:avLst/>
          </a:prstGeom>
          <a:solidFill>
            <a:srgbClr val="3B3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104" y="4021812"/>
            <a:ext cx="8263594" cy="101990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Phylogenetics and Biogeography of the Datureae clade </a:t>
            </a:r>
            <a:r>
              <a:rPr lang="en-US" sz="32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(Solanaceae</a:t>
            </a:r>
            <a:r>
              <a:rPr lang="en-US" sz="32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endParaRPr lang="en-US" sz="32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2105" y="5162843"/>
            <a:ext cx="8404270" cy="9279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2D0B4"/>
                </a:solidFill>
                <a:latin typeface="Century Schoolbook" panose="02040604050505020304" pitchFamily="18" charset="0"/>
              </a:rPr>
              <a:t>Julia </a:t>
            </a:r>
            <a:r>
              <a:rPr lang="en-US" b="1" dirty="0" smtClean="0">
                <a:solidFill>
                  <a:srgbClr val="B2D0B4"/>
                </a:solidFill>
                <a:latin typeface="Century Schoolbook" panose="02040604050505020304" pitchFamily="18" charset="0"/>
              </a:rPr>
              <a:t>Dupin, University </a:t>
            </a:r>
            <a:r>
              <a:rPr lang="en-US" b="1" dirty="0">
                <a:solidFill>
                  <a:srgbClr val="B2D0B4"/>
                </a:solidFill>
                <a:latin typeface="Century Schoolbook" panose="02040604050505020304" pitchFamily="18" charset="0"/>
              </a:rPr>
              <a:t>of Colorado Boulder </a:t>
            </a:r>
            <a:endParaRPr lang="en-US" b="1" dirty="0" smtClean="0">
              <a:solidFill>
                <a:srgbClr val="B2D0B4"/>
              </a:solidFill>
              <a:latin typeface="Century Schoolbook" panose="02040604050505020304" pitchFamily="18" charset="0"/>
            </a:endParaRPr>
          </a:p>
          <a:p>
            <a:r>
              <a:rPr lang="en-US" sz="1700" dirty="0" smtClean="0">
                <a:solidFill>
                  <a:srgbClr val="B2D0B4"/>
                </a:solidFill>
                <a:latin typeface="Century Schoolbook" panose="02040604050505020304" pitchFamily="18" charset="0"/>
              </a:rPr>
              <a:t>The </a:t>
            </a:r>
            <a:r>
              <a:rPr lang="en-US" sz="1700" dirty="0">
                <a:solidFill>
                  <a:srgbClr val="B2D0B4"/>
                </a:solidFill>
                <a:latin typeface="Century Schoolbook" panose="02040604050505020304" pitchFamily="18" charset="0"/>
              </a:rPr>
              <a:t>California Botanical </a:t>
            </a:r>
            <a:r>
              <a:rPr lang="en-US" sz="1700" dirty="0" smtClean="0">
                <a:solidFill>
                  <a:srgbClr val="B2D0B4"/>
                </a:solidFill>
                <a:latin typeface="Century Schoolbook" panose="02040604050505020304" pitchFamily="18" charset="0"/>
              </a:rPr>
              <a:t>Society, 25th </a:t>
            </a:r>
            <a:r>
              <a:rPr lang="en-US" sz="1700" dirty="0">
                <a:solidFill>
                  <a:srgbClr val="B2D0B4"/>
                </a:solidFill>
                <a:latin typeface="Century Schoolbook" panose="02040604050505020304" pitchFamily="18" charset="0"/>
              </a:rPr>
              <a:t>Graduate Student </a:t>
            </a:r>
            <a:r>
              <a:rPr lang="en-US" sz="1700" dirty="0" smtClean="0">
                <a:solidFill>
                  <a:srgbClr val="B2D0B4"/>
                </a:solidFill>
                <a:latin typeface="Century Schoolbook" panose="02040604050505020304" pitchFamily="18" charset="0"/>
              </a:rPr>
              <a:t>Meeting - April 11, 2015</a:t>
            </a:r>
            <a:endParaRPr lang="en-US" sz="1700" dirty="0">
              <a:solidFill>
                <a:srgbClr val="B2D0B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8307" y="6553738"/>
            <a:ext cx="216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hallierosetaylor.tumblr.com</a:t>
            </a:r>
          </a:p>
        </p:txBody>
      </p:sp>
    </p:spTree>
    <p:extLst>
      <p:ext uri="{BB962C8B-B14F-4D97-AF65-F5344CB8AC3E}">
        <p14:creationId xmlns:p14="http://schemas.microsoft.com/office/powerpoint/2010/main" val="36585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162" y="449313"/>
            <a:ext cx="7918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phylogeny – Preliminary results</a:t>
            </a:r>
          </a:p>
        </p:txBody>
      </p: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5"/>
          <a:stretch>
            <a:fillRect/>
          </a:stretch>
        </p:blipFill>
        <p:spPr bwMode="auto">
          <a:xfrm>
            <a:off x="1189819" y="1658319"/>
            <a:ext cx="6736546" cy="477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5"/>
          <p:cNvSpPr>
            <a:spLocks/>
          </p:cNvSpPr>
          <p:nvPr/>
        </p:nvSpPr>
        <p:spPr bwMode="auto">
          <a:xfrm rot="19646204" flipH="1">
            <a:off x="2157857" y="2245387"/>
            <a:ext cx="693293" cy="467256"/>
          </a:xfrm>
          <a:custGeom>
            <a:avLst/>
            <a:gdLst>
              <a:gd name="T0" fmla="*/ 1642 w 1642"/>
              <a:gd name="T1" fmla="*/ 266 h 771"/>
              <a:gd name="T2" fmla="*/ 1333 w 1642"/>
              <a:gd name="T3" fmla="*/ 0 h 771"/>
              <a:gd name="T4" fmla="*/ 1333 w 1642"/>
              <a:gd name="T5" fmla="*/ 134 h 771"/>
              <a:gd name="T6" fmla="*/ 0 w 1642"/>
              <a:gd name="T7" fmla="*/ 771 h 771"/>
              <a:gd name="T8" fmla="*/ 0 w 1642"/>
              <a:gd name="T9" fmla="*/ 771 h 771"/>
              <a:gd name="T10" fmla="*/ 1333 w 1642"/>
              <a:gd name="T11" fmla="*/ 398 h 771"/>
              <a:gd name="T12" fmla="*/ 1333 w 1642"/>
              <a:gd name="T13" fmla="*/ 532 h 771"/>
              <a:gd name="T14" fmla="*/ 1642 w 1642"/>
              <a:gd name="T15" fmla="*/ 266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2" h="771">
                <a:moveTo>
                  <a:pt x="1642" y="266"/>
                </a:moveTo>
                <a:cubicBezTo>
                  <a:pt x="1333" y="0"/>
                  <a:pt x="1333" y="0"/>
                  <a:pt x="1333" y="0"/>
                </a:cubicBezTo>
                <a:cubicBezTo>
                  <a:pt x="1333" y="134"/>
                  <a:pt x="1333" y="134"/>
                  <a:pt x="1333" y="134"/>
                </a:cubicBezTo>
                <a:cubicBezTo>
                  <a:pt x="1333" y="134"/>
                  <a:pt x="394" y="110"/>
                  <a:pt x="0" y="771"/>
                </a:cubicBezTo>
                <a:cubicBezTo>
                  <a:pt x="0" y="771"/>
                  <a:pt x="0" y="771"/>
                  <a:pt x="0" y="771"/>
                </a:cubicBezTo>
                <a:cubicBezTo>
                  <a:pt x="402" y="297"/>
                  <a:pt x="1333" y="398"/>
                  <a:pt x="1333" y="398"/>
                </a:cubicBezTo>
                <a:cubicBezTo>
                  <a:pt x="1333" y="532"/>
                  <a:pt x="1333" y="532"/>
                  <a:pt x="1333" y="532"/>
                </a:cubicBezTo>
                <a:lnTo>
                  <a:pt x="1642" y="266"/>
                </a:lnTo>
                <a:close/>
              </a:path>
            </a:pathLst>
          </a:custGeom>
          <a:solidFill>
            <a:srgbClr val="C0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 rot="1953796">
            <a:off x="3359393" y="3140628"/>
            <a:ext cx="693293" cy="467256"/>
          </a:xfrm>
          <a:custGeom>
            <a:avLst/>
            <a:gdLst>
              <a:gd name="T0" fmla="*/ 1642 w 1642"/>
              <a:gd name="T1" fmla="*/ 266 h 771"/>
              <a:gd name="T2" fmla="*/ 1333 w 1642"/>
              <a:gd name="T3" fmla="*/ 0 h 771"/>
              <a:gd name="T4" fmla="*/ 1333 w 1642"/>
              <a:gd name="T5" fmla="*/ 134 h 771"/>
              <a:gd name="T6" fmla="*/ 0 w 1642"/>
              <a:gd name="T7" fmla="*/ 771 h 771"/>
              <a:gd name="T8" fmla="*/ 0 w 1642"/>
              <a:gd name="T9" fmla="*/ 771 h 771"/>
              <a:gd name="T10" fmla="*/ 1333 w 1642"/>
              <a:gd name="T11" fmla="*/ 398 h 771"/>
              <a:gd name="T12" fmla="*/ 1333 w 1642"/>
              <a:gd name="T13" fmla="*/ 532 h 771"/>
              <a:gd name="T14" fmla="*/ 1642 w 1642"/>
              <a:gd name="T15" fmla="*/ 266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2" h="771">
                <a:moveTo>
                  <a:pt x="1642" y="266"/>
                </a:moveTo>
                <a:cubicBezTo>
                  <a:pt x="1333" y="0"/>
                  <a:pt x="1333" y="0"/>
                  <a:pt x="1333" y="0"/>
                </a:cubicBezTo>
                <a:cubicBezTo>
                  <a:pt x="1333" y="134"/>
                  <a:pt x="1333" y="134"/>
                  <a:pt x="1333" y="134"/>
                </a:cubicBezTo>
                <a:cubicBezTo>
                  <a:pt x="1333" y="134"/>
                  <a:pt x="394" y="110"/>
                  <a:pt x="0" y="771"/>
                </a:cubicBezTo>
                <a:cubicBezTo>
                  <a:pt x="0" y="771"/>
                  <a:pt x="0" y="771"/>
                  <a:pt x="0" y="771"/>
                </a:cubicBezTo>
                <a:cubicBezTo>
                  <a:pt x="402" y="297"/>
                  <a:pt x="1333" y="398"/>
                  <a:pt x="1333" y="398"/>
                </a:cubicBezTo>
                <a:cubicBezTo>
                  <a:pt x="1333" y="532"/>
                  <a:pt x="1333" y="532"/>
                  <a:pt x="1333" y="532"/>
                </a:cubicBezTo>
                <a:lnTo>
                  <a:pt x="1642" y="266"/>
                </a:lnTo>
                <a:close/>
              </a:path>
            </a:pathLst>
          </a:custGeom>
          <a:solidFill>
            <a:srgbClr val="C0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3851" y="268120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~ 8 </a:t>
            </a:r>
            <a:r>
              <a:rPr lang="en-US" b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m.y</a:t>
            </a:r>
            <a:r>
              <a:rPr lang="en-US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80" y="339920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~ 7 </a:t>
            </a:r>
            <a:r>
              <a:rPr lang="en-US" b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m.y</a:t>
            </a:r>
            <a:r>
              <a:rPr lang="en-US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81207" y="3564610"/>
            <a:ext cx="449451" cy="234923"/>
          </a:xfrm>
          <a:prstGeom prst="ellipse">
            <a:avLst/>
          </a:prstGeom>
          <a:noFill/>
          <a:ln w="28575">
            <a:solidFill>
              <a:srgbClr val="6CA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26225" y="4215542"/>
            <a:ext cx="449451" cy="234923"/>
          </a:xfrm>
          <a:prstGeom prst="ellipse">
            <a:avLst/>
          </a:prstGeom>
          <a:noFill/>
          <a:ln w="28575">
            <a:solidFill>
              <a:srgbClr val="6CA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0686" y="4646910"/>
            <a:ext cx="449451" cy="234923"/>
          </a:xfrm>
          <a:prstGeom prst="ellipse">
            <a:avLst/>
          </a:prstGeom>
          <a:noFill/>
          <a:ln w="28575">
            <a:solidFill>
              <a:srgbClr val="6CA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6696" y="984298"/>
            <a:ext cx="8069179" cy="5265488"/>
            <a:chOff x="1150186" y="1720345"/>
            <a:chExt cx="6858000" cy="4572000"/>
          </a:xfrm>
        </p:grpSpPr>
        <p:pic>
          <p:nvPicPr>
            <p:cNvPr id="6" name="Picture 4" descr="Climate 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186" y="172034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2306169" y="3993778"/>
              <a:ext cx="190846" cy="4706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01053" y="3110748"/>
              <a:ext cx="428058" cy="5468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96937" y="4733358"/>
              <a:ext cx="98609" cy="91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93675" y="4598886"/>
              <a:ext cx="145673" cy="268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129111" y="3038622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76931" y="3908479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66511" y="4105426"/>
              <a:ext cx="0" cy="442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407021" y="4853485"/>
              <a:ext cx="238108" cy="231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97015" y="2835307"/>
              <a:ext cx="90304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Datura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5176" y="3677028"/>
              <a:ext cx="142008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Brugmansia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1789" y="5161323"/>
              <a:ext cx="1974722" cy="552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Iochroma</a:t>
              </a:r>
            </a:p>
            <a:p>
              <a:r>
                <a:rPr lang="en-US" b="1" i="1" dirty="0" smtClean="0">
                  <a:latin typeface="Century Schoolbook" panose="02040604050505020304" pitchFamily="18" charset="0"/>
                </a:rPr>
                <a:t>cardenasianum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6696" y="226177"/>
            <a:ext cx="80689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distribution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6696" y="984298"/>
            <a:ext cx="8069179" cy="5265488"/>
            <a:chOff x="1150186" y="1720345"/>
            <a:chExt cx="6858000" cy="4572000"/>
          </a:xfrm>
        </p:grpSpPr>
        <p:pic>
          <p:nvPicPr>
            <p:cNvPr id="6" name="Picture 4" descr="Climate ma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186" y="172034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2306169" y="3993778"/>
              <a:ext cx="190846" cy="4706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01053" y="3110748"/>
              <a:ext cx="428058" cy="5468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96937" y="4733358"/>
              <a:ext cx="98609" cy="91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93675" y="4598886"/>
              <a:ext cx="145673" cy="268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129111" y="3038622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76931" y="3908479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66511" y="4105426"/>
              <a:ext cx="0" cy="442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407021" y="4853485"/>
              <a:ext cx="238108" cy="231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97015" y="2835307"/>
              <a:ext cx="90304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Datura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5176" y="3677028"/>
              <a:ext cx="142008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Brugmansia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1789" y="5161323"/>
              <a:ext cx="1974722" cy="552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Iochroma</a:t>
              </a:r>
            </a:p>
            <a:p>
              <a:r>
                <a:rPr lang="en-US" b="1" i="1" dirty="0" smtClean="0">
                  <a:latin typeface="Century Schoolbook" panose="02040604050505020304" pitchFamily="18" charset="0"/>
                </a:rPr>
                <a:t>cardenasianum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6696" y="226177"/>
            <a:ext cx="80689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distribution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88215" y="984298"/>
            <a:ext cx="4137476" cy="5265488"/>
          </a:xfrm>
          <a:prstGeom prst="rect">
            <a:avLst/>
          </a:prstGeom>
          <a:solidFill>
            <a:srgbClr val="3B3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entury Schoolbook" panose="02040604050505020304" pitchFamily="18" charset="0"/>
              </a:rPr>
              <a:t>The range expansion hypothesis</a:t>
            </a:r>
          </a:p>
          <a:p>
            <a:pPr algn="ctr"/>
            <a:endParaRPr lang="en-US" sz="2400" dirty="0">
              <a:latin typeface="Century Schoolbook" panose="02040604050505020304" pitchFamily="18" charset="0"/>
            </a:endParaRPr>
          </a:p>
          <a:p>
            <a:pPr algn="ctr"/>
            <a:endParaRPr lang="en-US" sz="24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en-US" sz="2000" dirty="0" smtClean="0">
                <a:latin typeface="Century Schoolbook" panose="02040604050505020304" pitchFamily="18" charset="0"/>
              </a:rPr>
              <a:t>Niche reconstruction in </a:t>
            </a:r>
            <a:r>
              <a:rPr lang="en-US" sz="2000" dirty="0" err="1" smtClean="0">
                <a:latin typeface="Century Schoolbook" panose="02040604050505020304" pitchFamily="18" charset="0"/>
              </a:rPr>
              <a:t>CAm</a:t>
            </a:r>
            <a:endParaRPr lang="en-US" sz="2000" dirty="0" smtClean="0">
              <a:latin typeface="Century Schoolbook" panose="02040604050505020304" pitchFamily="18" charset="0"/>
            </a:endParaRPr>
          </a:p>
        </p:txBody>
      </p:sp>
      <p:cxnSp>
        <p:nvCxnSpPr>
          <p:cNvPr id="3" name="Curved Connector 2"/>
          <p:cNvCxnSpPr/>
          <p:nvPr/>
        </p:nvCxnSpPr>
        <p:spPr>
          <a:xfrm rot="16200000" flipV="1">
            <a:off x="1163474" y="3069215"/>
            <a:ext cx="1600992" cy="921267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6696" y="984298"/>
            <a:ext cx="8069179" cy="5265488"/>
            <a:chOff x="1150186" y="1720345"/>
            <a:chExt cx="6858000" cy="4572000"/>
          </a:xfrm>
        </p:grpSpPr>
        <p:pic>
          <p:nvPicPr>
            <p:cNvPr id="6" name="Picture 4" descr="Climate ma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186" y="172034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2306169" y="3993778"/>
              <a:ext cx="190846" cy="4706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01053" y="3110748"/>
              <a:ext cx="428058" cy="5468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96937" y="4733358"/>
              <a:ext cx="98609" cy="91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93675" y="4598886"/>
              <a:ext cx="145673" cy="268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129111" y="3038622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76931" y="3908479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66511" y="4105426"/>
              <a:ext cx="0" cy="442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407021" y="4853485"/>
              <a:ext cx="238108" cy="231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97015" y="2835307"/>
              <a:ext cx="90304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Datura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5176" y="3677028"/>
              <a:ext cx="142008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Brugmansia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1789" y="5161323"/>
              <a:ext cx="1974722" cy="552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Iochroma</a:t>
              </a:r>
            </a:p>
            <a:p>
              <a:r>
                <a:rPr lang="en-US" b="1" i="1" dirty="0" smtClean="0">
                  <a:latin typeface="Century Schoolbook" panose="02040604050505020304" pitchFamily="18" charset="0"/>
                </a:rPr>
                <a:t>cardenasianum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6696" y="226177"/>
            <a:ext cx="80689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distribution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88215" y="984298"/>
            <a:ext cx="4137476" cy="5265488"/>
          </a:xfrm>
          <a:prstGeom prst="rect">
            <a:avLst/>
          </a:prstGeom>
          <a:solidFill>
            <a:srgbClr val="3B3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entury Schoolbook" panose="02040604050505020304" pitchFamily="18" charset="0"/>
              </a:rPr>
              <a:t>The range expansion hypothesis</a:t>
            </a:r>
          </a:p>
          <a:p>
            <a:pPr algn="ctr"/>
            <a:endParaRPr lang="en-US" sz="24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en-US" sz="2000" dirty="0" smtClean="0">
                <a:latin typeface="Century Schoolbook" panose="02040604050505020304" pitchFamily="18" charset="0"/>
              </a:rPr>
              <a:t>Niche reconstruction in </a:t>
            </a:r>
            <a:r>
              <a:rPr lang="en-US" sz="2000" dirty="0" err="1" smtClean="0">
                <a:latin typeface="Century Schoolbook" panose="02040604050505020304" pitchFamily="18" charset="0"/>
              </a:rPr>
              <a:t>CAm</a:t>
            </a:r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>
              <a:latin typeface="Century Schoolbook" panose="02040604050505020304" pitchFamily="18" charset="0"/>
            </a:endParaRP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>
              <a:latin typeface="Century Schoolbook" panose="02040604050505020304" pitchFamily="18" charset="0"/>
            </a:endParaRP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>
              <a:latin typeface="Century Schoolbook" panose="02040604050505020304" pitchFamily="18" charset="0"/>
            </a:endParaRP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>
              <a:latin typeface="Century Schoolbook" panose="02040604050505020304" pitchFamily="18" charset="0"/>
            </a:endParaRP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>
              <a:latin typeface="Century Schoolbook" panose="02040604050505020304" pitchFamily="18" charset="0"/>
            </a:endParaRP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</p:txBody>
      </p:sp>
      <p:cxnSp>
        <p:nvCxnSpPr>
          <p:cNvPr id="3" name="Curved Connector 2"/>
          <p:cNvCxnSpPr/>
          <p:nvPr/>
        </p:nvCxnSpPr>
        <p:spPr>
          <a:xfrm rot="16200000" flipV="1">
            <a:off x="1163474" y="3069215"/>
            <a:ext cx="1600992" cy="921267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875" t="21326" r="32615" b="12884"/>
          <a:stretch/>
        </p:blipFill>
        <p:spPr>
          <a:xfrm>
            <a:off x="4781169" y="3354841"/>
            <a:ext cx="3629274" cy="25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6696" y="984298"/>
            <a:ext cx="8069179" cy="5265488"/>
            <a:chOff x="1150186" y="1720345"/>
            <a:chExt cx="6858000" cy="4572000"/>
          </a:xfrm>
        </p:grpSpPr>
        <p:pic>
          <p:nvPicPr>
            <p:cNvPr id="6" name="Picture 4" descr="Climate 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186" y="172034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2306169" y="3993778"/>
              <a:ext cx="190846" cy="4706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01053" y="3110748"/>
              <a:ext cx="428058" cy="5468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96937" y="4733358"/>
              <a:ext cx="98609" cy="91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93675" y="4598886"/>
              <a:ext cx="145673" cy="268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129111" y="3038622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76931" y="3908479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66511" y="4105426"/>
              <a:ext cx="0" cy="442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407021" y="4853485"/>
              <a:ext cx="238108" cy="231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97015" y="2835307"/>
              <a:ext cx="90304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Datura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5176" y="3677028"/>
              <a:ext cx="142008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Brugmansia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1789" y="5161323"/>
              <a:ext cx="1974722" cy="552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Iochroma</a:t>
              </a:r>
            </a:p>
            <a:p>
              <a:r>
                <a:rPr lang="en-US" b="1" i="1" dirty="0" smtClean="0">
                  <a:latin typeface="Century Schoolbook" panose="02040604050505020304" pitchFamily="18" charset="0"/>
                </a:rPr>
                <a:t>cardenasianum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6696" y="226177"/>
            <a:ext cx="80689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distribution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" name="Curved Connector 2"/>
          <p:cNvCxnSpPr/>
          <p:nvPr/>
        </p:nvCxnSpPr>
        <p:spPr>
          <a:xfrm rot="16200000" flipV="1">
            <a:off x="1983401" y="3889142"/>
            <a:ext cx="599191" cy="283216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V="1">
            <a:off x="1644548" y="3049306"/>
            <a:ext cx="599191" cy="283216"/>
          </a:xfrm>
          <a:prstGeom prst="curvedConnector3">
            <a:avLst>
              <a:gd name="adj1" fmla="val 83625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88215" y="984298"/>
            <a:ext cx="4137476" cy="5265488"/>
          </a:xfrm>
          <a:prstGeom prst="rect">
            <a:avLst/>
          </a:prstGeom>
          <a:solidFill>
            <a:srgbClr val="3B3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entury Schoolbook" panose="02040604050505020304" pitchFamily="18" charset="0"/>
              </a:rPr>
              <a:t>The long-distance dispersal hypothesis</a:t>
            </a:r>
          </a:p>
          <a:p>
            <a:pPr algn="ctr"/>
            <a:endParaRPr lang="en-US" sz="2400" dirty="0">
              <a:latin typeface="Century Schoolbook" panose="02040604050505020304" pitchFamily="18" charset="0"/>
            </a:endParaRPr>
          </a:p>
          <a:p>
            <a:pPr algn="ctr"/>
            <a:endParaRPr lang="en-US" sz="24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en-US" sz="2000" dirty="0" smtClean="0">
                <a:latin typeface="Century Schoolbook" panose="02040604050505020304" pitchFamily="18" charset="0"/>
              </a:rPr>
              <a:t>Ancestral range reconstruction where long-distance dispersal events can be estimated</a:t>
            </a:r>
            <a:endParaRPr lang="en-US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6696" y="984298"/>
            <a:ext cx="8069179" cy="5265488"/>
            <a:chOff x="1150186" y="1720345"/>
            <a:chExt cx="6858000" cy="4572000"/>
          </a:xfrm>
        </p:grpSpPr>
        <p:pic>
          <p:nvPicPr>
            <p:cNvPr id="6" name="Picture 4" descr="Climate 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186" y="172034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2306169" y="3993778"/>
              <a:ext cx="190846" cy="4706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01053" y="3110748"/>
              <a:ext cx="428058" cy="5468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96937" y="4733358"/>
              <a:ext cx="98609" cy="91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93675" y="4598886"/>
              <a:ext cx="145673" cy="268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129111" y="3038622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76931" y="3908479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66511" y="4105426"/>
              <a:ext cx="0" cy="442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407021" y="4853485"/>
              <a:ext cx="238108" cy="231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97015" y="2835307"/>
              <a:ext cx="90304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Datura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5176" y="3677028"/>
              <a:ext cx="142008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Brugmansia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1789" y="5161323"/>
              <a:ext cx="1974722" cy="552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Iochroma</a:t>
              </a:r>
            </a:p>
            <a:p>
              <a:r>
                <a:rPr lang="en-US" b="1" i="1" dirty="0" smtClean="0">
                  <a:latin typeface="Century Schoolbook" panose="02040604050505020304" pitchFamily="18" charset="0"/>
                </a:rPr>
                <a:t>cardenasianum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6696" y="226177"/>
            <a:ext cx="80689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distribution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" name="Curved Connector 2"/>
          <p:cNvCxnSpPr/>
          <p:nvPr/>
        </p:nvCxnSpPr>
        <p:spPr>
          <a:xfrm rot="16200000" flipV="1">
            <a:off x="1983401" y="3889142"/>
            <a:ext cx="599191" cy="283216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V="1">
            <a:off x="1644548" y="3049306"/>
            <a:ext cx="599191" cy="283216"/>
          </a:xfrm>
          <a:prstGeom prst="curvedConnector3">
            <a:avLst>
              <a:gd name="adj1" fmla="val 83625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88215" y="984298"/>
            <a:ext cx="4137476" cy="5265488"/>
          </a:xfrm>
          <a:prstGeom prst="rect">
            <a:avLst/>
          </a:prstGeom>
          <a:solidFill>
            <a:srgbClr val="3B3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entury Schoolbook" panose="02040604050505020304" pitchFamily="18" charset="0"/>
              </a:rPr>
              <a:t>The long-distance dispersal hypothesis</a:t>
            </a:r>
            <a:endParaRPr lang="en-US" sz="2400" dirty="0">
              <a:latin typeface="Century Schoolbook" panose="02040604050505020304" pitchFamily="18" charset="0"/>
            </a:endParaRPr>
          </a:p>
          <a:p>
            <a:pPr algn="ctr"/>
            <a:endParaRPr lang="en-US" sz="24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en-US" sz="2000" dirty="0" smtClean="0">
                <a:latin typeface="Century Schoolbook" panose="02040604050505020304" pitchFamily="18" charset="0"/>
              </a:rPr>
              <a:t>Ancestral range reconstruction where long-distance dispersal events can be estimated</a:t>
            </a: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>
              <a:latin typeface="Century Schoolbook" panose="02040604050505020304" pitchFamily="18" charset="0"/>
            </a:endParaRP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>
              <a:latin typeface="Century Schoolbook" panose="02040604050505020304" pitchFamily="18" charset="0"/>
            </a:endParaRP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>
              <a:latin typeface="Century Schoolbook" panose="02040604050505020304" pitchFamily="18" charset="0"/>
            </a:endParaRPr>
          </a:p>
          <a:p>
            <a:pPr algn="ctr"/>
            <a:endParaRPr lang="en-US" sz="2000" dirty="0" smtClean="0">
              <a:latin typeface="Century Schoolbook" panose="02040604050505020304" pitchFamily="18" charset="0"/>
            </a:endParaRPr>
          </a:p>
          <a:p>
            <a:pPr algn="ctr"/>
            <a:endParaRPr lang="en-US" sz="2000" dirty="0">
              <a:latin typeface="Century Schoolbook" panose="020406040505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78316" t="22209" r="12452" b="57259"/>
          <a:stretch/>
        </p:blipFill>
        <p:spPr>
          <a:xfrm>
            <a:off x="5631806" y="3731152"/>
            <a:ext cx="1850293" cy="2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6696" y="984298"/>
            <a:ext cx="8069179" cy="5265488"/>
            <a:chOff x="1150186" y="1720345"/>
            <a:chExt cx="6858000" cy="4572000"/>
          </a:xfrm>
        </p:grpSpPr>
        <p:pic>
          <p:nvPicPr>
            <p:cNvPr id="6" name="Picture 4" descr="Climate 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186" y="172034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2306169" y="3993778"/>
              <a:ext cx="190846" cy="4706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01053" y="3110748"/>
              <a:ext cx="428058" cy="5468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96937" y="4733358"/>
              <a:ext cx="98609" cy="91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93675" y="4598886"/>
              <a:ext cx="145673" cy="268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129111" y="3038622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76931" y="3908479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66511" y="4105426"/>
              <a:ext cx="0" cy="442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407021" y="4853485"/>
              <a:ext cx="238108" cy="231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97015" y="2835307"/>
              <a:ext cx="90304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Datura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5176" y="3677028"/>
              <a:ext cx="142008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Brugmansia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1789" y="5161323"/>
              <a:ext cx="1974722" cy="552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Iochroma</a:t>
              </a:r>
            </a:p>
            <a:p>
              <a:r>
                <a:rPr lang="en-US" b="1" i="1" dirty="0" smtClean="0">
                  <a:latin typeface="Century Schoolbook" panose="02040604050505020304" pitchFamily="18" charset="0"/>
                </a:rPr>
                <a:t>cardenasianum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6696" y="226177"/>
            <a:ext cx="80689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distribution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ochroma.info/_/rsrc/1386106010233/pictures/montages/Lab_onWa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9" y="2339730"/>
            <a:ext cx="5516805" cy="405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ochroma.info/_/rsrc/1285781411469/home/files/thesmithlab.jpg?height=175&amp;width=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46" y="377770"/>
            <a:ext cx="46101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profile_images/3573977452/755113100761987580ae7df9f11ab82a_400x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46" y="377770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iochroma.info/_/rsrc/1388249140122/people/Andrea_headsho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34" y="2774517"/>
            <a:ext cx="12954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iochroma.info/_/rsrc/1412358242414/people/KericLam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34" y="4317568"/>
            <a:ext cx="12763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iochroma.info/_/rsrc/1412358286236/people/MandyMalo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34" y="2804680"/>
            <a:ext cx="12668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iochroma.info/_/rsrc/1403151682963/people/Kai_headho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184" y="4317568"/>
            <a:ext cx="12763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2109" y="634170"/>
            <a:ext cx="4035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– </a:t>
            </a:r>
            <a:r>
              <a:rPr lang="en-US" sz="30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Datura </a:t>
            </a:r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L.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Picture 6" descr="https://encrypted-tbn2.gstatic.com/images?q=tbn:ANd9GcSeAZcwuoO7sbVmHriEZlasP0EC3lDvwf7IQwtEpcikaqtMK6M5"/>
          <p:cNvPicPr>
            <a:picLocks noChangeAspect="1" noChangeArrowheads="1"/>
          </p:cNvPicPr>
          <p:nvPr/>
        </p:nvPicPr>
        <p:blipFill>
          <a:blip r:embed="rId3" cstate="print"/>
          <a:srcRect t="33333" r="50066"/>
          <a:stretch>
            <a:fillRect/>
          </a:stretch>
        </p:blipFill>
        <p:spPr bwMode="auto">
          <a:xfrm>
            <a:off x="7098030" y="3324367"/>
            <a:ext cx="1550024" cy="1550024"/>
          </a:xfrm>
          <a:prstGeom prst="rect">
            <a:avLst/>
          </a:prstGeom>
          <a:noFill/>
        </p:spPr>
      </p:pic>
      <p:pic>
        <p:nvPicPr>
          <p:cNvPr id="11" name="Picture 10" descr="http://2.bp.blogspot.com/_7jldtsjaScY/SLYZ0M65ZnI/AAAAAAAAAQ4/5jXFOuJOmRo/s400/singledatur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5405" y="1483288"/>
            <a:ext cx="1952625" cy="2603500"/>
          </a:xfrm>
          <a:prstGeom prst="rect">
            <a:avLst/>
          </a:prstGeom>
          <a:noFill/>
        </p:spPr>
      </p:pic>
      <p:pic>
        <p:nvPicPr>
          <p:cNvPr id="2050" name="Picture 2" descr="http://extension.usu.edu/rangeplants/images/uploads/Forb%20Photos/JB03-37Sacred%20Datura%20DAST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00" y="2486714"/>
            <a:ext cx="4727306" cy="29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atura fru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06" y="4086788"/>
            <a:ext cx="19526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189" y="634170"/>
            <a:ext cx="5487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– </a:t>
            </a:r>
            <a:r>
              <a:rPr lang="en-US" sz="30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Brugmansia</a:t>
            </a:r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Pers.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Picture 4" descr="https://encrypted-tbn0.gstatic.com/images?q=tbn:ANd9GcTYWi-foWYpngNPo8HZZK7nZ3TCvyAyTpOjaawCSLtuAZvmtnQ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4781" y="1354575"/>
            <a:ext cx="2336644" cy="2880320"/>
          </a:xfrm>
          <a:prstGeom prst="rect">
            <a:avLst/>
          </a:prstGeom>
          <a:noFill/>
        </p:spPr>
      </p:pic>
      <p:pic>
        <p:nvPicPr>
          <p:cNvPr id="5" name="Picture 6" descr="https://encrypted-tbn1.gstatic.com/images?q=tbn:ANd9GcR_9cxdMN2QiZtzuPUUcwj0ApaaZvbrnIFMUHrW5A3eJh48M_Yv"/>
          <p:cNvPicPr>
            <a:picLocks noChangeAspect="1" noChangeArrowheads="1"/>
          </p:cNvPicPr>
          <p:nvPr/>
        </p:nvPicPr>
        <p:blipFill rotWithShape="1">
          <a:blip r:embed="rId4" cstate="print"/>
          <a:srcRect l="8939" r="14263"/>
          <a:stretch/>
        </p:blipFill>
        <p:spPr bwMode="auto">
          <a:xfrm>
            <a:off x="5884780" y="4234895"/>
            <a:ext cx="2336645" cy="2278988"/>
          </a:xfrm>
          <a:prstGeom prst="rect">
            <a:avLst/>
          </a:prstGeom>
          <a:noFill/>
        </p:spPr>
      </p:pic>
      <p:pic>
        <p:nvPicPr>
          <p:cNvPr id="3076" name="Picture 4" descr="http://www.gardensonline.com.au/Uploads/Plant/2165/BrugmansiaVersicolourWs8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99" y="1991838"/>
            <a:ext cx="4998981" cy="39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5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824" y="634170"/>
            <a:ext cx="8023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– </a:t>
            </a:r>
            <a:r>
              <a:rPr lang="en-US" sz="30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Iochroma cardenasianum</a:t>
            </a:r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H</a:t>
            </a:r>
            <a:r>
              <a:rPr lang="en-US" sz="30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unz</a:t>
            </a:r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7" name="Picture 2" descr="http://images.mobot.org/tropicosdetailimages/TropicosImages2/296/C2D269D5-B5BF-4DC1-BDFD-B9A1183A5100.jpg"/>
          <p:cNvPicPr>
            <a:picLocks noChangeAspect="1" noChangeArrowheads="1"/>
          </p:cNvPicPr>
          <p:nvPr/>
        </p:nvPicPr>
        <p:blipFill>
          <a:blip r:embed="rId3" cstate="print"/>
          <a:srcRect l="41579" t="27122" r="14840" b="41183"/>
          <a:stretch>
            <a:fillRect/>
          </a:stretch>
        </p:blipFill>
        <p:spPr bwMode="auto">
          <a:xfrm>
            <a:off x="2709085" y="4471000"/>
            <a:ext cx="3880822" cy="1898802"/>
          </a:xfrm>
          <a:prstGeom prst="rect">
            <a:avLst/>
          </a:prstGeom>
          <a:noFill/>
        </p:spPr>
      </p:pic>
      <p:pic>
        <p:nvPicPr>
          <p:cNvPr id="8" name="Picture 4" descr="http://images.mobot.org/tropicosdetailimages/TropicosImages2/296/B5814A51-957A-4319-B785-A35B701B1446.jpg"/>
          <p:cNvPicPr>
            <a:picLocks noChangeAspect="1" noChangeArrowheads="1"/>
          </p:cNvPicPr>
          <p:nvPr/>
        </p:nvPicPr>
        <p:blipFill>
          <a:blip r:embed="rId4" cstate="print"/>
          <a:srcRect l="15120" t="21840" r="37001" b="27761"/>
          <a:stretch>
            <a:fillRect/>
          </a:stretch>
        </p:blipFill>
        <p:spPr bwMode="auto">
          <a:xfrm>
            <a:off x="2709085" y="1586162"/>
            <a:ext cx="3854827" cy="2729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99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6696" y="984298"/>
            <a:ext cx="8069179" cy="5265488"/>
            <a:chOff x="1150186" y="1720345"/>
            <a:chExt cx="6858000" cy="4572000"/>
          </a:xfrm>
        </p:grpSpPr>
        <p:pic>
          <p:nvPicPr>
            <p:cNvPr id="6" name="Picture 4" descr="Climate 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186" y="1720345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2306169" y="3993778"/>
              <a:ext cx="190846" cy="4706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01053" y="3110748"/>
              <a:ext cx="428058" cy="5468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96937" y="4733358"/>
              <a:ext cx="98609" cy="91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93675" y="4598886"/>
              <a:ext cx="145673" cy="268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129111" y="3038622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76931" y="3908479"/>
              <a:ext cx="367904" cy="19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66511" y="4105426"/>
              <a:ext cx="0" cy="442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407021" y="4853485"/>
              <a:ext cx="238108" cy="231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97015" y="2835307"/>
              <a:ext cx="90304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Datura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5176" y="3677028"/>
              <a:ext cx="1420083" cy="3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Brugmansia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1789" y="5161323"/>
              <a:ext cx="1974722" cy="552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entury Schoolbook" panose="02040604050505020304" pitchFamily="18" charset="0"/>
                </a:rPr>
                <a:t>Iochroma</a:t>
              </a:r>
            </a:p>
            <a:p>
              <a:r>
                <a:rPr lang="en-US" b="1" i="1" dirty="0" smtClean="0">
                  <a:latin typeface="Century Schoolbook" panose="02040604050505020304" pitchFamily="18" charset="0"/>
                </a:rPr>
                <a:t>cardenasianum</a:t>
              </a:r>
              <a:endParaRPr lang="en-US" b="1" i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6696" y="226177"/>
            <a:ext cx="80689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distribution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6648" y="2916341"/>
            <a:ext cx="755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What is the Datureae biogeographical history?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6648" y="2373898"/>
            <a:ext cx="75539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To answer the question:</a:t>
            </a:r>
          </a:p>
          <a:p>
            <a:pPr algn="ctr"/>
            <a:endParaRPr lang="en-US" sz="1000" dirty="0" smtClean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Calibrated phylogeny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Species distribution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Ecological niches</a:t>
            </a:r>
            <a:endParaRPr lang="en-US" sz="3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162" y="712782"/>
            <a:ext cx="7918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Datureae phylogeny</a:t>
            </a:r>
            <a:endParaRPr lang="en-US" sz="1000" dirty="0" smtClean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648" y="2373898"/>
            <a:ext cx="7553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Relationship between species in Datureae</a:t>
            </a:r>
          </a:p>
          <a:p>
            <a:endParaRPr lang="en-US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Outgroup?</a:t>
            </a:r>
          </a:p>
          <a:p>
            <a:endParaRPr lang="en-US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Divergence time between outgroup, </a:t>
            </a:r>
            <a:r>
              <a:rPr lang="en-US" sz="24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Datura</a:t>
            </a:r>
            <a:r>
              <a:rPr lang="en-US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Brugmansia</a:t>
            </a:r>
            <a:r>
              <a:rPr lang="en-US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I cardenasianum</a:t>
            </a:r>
            <a:endParaRPr lang="en-US" sz="2400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</TotalTime>
  <Words>258</Words>
  <Application>Microsoft Office PowerPoint</Application>
  <PresentationFormat>On-screen Show (4:3)</PresentationFormat>
  <Paragraphs>107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Schoolbook</vt:lpstr>
      <vt:lpstr>Office Theme</vt:lpstr>
      <vt:lpstr>Phylogenetics and Biogeography of the Datureae clade (Solanaceae)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Datureae (Solanaceae) biogeography and fruit type evolution</dc:title>
  <dc:creator>Julia Dupin</dc:creator>
  <cp:lastModifiedBy>Julia Dupin</cp:lastModifiedBy>
  <cp:revision>113</cp:revision>
  <dcterms:created xsi:type="dcterms:W3CDTF">2015-04-02T04:34:56Z</dcterms:created>
  <dcterms:modified xsi:type="dcterms:W3CDTF">2015-04-11T05:16:19Z</dcterms:modified>
</cp:coreProperties>
</file>