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376186a4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376186a4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Pauli </a:t>
            </a:r>
            <a:r>
              <a:rPr lang="en"/>
              <a:t>expectation and circuit sampler work together - pauli manipulates the matrix by producing equivalent instructions which are more amenable to computation on quantum or classical hardware (diagonizes it), so circuit sampler can then approximate vals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376186a4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376186a4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use an expectation alone, but not a circuit sampler alone (circuit sampler has no .eval() method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376186a4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376186a4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232c94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232c94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232c942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232c942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376186a4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376186a4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5102db4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5102db4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Expectation Values and Sampling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Julia Everitt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evaluation structure .eval() uses plain matrix multiplication to calculate expected values, however this is inefficient for a large # of qubits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example, op.eval('0110').eval('1110') can be seen as querying the Operator’s matrix representation by row 6 and column 14, and will return the complex value at those “indices.”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Expectation &amp; Sampler work together to improve efficiency!</a:t>
            </a:r>
            <a:endParaRPr/>
          </a:p>
        </p:txBody>
      </p:sp>
      <p:sp>
        <p:nvSpPr>
          <p:cNvPr id="147" name="Google Shape;147;p15"/>
          <p:cNvSpPr txBox="1"/>
          <p:nvPr>
            <p:ph idx="1" type="body"/>
          </p:nvPr>
        </p:nvSpPr>
        <p:spPr>
          <a:xfrm>
            <a:off x="1297500" y="1167125"/>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i="1" lang="en"/>
              <a:t>in_pauli_basis = PauliExpectation().convert(expectation)</a:t>
            </a:r>
            <a:endParaRPr i="1"/>
          </a:p>
          <a:p>
            <a:pPr indent="0" lvl="0" marL="0" rtl="0" algn="l">
              <a:spcBef>
                <a:spcPts val="1200"/>
              </a:spcBef>
              <a:spcAft>
                <a:spcPts val="0"/>
              </a:spcAft>
              <a:buNone/>
            </a:pPr>
            <a:r>
              <a:rPr i="1" lang="en"/>
              <a:t>shots_result = CircuitSampler(q_instance).convert(in_pauli_basis).eval()</a:t>
            </a:r>
            <a:endParaRPr i="1"/>
          </a:p>
          <a:p>
            <a:pPr indent="0" lvl="0" marL="0" rtl="0" algn="l">
              <a:spcBef>
                <a:spcPts val="1200"/>
              </a:spcBef>
              <a:spcAft>
                <a:spcPts val="0"/>
              </a:spcAft>
              <a:buNone/>
            </a:pPr>
            <a:r>
              <a:t/>
            </a:r>
            <a:endParaRPr i="1"/>
          </a:p>
          <a:p>
            <a:pPr indent="0" lvl="0" marL="0" rtl="0" algn="l">
              <a:spcBef>
                <a:spcPts val="1200"/>
              </a:spcBef>
              <a:spcAft>
                <a:spcPts val="0"/>
              </a:spcAft>
              <a:buNone/>
            </a:pPr>
            <a:r>
              <a:rPr b="1" lang="en"/>
              <a:t>PauliExpectation.convert(original StateFn)</a:t>
            </a:r>
            <a:endParaRPr b="1"/>
          </a:p>
          <a:p>
            <a:pPr indent="0" lvl="0" marL="0" rtl="0" algn="l">
              <a:spcBef>
                <a:spcPts val="1200"/>
              </a:spcBef>
              <a:spcAft>
                <a:spcPts val="0"/>
              </a:spcAft>
              <a:buNone/>
            </a:pPr>
            <a:r>
              <a:rPr lang="en"/>
              <a:t>Accepts an Operator and </a:t>
            </a:r>
            <a:r>
              <a:rPr b="1" lang="en"/>
              <a:t>returns a new Operator</a:t>
            </a:r>
            <a:r>
              <a:rPr lang="en"/>
              <a:t> with the Pauli measurements replaced by diagonal Pauli post-rotation based measurements so they can be evaluated by sampling and averaging.</a:t>
            </a:r>
            <a:endParaRPr/>
          </a:p>
          <a:p>
            <a:pPr indent="0" lvl="0" marL="0" rtl="0" algn="l">
              <a:spcBef>
                <a:spcPts val="1200"/>
              </a:spcBef>
              <a:spcAft>
                <a:spcPts val="0"/>
              </a:spcAft>
              <a:buNone/>
            </a:pPr>
            <a:r>
              <a:rPr b="1" lang="en"/>
              <a:t>CircuitSampler.convert(operator)</a:t>
            </a:r>
            <a:endParaRPr b="1"/>
          </a:p>
          <a:p>
            <a:pPr indent="0" lvl="0" marL="0" rtl="0" algn="l">
              <a:spcBef>
                <a:spcPts val="1200"/>
              </a:spcBef>
              <a:spcAft>
                <a:spcPts val="1200"/>
              </a:spcAft>
              <a:buNone/>
            </a:pPr>
            <a:r>
              <a:rPr lang="en"/>
              <a:t>Converts the Operator to one in which the CircuitStateFns are replaced by DictStateFns or VectorStateFns. Extracts the CircuitStateFns out of the Operator, caches them, calls sample_circuits below to get their converted replacements, and replaces the CircuitStateFns in operator with the replacement StateFns. This can be evaluated more efficiently</a:t>
            </a:r>
            <a:endParaRPr/>
          </a:p>
        </p:txBody>
      </p:sp>
      <p:sp>
        <p:nvSpPr>
          <p:cNvPr id="148" name="Google Shape;148;p15"/>
          <p:cNvSpPr/>
          <p:nvPr/>
        </p:nvSpPr>
        <p:spPr>
          <a:xfrm>
            <a:off x="1590063" y="4113700"/>
            <a:ext cx="1671300" cy="7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Expectation</a:t>
            </a:r>
            <a:endParaRPr/>
          </a:p>
        </p:txBody>
      </p:sp>
      <p:sp>
        <p:nvSpPr>
          <p:cNvPr id="149" name="Google Shape;149;p15"/>
          <p:cNvSpPr/>
          <p:nvPr/>
        </p:nvSpPr>
        <p:spPr>
          <a:xfrm>
            <a:off x="3981238" y="4113700"/>
            <a:ext cx="1671300" cy="7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Sampler</a:t>
            </a:r>
            <a:endParaRPr/>
          </a:p>
        </p:txBody>
      </p:sp>
      <p:cxnSp>
        <p:nvCxnSpPr>
          <p:cNvPr id="150" name="Google Shape;150;p15"/>
          <p:cNvCxnSpPr>
            <a:stCxn id="148" idx="3"/>
            <a:endCxn id="149" idx="1"/>
          </p:cNvCxnSpPr>
          <p:nvPr/>
        </p:nvCxnSpPr>
        <p:spPr>
          <a:xfrm>
            <a:off x="3261363" y="4499050"/>
            <a:ext cx="720000" cy="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5"/>
          <p:cNvSpPr/>
          <p:nvPr/>
        </p:nvSpPr>
        <p:spPr>
          <a:xfrm>
            <a:off x="6372538" y="4113700"/>
            <a:ext cx="1671300" cy="7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a:t>
            </a:r>
            <a:endParaRPr/>
          </a:p>
        </p:txBody>
      </p:sp>
      <p:cxnSp>
        <p:nvCxnSpPr>
          <p:cNvPr id="152" name="Google Shape;152;p15"/>
          <p:cNvCxnSpPr>
            <a:endCxn id="151" idx="1"/>
          </p:cNvCxnSpPr>
          <p:nvPr/>
        </p:nvCxnSpPr>
        <p:spPr>
          <a:xfrm>
            <a:off x="5652538" y="4499050"/>
            <a:ext cx="720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Expectations</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general, expectations traverse an Operator tree, replacing OperatorStateFns (observables) with equivalent instructions which are more amenable to computation on quantum or classical hardware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Expectations</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Pauli Expectation:</a:t>
            </a:r>
            <a:endParaRPr b="1"/>
          </a:p>
          <a:p>
            <a:pPr indent="0" lvl="0" marL="0" rtl="0" algn="l">
              <a:spcBef>
                <a:spcPts val="1200"/>
              </a:spcBef>
              <a:spcAft>
                <a:spcPts val="0"/>
              </a:spcAft>
              <a:buNone/>
            </a:pPr>
            <a:r>
              <a:rPr lang="en"/>
              <a:t>An Expectation converter for Pauli-basis observables by changing Pauli measurements to a diagonal ({Z, I}^n) basis and appending circuit post-rotations to the measured state function. Optionally groups the Paulis with the same post-rotations (those that commute with one another, or form Abelian groups) into single measurements to reduce circuit execution overhead.</a:t>
            </a:r>
            <a:endParaRPr/>
          </a:p>
          <a:p>
            <a:pPr indent="0" lvl="0" marL="0" rtl="0" algn="l">
              <a:spcBef>
                <a:spcPts val="1200"/>
              </a:spcBef>
              <a:spcAft>
                <a:spcPts val="0"/>
              </a:spcAft>
              <a:buNone/>
            </a:pPr>
            <a:r>
              <a:rPr b="1" lang="en"/>
              <a:t>Matrix Expectation:</a:t>
            </a:r>
            <a:endParaRPr b="1"/>
          </a:p>
          <a:p>
            <a:pPr indent="0" lvl="0" marL="0" rtl="0" algn="l">
              <a:spcBef>
                <a:spcPts val="1200"/>
              </a:spcBef>
              <a:spcAft>
                <a:spcPts val="0"/>
              </a:spcAft>
              <a:buNone/>
            </a:pPr>
            <a:r>
              <a:rPr lang="en"/>
              <a:t>An Expectation converter which converts Operator measurements to be matrix-based so they can be evaluated by matrix multiplication.</a:t>
            </a:r>
            <a:endParaRPr/>
          </a:p>
          <a:p>
            <a:pPr indent="0" lvl="0" marL="0" rtl="0" algn="l">
              <a:spcBef>
                <a:spcPts val="1200"/>
              </a:spcBef>
              <a:spcAft>
                <a:spcPts val="0"/>
              </a:spcAft>
              <a:buNone/>
            </a:pPr>
            <a:r>
              <a:rPr b="1" lang="en"/>
              <a:t>Aer</a:t>
            </a:r>
            <a:r>
              <a:rPr b="1" lang="en"/>
              <a:t>Pauli Expectation:</a:t>
            </a:r>
            <a:endParaRPr b="1"/>
          </a:p>
          <a:p>
            <a:pPr indent="0" lvl="0" marL="0" rtl="0" algn="l">
              <a:spcBef>
                <a:spcPts val="1200"/>
              </a:spcBef>
              <a:spcAft>
                <a:spcPts val="0"/>
              </a:spcAft>
              <a:buNone/>
            </a:pPr>
            <a:r>
              <a:rPr lang="en"/>
              <a:t>An Expectation converter for using Aer’s operator snapshot to take expectations of quantum state circuits over Pauli observables.</a:t>
            </a:r>
            <a:endParaRPr/>
          </a:p>
          <a:p>
            <a:pPr indent="0" lvl="0" marL="0" rtl="0" algn="l">
              <a:spcBef>
                <a:spcPts val="1200"/>
              </a:spcBef>
              <a:spcAft>
                <a:spcPts val="0"/>
              </a:spcAft>
              <a:buNone/>
            </a:pPr>
            <a:r>
              <a:rPr b="1" lang="en"/>
              <a:t>Expectation Factory:</a:t>
            </a:r>
            <a:endParaRPr b="1"/>
          </a:p>
          <a:p>
            <a:pPr indent="0" lvl="0" marL="0" rtl="0" algn="l">
              <a:spcBef>
                <a:spcPts val="1200"/>
              </a:spcBef>
              <a:spcAft>
                <a:spcPts val="1200"/>
              </a:spcAft>
              <a:buNone/>
            </a:pPr>
            <a:r>
              <a:rPr lang="en"/>
              <a:t>A factory class for convenient automatic selection of an Expectation based on the Operator to be converted and backend used to sample the expectation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Samplers</a:t>
            </a:r>
            <a:endParaRPr/>
          </a:p>
        </p:txBody>
      </p:sp>
      <p:sp>
        <p:nvSpPr>
          <p:cNvPr id="170" name="Google Shape;170;p18"/>
          <p:cNvSpPr txBox="1"/>
          <p:nvPr>
            <p:ph idx="1" type="body"/>
          </p:nvPr>
        </p:nvSpPr>
        <p:spPr>
          <a:xfrm>
            <a:off x="1297500" y="1273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of Base Class “Converters”</a:t>
            </a:r>
            <a:endParaRPr/>
          </a:p>
          <a:p>
            <a:pPr indent="0" lvl="0" marL="0" rtl="0" algn="l">
              <a:spcBef>
                <a:spcPts val="1200"/>
              </a:spcBef>
              <a:spcAft>
                <a:spcPts val="0"/>
              </a:spcAft>
              <a:buNone/>
            </a:pPr>
            <a:r>
              <a:rPr lang="en"/>
              <a:t>CircuitSampler:</a:t>
            </a:r>
            <a:endParaRPr/>
          </a:p>
          <a:p>
            <a:pPr indent="0" lvl="0" marL="0" rtl="0" algn="l">
              <a:spcBef>
                <a:spcPts val="1200"/>
              </a:spcBef>
              <a:spcAft>
                <a:spcPts val="1200"/>
              </a:spcAft>
              <a:buNone/>
            </a:pPr>
            <a:r>
              <a:rPr lang="en"/>
              <a:t>The CircuitSampler traverses an Operator and converts any CircuitStateFns into approximations of the state function by a DictStateFn or VectorStateFn using a quantum backend. Note that in order to approximate the value of the CircuitStateFn, it must 1) send state function through a depolarizing channel, which will destroy all phase information and 2) replace the sampled frequencies with square roots of the frequency, rather than the raw probability of sampling (which would be the equivalent of sampling the square of the state function, per the Born rule).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StateFn’s</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Quantum states are represented by subclasses of the class StateFn. There are four representations of quantum states: DictStateFn, VectorStateFn, CircuitStateFn, and OperatorStateFn.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StateFn’s</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DictStateFn</a:t>
            </a:r>
            <a:endParaRPr/>
          </a:p>
          <a:p>
            <a:pPr indent="-298767" lvl="0" marL="457200" rtl="0" algn="l">
              <a:spcBef>
                <a:spcPts val="1200"/>
              </a:spcBef>
              <a:spcAft>
                <a:spcPts val="0"/>
              </a:spcAft>
              <a:buSzPct val="100000"/>
              <a:buChar char="-"/>
            </a:pPr>
            <a:r>
              <a:rPr lang="en"/>
              <a:t>A class for state functions and measurements which are defined by a lookup table, stored in a dict.</a:t>
            </a:r>
            <a:endParaRPr/>
          </a:p>
          <a:p>
            <a:pPr indent="0" lvl="0" marL="0" rtl="0" algn="l">
              <a:spcBef>
                <a:spcPts val="1200"/>
              </a:spcBef>
              <a:spcAft>
                <a:spcPts val="0"/>
              </a:spcAft>
              <a:buNone/>
            </a:pPr>
            <a:r>
              <a:rPr lang="en"/>
              <a:t> VectorStateFn</a:t>
            </a:r>
            <a:endParaRPr/>
          </a:p>
          <a:p>
            <a:pPr indent="-298767" lvl="0" marL="457200" rtl="0" algn="l">
              <a:spcBef>
                <a:spcPts val="1200"/>
              </a:spcBef>
              <a:spcAft>
                <a:spcPts val="0"/>
              </a:spcAft>
              <a:buSzPct val="100000"/>
              <a:buChar char="-"/>
            </a:pPr>
            <a:r>
              <a:rPr lang="en"/>
              <a:t>A class for state functions and measurements which are defined in vector representation, and stored using Terra’s Statevector class.</a:t>
            </a:r>
            <a:endParaRPr/>
          </a:p>
          <a:p>
            <a:pPr indent="0" lvl="0" marL="0" rtl="0" algn="l">
              <a:spcBef>
                <a:spcPts val="1200"/>
              </a:spcBef>
              <a:spcAft>
                <a:spcPts val="0"/>
              </a:spcAft>
              <a:buNone/>
            </a:pPr>
            <a:r>
              <a:rPr lang="en"/>
              <a:t>CircuitStateFn </a:t>
            </a:r>
            <a:endParaRPr/>
          </a:p>
          <a:p>
            <a:pPr indent="-298767" lvl="0" marL="457200" rtl="0" algn="l">
              <a:spcBef>
                <a:spcPts val="1200"/>
              </a:spcBef>
              <a:spcAft>
                <a:spcPts val="0"/>
              </a:spcAft>
              <a:buSzPct val="100000"/>
              <a:buChar char="-"/>
            </a:pPr>
            <a:r>
              <a:rPr lang="en"/>
              <a:t>Backed by a circuit and represents the state obtained by executing the circuit on the all-zero computational-basis state</a:t>
            </a:r>
            <a:endParaRPr/>
          </a:p>
          <a:p>
            <a:pPr indent="0" lvl="0" marL="0" rtl="0" algn="l">
              <a:spcBef>
                <a:spcPts val="1200"/>
              </a:spcBef>
              <a:spcAft>
                <a:spcPts val="0"/>
              </a:spcAft>
              <a:buNone/>
            </a:pPr>
            <a:r>
              <a:rPr lang="en"/>
              <a:t>OperatorStateFn </a:t>
            </a:r>
            <a:endParaRPr/>
          </a:p>
          <a:p>
            <a:pPr indent="-298767" lvl="0" marL="457200" rtl="0" algn="l">
              <a:spcBef>
                <a:spcPts val="1200"/>
              </a:spcBef>
              <a:spcAft>
                <a:spcPts val="0"/>
              </a:spcAft>
              <a:buSzPct val="100000"/>
              <a:buChar char="-"/>
            </a:pPr>
            <a:r>
              <a:rPr lang="en"/>
              <a:t>Represents mixed states via a density matrix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