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34" r:id="rId3"/>
    <p:sldId id="258" r:id="rId4"/>
    <p:sldId id="330" r:id="rId5"/>
    <p:sldId id="332" r:id="rId6"/>
    <p:sldId id="336" r:id="rId7"/>
    <p:sldId id="337" r:id="rId8"/>
    <p:sldId id="338" r:id="rId9"/>
    <p:sldId id="339" r:id="rId10"/>
    <p:sldId id="340" r:id="rId11"/>
    <p:sldId id="341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Poppins" panose="00000500000000000000" pitchFamily="2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7" roundtripDataSignature="AMtx7mjyzOFJxSJ6zeZ8AesQUDpS0EJz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9E269E-7C4E-4177-A3D6-70B3533D555A}">
  <a:tblStyle styleId="{6E9E269E-7C4E-4177-A3D6-70B3533D555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rgbClr val="0097A7">
              <a:alpha val="40000"/>
            </a:srgb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0097A7">
              <a:alpha val="40000"/>
            </a:srgb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0097A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668672F-19C8-4625-97E5-DCA5EBC09E1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E3342CC-24B4-4932-BC73-E63186E9EF6A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67" Type="http://customschemas.google.com/relationships/presentationmetadata" Target="metadata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6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513eca586_3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3513eca586_3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489098a4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489098a4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439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489098a4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489098a4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798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489098a4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489098a4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584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489098a4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489098a4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489098a4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489098a4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608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489098a4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489098a4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903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489098a4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489098a4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343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489098a4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489098a4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937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489098a4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489098a4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2374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489098a4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489098a4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24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9" descr="Uma imagem contendo Interface gráfica do usuário&#10;&#10;Descrição gerada automaticamente"/>
          <p:cNvPicPr preferRelativeResize="0"/>
          <p:nvPr/>
        </p:nvPicPr>
        <p:blipFill rotWithShape="1">
          <a:blip r:embed="rId2">
            <a:alphaModFix/>
          </a:blip>
          <a:srcRect t="60744"/>
          <a:stretch/>
        </p:blipFill>
        <p:spPr>
          <a:xfrm>
            <a:off x="-5750" y="4166330"/>
            <a:ext cx="12275376" cy="269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9"/>
          <p:cNvSpPr txBox="1">
            <a:spLocks noGrp="1"/>
          </p:cNvSpPr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ubTitle" idx="1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2">
            <a:alphaModFix/>
          </a:blip>
          <a:srcRect l="5902" t="9853" r="73623" b="82598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2">
            <a:alphaModFix/>
          </a:blip>
          <a:srcRect l="5902" t="9853" r="73623" b="82598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l="5902" t="9853" r="73623" b="82598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2">
            <a:alphaModFix/>
          </a:blip>
          <a:srcRect l="5902" t="9853" r="73623" b="82598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g11feb2ca174_0_26" descr="Forma, Retângulo&#10;&#10;Descrição gerad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751" y="-2336"/>
            <a:ext cx="12203501" cy="686267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g11feb2ca174_0_26"/>
          <p:cNvSpPr txBox="1">
            <a:spLocks noGrp="1"/>
          </p:cNvSpPr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g11feb2ca174_0_26"/>
          <p:cNvSpPr txBox="1">
            <a:spLocks noGrp="1"/>
          </p:cNvSpPr>
          <p:nvPr>
            <p:ph type="subTitle" idx="1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g11feb2ca174_0_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14" descr="Forma&#10;&#10;Descrição gerada automaticamente"/>
          <p:cNvPicPr preferRelativeResize="0"/>
          <p:nvPr/>
        </p:nvPicPr>
        <p:blipFill rotWithShape="1">
          <a:blip r:embed="rId2">
            <a:alphaModFix/>
          </a:blip>
          <a:srcRect t="45893"/>
          <a:stretch/>
        </p:blipFill>
        <p:spPr>
          <a:xfrm>
            <a:off x="20" y="-8961"/>
            <a:ext cx="12192000" cy="3710552"/>
          </a:xfrm>
          <a:custGeom>
            <a:avLst/>
            <a:gdLst/>
            <a:ahLst/>
            <a:cxnLst/>
            <a:rect l="l" t="t" r="r" b="b"/>
            <a:pathLst>
              <a:path w="12192000" h="3692092" extrusionOk="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7" name="Google Shape;2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pic>
        <p:nvPicPr>
          <p:cNvPr id="29" name="Google Shape;29;p14" descr="Forma, Retângul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419" y="1583486"/>
            <a:ext cx="3232032" cy="1686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4" descr="Uma imagem contendo desenh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8136" y="2635917"/>
            <a:ext cx="2412520" cy="4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4"/>
          <p:cNvSpPr txBox="1">
            <a:spLocks noGrp="1"/>
          </p:cNvSpPr>
          <p:nvPr>
            <p:ph type="subTitle" idx="1"/>
          </p:nvPr>
        </p:nvSpPr>
        <p:spPr>
          <a:xfrm>
            <a:off x="1524000" y="40592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 1">
  <p:cSld name="OBJECT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g13513eca586_3_29" descr="Uma imagem contendo Forma&#10;&#10;Descrição gerada automaticamente"/>
          <p:cNvPicPr preferRelativeResize="0"/>
          <p:nvPr/>
        </p:nvPicPr>
        <p:blipFill rotWithShape="1">
          <a:blip r:embed="rId2">
            <a:alphaModFix/>
          </a:blip>
          <a:srcRect l="-31" t="-70" r="64934" b="68"/>
          <a:stretch/>
        </p:blipFill>
        <p:spPr>
          <a:xfrm>
            <a:off x="-7225" y="-7150"/>
            <a:ext cx="4275926" cy="68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g13513eca586_3_29"/>
          <p:cNvSpPr txBox="1">
            <a:spLocks noGrp="1"/>
          </p:cNvSpPr>
          <p:nvPr>
            <p:ph type="title"/>
          </p:nvPr>
        </p:nvSpPr>
        <p:spPr>
          <a:xfrm>
            <a:off x="4134850" y="365125"/>
            <a:ext cx="7621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13513eca586_3_29"/>
          <p:cNvSpPr txBox="1">
            <a:spLocks noGrp="1"/>
          </p:cNvSpPr>
          <p:nvPr>
            <p:ph type="body" idx="1"/>
          </p:nvPr>
        </p:nvSpPr>
        <p:spPr>
          <a:xfrm>
            <a:off x="4134850" y="1761975"/>
            <a:ext cx="7621800" cy="4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g13513eca586_3_29"/>
          <p:cNvSpPr txBox="1">
            <a:spLocks noGrp="1"/>
          </p:cNvSpPr>
          <p:nvPr>
            <p:ph type="sldNum" idx="12"/>
          </p:nvPr>
        </p:nvSpPr>
        <p:spPr>
          <a:xfrm>
            <a:off x="10227225" y="6374300"/>
            <a:ext cx="1781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 2">
  <p:cSld name="TITLE_ONLY_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3513eca586_0_7"/>
          <p:cNvSpPr/>
          <p:nvPr/>
        </p:nvSpPr>
        <p:spPr>
          <a:xfrm>
            <a:off x="0" y="0"/>
            <a:ext cx="12192000" cy="1453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13513eca586_0_7"/>
          <p:cNvSpPr txBox="1">
            <a:spLocks noGrp="1"/>
          </p:cNvSpPr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g13513eca586_0_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pic>
        <p:nvPicPr>
          <p:cNvPr id="41" name="Google Shape;41;g13513eca586_0_7"/>
          <p:cNvPicPr preferRelativeResize="0"/>
          <p:nvPr/>
        </p:nvPicPr>
        <p:blipFill rotWithShape="1">
          <a:blip r:embed="rId2">
            <a:alphaModFix/>
          </a:blip>
          <a:srcRect l="5902" t="9853" r="73623" b="82598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g13513eca586_0_7" descr="Uma imagem contendo desenh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t="-1056" r="82738" b="-13793"/>
          <a:stretch/>
        </p:blipFill>
        <p:spPr>
          <a:xfrm>
            <a:off x="11554325" y="395263"/>
            <a:ext cx="488336" cy="570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 l="5902" t="9853" r="73623" b="82598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 3">
  <p:cSld name="TITLE_ONLY_3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513eca586_3_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g13513eca586_3_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pic>
        <p:nvPicPr>
          <p:cNvPr id="69" name="Google Shape;69;g13513eca586_3_13" descr="Forma, Retângulo&#10;&#10;Descrição gerada automaticamente"/>
          <p:cNvPicPr preferRelativeResize="0"/>
          <p:nvPr/>
        </p:nvPicPr>
        <p:blipFill rotWithShape="1">
          <a:blip r:embed="rId2">
            <a:alphaModFix/>
          </a:blip>
          <a:srcRect l="1280" t="23695" r="225" b="13666"/>
          <a:stretch/>
        </p:blipFill>
        <p:spPr>
          <a:xfrm>
            <a:off x="0" y="4057325"/>
            <a:ext cx="12192000" cy="280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13513eca586_3_13" descr="Uma imagem contendo desenh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83306" y="6057729"/>
            <a:ext cx="2412520" cy="4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2">
            <a:alphaModFix/>
          </a:blip>
          <a:srcRect l="5902" t="9853" r="73623" b="82598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513eca586_3_45"/>
          <p:cNvSpPr txBox="1">
            <a:spLocks noGrp="1"/>
          </p:cNvSpPr>
          <p:nvPr>
            <p:ph type="ctrTitle"/>
          </p:nvPr>
        </p:nvSpPr>
        <p:spPr>
          <a:xfrm>
            <a:off x="1524000" y="360363"/>
            <a:ext cx="9144000" cy="104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t-BR" dirty="0"/>
              <a:t>Lógica de Programação</a:t>
            </a:r>
            <a:endParaRPr sz="3300" dirty="0"/>
          </a:p>
        </p:txBody>
      </p:sp>
      <p:sp>
        <p:nvSpPr>
          <p:cNvPr id="107" name="Google Shape;107;g13513eca586_3_45"/>
          <p:cNvSpPr txBox="1">
            <a:spLocks noGrp="1"/>
          </p:cNvSpPr>
          <p:nvPr>
            <p:ph type="subTitle" idx="1"/>
          </p:nvPr>
        </p:nvSpPr>
        <p:spPr>
          <a:xfrm>
            <a:off x="1524000" y="1606041"/>
            <a:ext cx="9144000" cy="2770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de-DE" dirty="0">
                <a:latin typeface="+mj-lt"/>
              </a:rPr>
              <a:t>08 – Estruturas de Dados</a:t>
            </a:r>
            <a:endParaRPr lang="de-DE" b="1" dirty="0">
              <a:latin typeface="+mj-lt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Vetores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Matrizes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Filas e Pilhas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</a:pP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489098a44_0_73"/>
          <p:cNvSpPr txBox="1">
            <a:spLocks noGrp="1"/>
          </p:cNvSpPr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44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Matrizes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" name="Google Shape;420;gcd04fdd78f_0_311">
            <a:extLst>
              <a:ext uri="{FF2B5EF4-FFF2-40B4-BE49-F238E27FC236}">
                <a16:creationId xmlns:a16="http://schemas.microsoft.com/office/drawing/2014/main" id="{308B2256-E412-EEBD-CC4C-B3582FF0B00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3427" y="2207025"/>
            <a:ext cx="1573025" cy="18802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Google Shape;421;gcd04fdd78f_0_311">
            <a:extLst>
              <a:ext uri="{FF2B5EF4-FFF2-40B4-BE49-F238E27FC236}">
                <a16:creationId xmlns:a16="http://schemas.microsoft.com/office/drawing/2014/main" id="{F58F70CA-00F8-6858-000C-E8EE5E41A2C3}"/>
              </a:ext>
            </a:extLst>
          </p:cNvPr>
          <p:cNvGraphicFramePr/>
          <p:nvPr/>
        </p:nvGraphicFramePr>
        <p:xfrm>
          <a:off x="3662200" y="2259350"/>
          <a:ext cx="401015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4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Tipo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Capacidade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mochila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meuArmario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</a:rPr>
                        <a:t>[5][3]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422;gcd04fdd78f_0_311">
            <a:extLst>
              <a:ext uri="{FF2B5EF4-FFF2-40B4-BE49-F238E27FC236}">
                <a16:creationId xmlns:a16="http://schemas.microsoft.com/office/drawing/2014/main" id="{7018825A-169B-FC84-F910-614CB9658C0F}"/>
              </a:ext>
            </a:extLst>
          </p:cNvPr>
          <p:cNvSpPr txBox="1"/>
          <p:nvPr/>
        </p:nvSpPr>
        <p:spPr>
          <a:xfrm>
            <a:off x="7868075" y="2258450"/>
            <a:ext cx="23610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mochila meuArmario[5][3]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5246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489098a44_0_73"/>
          <p:cNvSpPr txBox="1">
            <a:spLocks noGrp="1"/>
          </p:cNvSpPr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44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Matrizes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" name="Google Shape;420;gcd04fdd78f_0_311">
            <a:extLst>
              <a:ext uri="{FF2B5EF4-FFF2-40B4-BE49-F238E27FC236}">
                <a16:creationId xmlns:a16="http://schemas.microsoft.com/office/drawing/2014/main" id="{308B2256-E412-EEBD-CC4C-B3582FF0B00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3427" y="2207025"/>
            <a:ext cx="1573025" cy="18802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Google Shape;421;gcd04fdd78f_0_311">
            <a:extLst>
              <a:ext uri="{FF2B5EF4-FFF2-40B4-BE49-F238E27FC236}">
                <a16:creationId xmlns:a16="http://schemas.microsoft.com/office/drawing/2014/main" id="{F58F70CA-00F8-6858-000C-E8EE5E41A2C3}"/>
              </a:ext>
            </a:extLst>
          </p:cNvPr>
          <p:cNvGraphicFramePr/>
          <p:nvPr/>
        </p:nvGraphicFramePr>
        <p:xfrm>
          <a:off x="3662200" y="2259350"/>
          <a:ext cx="401015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4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Tipo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Capacidade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mochila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meuArmario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</a:rPr>
                        <a:t>[5][3]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422;gcd04fdd78f_0_311">
            <a:extLst>
              <a:ext uri="{FF2B5EF4-FFF2-40B4-BE49-F238E27FC236}">
                <a16:creationId xmlns:a16="http://schemas.microsoft.com/office/drawing/2014/main" id="{7018825A-169B-FC84-F910-614CB9658C0F}"/>
              </a:ext>
            </a:extLst>
          </p:cNvPr>
          <p:cNvSpPr txBox="1"/>
          <p:nvPr/>
        </p:nvSpPr>
        <p:spPr>
          <a:xfrm>
            <a:off x="7868075" y="2258450"/>
            <a:ext cx="23610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mochila meuArmario[5][3]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Google Shape;485;gcd04fdd78f_0_400">
            <a:extLst>
              <a:ext uri="{FF2B5EF4-FFF2-40B4-BE49-F238E27FC236}">
                <a16:creationId xmlns:a16="http://schemas.microsoft.com/office/drawing/2014/main" id="{36B511FB-D3EC-DC9C-E942-2947CA80D5B1}"/>
              </a:ext>
            </a:extLst>
          </p:cNvPr>
          <p:cNvGraphicFramePr/>
          <p:nvPr/>
        </p:nvGraphicFramePr>
        <p:xfrm>
          <a:off x="944425" y="4706250"/>
          <a:ext cx="2717775" cy="11886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1.3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1.5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1.6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1.2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1.7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2.2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100.5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75.6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 dirty="0"/>
                        <a:t>2.95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oogle Shape;492;gcd04fdd78f_0_400">
            <a:extLst>
              <a:ext uri="{FF2B5EF4-FFF2-40B4-BE49-F238E27FC236}">
                <a16:creationId xmlns:a16="http://schemas.microsoft.com/office/drawing/2014/main" id="{2324161B-D05E-CB5B-F9BD-551071BE3AA6}"/>
              </a:ext>
            </a:extLst>
          </p:cNvPr>
          <p:cNvGraphicFramePr/>
          <p:nvPr/>
        </p:nvGraphicFramePr>
        <p:xfrm>
          <a:off x="4467225" y="4927988"/>
          <a:ext cx="358065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1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Tipo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Capacidade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real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minhaMatriz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[3][3]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Google Shape;493;gcd04fdd78f_0_400">
            <a:extLst>
              <a:ext uri="{FF2B5EF4-FFF2-40B4-BE49-F238E27FC236}">
                <a16:creationId xmlns:a16="http://schemas.microsoft.com/office/drawing/2014/main" id="{7D728F62-F780-D081-ABBB-9F27437F1CEE}"/>
              </a:ext>
            </a:extLst>
          </p:cNvPr>
          <p:cNvSpPr txBox="1"/>
          <p:nvPr/>
        </p:nvSpPr>
        <p:spPr>
          <a:xfrm>
            <a:off x="8723325" y="5264450"/>
            <a:ext cx="2036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 minhaMatriz[3][3]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491;gcd04fdd78f_0_400">
            <a:extLst>
              <a:ext uri="{FF2B5EF4-FFF2-40B4-BE49-F238E27FC236}">
                <a16:creationId xmlns:a16="http://schemas.microsoft.com/office/drawing/2014/main" id="{B043B4B2-2C5F-211B-5230-CF788F7526F3}"/>
              </a:ext>
            </a:extLst>
          </p:cNvPr>
          <p:cNvSpPr txBox="1"/>
          <p:nvPr/>
        </p:nvSpPr>
        <p:spPr>
          <a:xfrm>
            <a:off x="3018825" y="443095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490;gcd04fdd78f_0_400">
            <a:extLst>
              <a:ext uri="{FF2B5EF4-FFF2-40B4-BE49-F238E27FC236}">
                <a16:creationId xmlns:a16="http://schemas.microsoft.com/office/drawing/2014/main" id="{0BE2A233-ABCE-4AA2-4E06-C9E1784F64D4}"/>
              </a:ext>
            </a:extLst>
          </p:cNvPr>
          <p:cNvSpPr txBox="1"/>
          <p:nvPr/>
        </p:nvSpPr>
        <p:spPr>
          <a:xfrm>
            <a:off x="2104425" y="443095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489;gcd04fdd78f_0_400">
            <a:extLst>
              <a:ext uri="{FF2B5EF4-FFF2-40B4-BE49-F238E27FC236}">
                <a16:creationId xmlns:a16="http://schemas.microsoft.com/office/drawing/2014/main" id="{E2CAAB9A-A551-FEB3-44B6-3834B15D0128}"/>
              </a:ext>
            </a:extLst>
          </p:cNvPr>
          <p:cNvSpPr txBox="1"/>
          <p:nvPr/>
        </p:nvSpPr>
        <p:spPr>
          <a:xfrm>
            <a:off x="1190025" y="443095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[0]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486;gcd04fdd78f_0_400">
            <a:extLst>
              <a:ext uri="{FF2B5EF4-FFF2-40B4-BE49-F238E27FC236}">
                <a16:creationId xmlns:a16="http://schemas.microsoft.com/office/drawing/2014/main" id="{8B094276-CE6D-66AE-87A9-16AA8B543D99}"/>
              </a:ext>
            </a:extLst>
          </p:cNvPr>
          <p:cNvSpPr txBox="1"/>
          <p:nvPr/>
        </p:nvSpPr>
        <p:spPr>
          <a:xfrm>
            <a:off x="656625" y="473575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[0]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487;gcd04fdd78f_0_400">
            <a:extLst>
              <a:ext uri="{FF2B5EF4-FFF2-40B4-BE49-F238E27FC236}">
                <a16:creationId xmlns:a16="http://schemas.microsoft.com/office/drawing/2014/main" id="{DB0E6DE2-B6EB-CF3F-B587-AB9C532EF6D0}"/>
              </a:ext>
            </a:extLst>
          </p:cNvPr>
          <p:cNvSpPr txBox="1"/>
          <p:nvPr/>
        </p:nvSpPr>
        <p:spPr>
          <a:xfrm>
            <a:off x="656625" y="511675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488;gcd04fdd78f_0_400">
            <a:extLst>
              <a:ext uri="{FF2B5EF4-FFF2-40B4-BE49-F238E27FC236}">
                <a16:creationId xmlns:a16="http://schemas.microsoft.com/office/drawing/2014/main" id="{31D158AF-BEBC-B22C-965B-53EEC259D87F}"/>
              </a:ext>
            </a:extLst>
          </p:cNvPr>
          <p:cNvSpPr txBox="1"/>
          <p:nvPr/>
        </p:nvSpPr>
        <p:spPr>
          <a:xfrm>
            <a:off x="656625" y="549775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466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489098a44_0_73"/>
          <p:cNvSpPr txBox="1">
            <a:spLocks noGrp="1"/>
          </p:cNvSpPr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4400" b="0" i="0" u="none" strike="noStrike" cap="none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Estruturas de dados</a:t>
            </a:r>
            <a:endParaRPr lang="pt-B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Google Shape;138;gcd04fdd78f_0_13">
            <a:extLst>
              <a:ext uri="{FF2B5EF4-FFF2-40B4-BE49-F238E27FC236}">
                <a16:creationId xmlns:a16="http://schemas.microsoft.com/office/drawing/2014/main" id="{DAC3FC78-AD02-95F9-CEA5-75CE00ABD187}"/>
              </a:ext>
            </a:extLst>
          </p:cNvPr>
          <p:cNvSpPr txBox="1"/>
          <p:nvPr/>
        </p:nvSpPr>
        <p:spPr>
          <a:xfrm>
            <a:off x="838200" y="17274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Estrutura de Dados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39;gcd04fdd78f_0_13">
            <a:extLst>
              <a:ext uri="{FF2B5EF4-FFF2-40B4-BE49-F238E27FC236}">
                <a16:creationId xmlns:a16="http://schemas.microsoft.com/office/drawing/2014/main" id="{CC6129CD-21B4-C5BB-8484-5B6EE48F5B8D}"/>
              </a:ext>
            </a:extLst>
          </p:cNvPr>
          <p:cNvSpPr txBox="1"/>
          <p:nvPr/>
        </p:nvSpPr>
        <p:spPr>
          <a:xfrm>
            <a:off x="1721075" y="2414216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“Estrutura de dados é o ramo da computação que estuda os diversos mecanismos de organização de dados para atender aos diferentes requisitos de processamento.” - </a:t>
            </a:r>
            <a:r>
              <a:rPr lang="pt-BR" sz="1050" b="0" i="0" u="none" strike="noStrike" cap="none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050" b="1" i="0" u="none" strike="noStrike" cap="none">
                <a:solidFill>
                  <a:srgbClr val="5256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RICARTE</a:t>
            </a:r>
            <a:r>
              <a:rPr lang="pt-BR" sz="1050" b="0" i="0" u="none" strike="noStrike" cap="none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050" b="1" i="0" u="none" strike="noStrike" cap="none">
                <a:solidFill>
                  <a:srgbClr val="5256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IVAN LUIZ MARQUES ( UNICAMP )</a:t>
            </a: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140;gcd04fdd78f_0_13">
            <a:extLst>
              <a:ext uri="{FF2B5EF4-FFF2-40B4-BE49-F238E27FC236}">
                <a16:creationId xmlns:a16="http://schemas.microsoft.com/office/drawing/2014/main" id="{B162DC10-716F-D7D6-D1FC-ED25BB909E7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7350" y="4044816"/>
            <a:ext cx="2171651" cy="217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1;gcd04fdd78f_0_13">
            <a:extLst>
              <a:ext uri="{FF2B5EF4-FFF2-40B4-BE49-F238E27FC236}">
                <a16:creationId xmlns:a16="http://schemas.microsoft.com/office/drawing/2014/main" id="{99625434-7F12-FCFB-B93B-3AA3654D92D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550" y="4594141"/>
            <a:ext cx="1776821" cy="88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42;gcd04fdd78f_0_13">
            <a:extLst>
              <a:ext uri="{FF2B5EF4-FFF2-40B4-BE49-F238E27FC236}">
                <a16:creationId xmlns:a16="http://schemas.microsoft.com/office/drawing/2014/main" id="{9D126AD6-5FFA-8291-5949-B8222262A8B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31113" y="4149141"/>
            <a:ext cx="1300475" cy="188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43;gcd04fdd78f_0_13">
            <a:extLst>
              <a:ext uri="{FF2B5EF4-FFF2-40B4-BE49-F238E27FC236}">
                <a16:creationId xmlns:a16="http://schemas.microsoft.com/office/drawing/2014/main" id="{9886D73B-FA2B-BB6C-9A6F-1F5033BDFB0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38550" y="4149141"/>
            <a:ext cx="2355838" cy="1681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483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489098a44_0_73"/>
          <p:cNvSpPr txBox="1">
            <a:spLocks noGrp="1"/>
          </p:cNvSpPr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4400" b="0" i="0" u="none" strike="noStrike" cap="none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Estruturas de dados</a:t>
            </a:r>
            <a:endParaRPr lang="pt-BR" dirty="0">
              <a:latin typeface="+mj-lt"/>
            </a:endParaRPr>
          </a:p>
        </p:txBody>
      </p:sp>
      <p:sp>
        <p:nvSpPr>
          <p:cNvPr id="2" name="Google Shape;156;gcd04fdd78f_0_32">
            <a:extLst>
              <a:ext uri="{FF2B5EF4-FFF2-40B4-BE49-F238E27FC236}">
                <a16:creationId xmlns:a16="http://schemas.microsoft.com/office/drawing/2014/main" id="{E8EEA9EC-E8E4-EC52-7AD4-38B4CAAB93DE}"/>
              </a:ext>
            </a:extLst>
          </p:cNvPr>
          <p:cNvSpPr txBox="1"/>
          <p:nvPr/>
        </p:nvSpPr>
        <p:spPr>
          <a:xfrm>
            <a:off x="838200" y="165220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Estruturas de dados : Conceitos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57;gcd04fdd78f_0_32">
            <a:extLst>
              <a:ext uri="{FF2B5EF4-FFF2-40B4-BE49-F238E27FC236}">
                <a16:creationId xmlns:a16="http://schemas.microsoft.com/office/drawing/2014/main" id="{4D470E9B-A740-488D-9CBD-7FD2697FBD32}"/>
              </a:ext>
            </a:extLst>
          </p:cNvPr>
          <p:cNvSpPr txBox="1"/>
          <p:nvPr/>
        </p:nvSpPr>
        <p:spPr>
          <a:xfrm>
            <a:off x="2181225" y="240250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Uma estrutura de dados pode ser dividia em dois pilares fundamentais : </a:t>
            </a:r>
            <a:r>
              <a:rPr lang="pt-BR" sz="1800" b="1" i="0" u="none" strike="noStrike" cap="none" dirty="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dado</a:t>
            </a:r>
            <a:r>
              <a:rPr lang="pt-BR" sz="1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pt-BR" sz="1800" b="1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estrutura</a:t>
            </a:r>
            <a:r>
              <a:rPr lang="pt-BR" sz="1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58;gcd04fdd78f_0_32">
            <a:extLst>
              <a:ext uri="{FF2B5EF4-FFF2-40B4-BE49-F238E27FC236}">
                <a16:creationId xmlns:a16="http://schemas.microsoft.com/office/drawing/2014/main" id="{980F1AFE-C56C-4379-A6D4-BE740FBF4A9F}"/>
              </a:ext>
            </a:extLst>
          </p:cNvPr>
          <p:cNvSpPr/>
          <p:nvPr/>
        </p:nvSpPr>
        <p:spPr>
          <a:xfrm>
            <a:off x="2558650" y="3821784"/>
            <a:ext cx="2447400" cy="21582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Dados são qualquer sequência de um ou mais símbolos que tenham significado por ato(s) específico(s) de interpretação.</a:t>
            </a:r>
            <a:endParaRPr sz="1400" b="0" i="0" u="none" strike="noStrike" cap="none">
              <a:solidFill>
                <a:srgbClr val="000000"/>
              </a:solidFill>
              <a:highlight>
                <a:srgbClr val="B7B7B7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59;gcd04fdd78f_0_32">
            <a:extLst>
              <a:ext uri="{FF2B5EF4-FFF2-40B4-BE49-F238E27FC236}">
                <a16:creationId xmlns:a16="http://schemas.microsoft.com/office/drawing/2014/main" id="{7E814722-9960-E5C5-4CF3-72FBAD4F0564}"/>
              </a:ext>
            </a:extLst>
          </p:cNvPr>
          <p:cNvSpPr/>
          <p:nvPr/>
        </p:nvSpPr>
        <p:spPr>
          <a:xfrm>
            <a:off x="7918100" y="3821784"/>
            <a:ext cx="2447400" cy="21582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lin ang="540001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ESTRUTURA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Elemento estrutural responsável por carregar as informações dentro de uma estrutura de software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160;gcd04fdd78f_0_32">
            <a:extLst>
              <a:ext uri="{FF2B5EF4-FFF2-40B4-BE49-F238E27FC236}">
                <a16:creationId xmlns:a16="http://schemas.microsoft.com/office/drawing/2014/main" id="{95B7EACB-C961-E359-4163-02D802E3298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8375" y="3357664"/>
            <a:ext cx="2447399" cy="15060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161;gcd04fdd78f_0_32">
            <a:extLst>
              <a:ext uri="{FF2B5EF4-FFF2-40B4-BE49-F238E27FC236}">
                <a16:creationId xmlns:a16="http://schemas.microsoft.com/office/drawing/2014/main" id="{9A176527-3474-83E2-DF2E-061334609AF5}"/>
              </a:ext>
            </a:extLst>
          </p:cNvPr>
          <p:cNvGrpSpPr/>
          <p:nvPr/>
        </p:nvGrpSpPr>
        <p:grpSpPr>
          <a:xfrm>
            <a:off x="5377875" y="4675584"/>
            <a:ext cx="2193900" cy="1717975"/>
            <a:chOff x="3508350" y="3425550"/>
            <a:chExt cx="2193900" cy="1717975"/>
          </a:xfrm>
        </p:grpSpPr>
        <p:pic>
          <p:nvPicPr>
            <p:cNvPr id="10" name="Google Shape;162;gcd04fdd78f_0_32">
              <a:extLst>
                <a:ext uri="{FF2B5EF4-FFF2-40B4-BE49-F238E27FC236}">
                  <a16:creationId xmlns:a16="http://schemas.microsoft.com/office/drawing/2014/main" id="{9F98D80C-5907-E370-F2FD-FDE342CC686E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31425" y="3425550"/>
              <a:ext cx="1674300" cy="17179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163;gcd04fdd78f_0_32">
              <a:extLst>
                <a:ext uri="{FF2B5EF4-FFF2-40B4-BE49-F238E27FC236}">
                  <a16:creationId xmlns:a16="http://schemas.microsoft.com/office/drawing/2014/main" id="{536AF0A9-354F-894D-27EB-8E4795635B8A}"/>
                </a:ext>
              </a:extLst>
            </p:cNvPr>
            <p:cNvSpPr/>
            <p:nvPr/>
          </p:nvSpPr>
          <p:spPr>
            <a:xfrm>
              <a:off x="3508350" y="4895125"/>
              <a:ext cx="2193900" cy="248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489098a44_0_73"/>
          <p:cNvSpPr txBox="1">
            <a:spLocks noGrp="1"/>
          </p:cNvSpPr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4400" b="0" i="0" u="none" strike="noStrike" cap="none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Estruturas de dados</a:t>
            </a:r>
            <a:endParaRPr lang="pt-BR" dirty="0">
              <a:latin typeface="+mj-lt"/>
            </a:endParaRPr>
          </a:p>
        </p:txBody>
      </p:sp>
      <p:sp>
        <p:nvSpPr>
          <p:cNvPr id="4" name="Google Shape;196;gcd04fdd78f_0_74">
            <a:extLst>
              <a:ext uri="{FF2B5EF4-FFF2-40B4-BE49-F238E27FC236}">
                <a16:creationId xmlns:a16="http://schemas.microsoft.com/office/drawing/2014/main" id="{6D9F28DF-9A62-8DEA-3390-49F954B27189}"/>
              </a:ext>
            </a:extLst>
          </p:cNvPr>
          <p:cNvSpPr txBox="1"/>
          <p:nvPr/>
        </p:nvSpPr>
        <p:spPr>
          <a:xfrm>
            <a:off x="599801" y="162035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Principais tipos de estruturas de dados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97;gcd04fdd78f_0_74">
            <a:extLst>
              <a:ext uri="{FF2B5EF4-FFF2-40B4-BE49-F238E27FC236}">
                <a16:creationId xmlns:a16="http://schemas.microsoft.com/office/drawing/2014/main" id="{7A9B240C-681E-3527-1F1A-4C1E794A6782}"/>
              </a:ext>
            </a:extLst>
          </p:cNvPr>
          <p:cNvSpPr txBox="1"/>
          <p:nvPr/>
        </p:nvSpPr>
        <p:spPr>
          <a:xfrm>
            <a:off x="824876" y="2393256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pt-BR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Vetores</a:t>
            </a: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pt-BR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Unidimensionais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pt-BR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Bidimensionais ( Matrizes )  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pt-BR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Pilhas </a:t>
            </a:r>
            <a:r>
              <a:rPr lang="pt-BR" sz="1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(não estudaremos agora)</a:t>
            </a:r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pt-BR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Filas  </a:t>
            </a:r>
            <a:r>
              <a:rPr lang="pt-BR" sz="1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(não estudaremos agora)</a:t>
            </a:r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198;gcd04fdd78f_0_74">
            <a:extLst>
              <a:ext uri="{FF2B5EF4-FFF2-40B4-BE49-F238E27FC236}">
                <a16:creationId xmlns:a16="http://schemas.microsoft.com/office/drawing/2014/main" id="{75BC9601-887E-6583-1F4E-75DBD2637FE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6151" y="4023856"/>
            <a:ext cx="2171651" cy="217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99;gcd04fdd78f_0_74">
            <a:extLst>
              <a:ext uri="{FF2B5EF4-FFF2-40B4-BE49-F238E27FC236}">
                <a16:creationId xmlns:a16="http://schemas.microsoft.com/office/drawing/2014/main" id="{54CBAFC7-4502-16A6-29A8-40DA7A3B749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67351" y="4573181"/>
            <a:ext cx="1776821" cy="88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00;gcd04fdd78f_0_74">
            <a:extLst>
              <a:ext uri="{FF2B5EF4-FFF2-40B4-BE49-F238E27FC236}">
                <a16:creationId xmlns:a16="http://schemas.microsoft.com/office/drawing/2014/main" id="{8C8906A1-3299-D600-F78A-2E5CEE8D4E6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49914" y="4128181"/>
            <a:ext cx="1300475" cy="188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01;gcd04fdd78f_0_74">
            <a:extLst>
              <a:ext uri="{FF2B5EF4-FFF2-40B4-BE49-F238E27FC236}">
                <a16:creationId xmlns:a16="http://schemas.microsoft.com/office/drawing/2014/main" id="{EF809917-F700-E7A6-9C5F-FB1D3C7C556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57351" y="4128181"/>
            <a:ext cx="2355838" cy="1681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176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489098a44_0_73"/>
          <p:cNvSpPr txBox="1">
            <a:spLocks noGrp="1"/>
          </p:cNvSpPr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44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Vetores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Google Shape;215;gcd04fdd78f_0_93">
            <a:extLst>
              <a:ext uri="{FF2B5EF4-FFF2-40B4-BE49-F238E27FC236}">
                <a16:creationId xmlns:a16="http://schemas.microsoft.com/office/drawing/2014/main" id="{1801BF2A-81A2-1DF2-49A2-C7BB94C255A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880" y="2096400"/>
            <a:ext cx="1776821" cy="888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oogle Shape;230;gcd04fdd78f_0_108">
            <a:extLst>
              <a:ext uri="{FF2B5EF4-FFF2-40B4-BE49-F238E27FC236}">
                <a16:creationId xmlns:a16="http://schemas.microsoft.com/office/drawing/2014/main" id="{A02D1633-D3D0-5481-938D-810E6BCF3A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2663657"/>
              </p:ext>
            </p:extLst>
          </p:nvPr>
        </p:nvGraphicFramePr>
        <p:xfrm>
          <a:off x="2794574" y="2192380"/>
          <a:ext cx="358065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1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Tipo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Capacidade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44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489098a44_0_73"/>
          <p:cNvSpPr txBox="1">
            <a:spLocks noGrp="1"/>
          </p:cNvSpPr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44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Vetores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Google Shape;215;gcd04fdd78f_0_93">
            <a:extLst>
              <a:ext uri="{FF2B5EF4-FFF2-40B4-BE49-F238E27FC236}">
                <a16:creationId xmlns:a16="http://schemas.microsoft.com/office/drawing/2014/main" id="{1801BF2A-81A2-1DF2-49A2-C7BB94C255A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880" y="2096400"/>
            <a:ext cx="1776821" cy="888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Google Shape;275;gcd04fdd78f_0_150">
            <a:extLst>
              <a:ext uri="{FF2B5EF4-FFF2-40B4-BE49-F238E27FC236}">
                <a16:creationId xmlns:a16="http://schemas.microsoft.com/office/drawing/2014/main" id="{9240120D-354E-A025-3A0C-12E3DE37D6E1}"/>
              </a:ext>
            </a:extLst>
          </p:cNvPr>
          <p:cNvGraphicFramePr/>
          <p:nvPr/>
        </p:nvGraphicFramePr>
        <p:xfrm>
          <a:off x="3033725" y="2111975"/>
          <a:ext cx="358065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1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Tipo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Capacidade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 dirty="0"/>
                        <a:t>livros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minhaEstante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 dirty="0"/>
                        <a:t>11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Google Shape;291;gcd04fdd78f_0_164">
            <a:extLst>
              <a:ext uri="{FF2B5EF4-FFF2-40B4-BE49-F238E27FC236}">
                <a16:creationId xmlns:a16="http://schemas.microsoft.com/office/drawing/2014/main" id="{172D7E86-8E75-D48D-319E-F79BAC0C8D24}"/>
              </a:ext>
            </a:extLst>
          </p:cNvPr>
          <p:cNvSpPr txBox="1"/>
          <p:nvPr/>
        </p:nvSpPr>
        <p:spPr>
          <a:xfrm>
            <a:off x="7502400" y="2114888"/>
            <a:ext cx="21507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livros </a:t>
            </a:r>
            <a:r>
              <a:rPr lang="pt-BR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minhaEstante</a:t>
            </a: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[11];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0255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489098a44_0_73"/>
          <p:cNvSpPr txBox="1">
            <a:spLocks noGrp="1"/>
          </p:cNvSpPr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44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Vetores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Google Shape;215;gcd04fdd78f_0_93">
            <a:extLst>
              <a:ext uri="{FF2B5EF4-FFF2-40B4-BE49-F238E27FC236}">
                <a16:creationId xmlns:a16="http://schemas.microsoft.com/office/drawing/2014/main" id="{1801BF2A-81A2-1DF2-49A2-C7BB94C255A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880" y="2096400"/>
            <a:ext cx="1776821" cy="888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Google Shape;275;gcd04fdd78f_0_150">
            <a:extLst>
              <a:ext uri="{FF2B5EF4-FFF2-40B4-BE49-F238E27FC236}">
                <a16:creationId xmlns:a16="http://schemas.microsoft.com/office/drawing/2014/main" id="{9240120D-354E-A025-3A0C-12E3DE37D6E1}"/>
              </a:ext>
            </a:extLst>
          </p:cNvPr>
          <p:cNvGraphicFramePr/>
          <p:nvPr/>
        </p:nvGraphicFramePr>
        <p:xfrm>
          <a:off x="3033725" y="2111975"/>
          <a:ext cx="358065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1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Tipo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Capacidade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 dirty="0"/>
                        <a:t>livros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minhaEstante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 dirty="0"/>
                        <a:t>11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Google Shape;291;gcd04fdd78f_0_164">
            <a:extLst>
              <a:ext uri="{FF2B5EF4-FFF2-40B4-BE49-F238E27FC236}">
                <a16:creationId xmlns:a16="http://schemas.microsoft.com/office/drawing/2014/main" id="{172D7E86-8E75-D48D-319E-F79BAC0C8D24}"/>
              </a:ext>
            </a:extLst>
          </p:cNvPr>
          <p:cNvSpPr txBox="1"/>
          <p:nvPr/>
        </p:nvSpPr>
        <p:spPr>
          <a:xfrm>
            <a:off x="7502400" y="2114888"/>
            <a:ext cx="21507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livros </a:t>
            </a:r>
            <a:r>
              <a:rPr lang="pt-BR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minhaEstante</a:t>
            </a: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[11];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Google Shape;293;gcd04fdd78f_0_164">
            <a:extLst>
              <a:ext uri="{FF2B5EF4-FFF2-40B4-BE49-F238E27FC236}">
                <a16:creationId xmlns:a16="http://schemas.microsoft.com/office/drawing/2014/main" id="{2449995B-1FE1-62DE-05AC-6173EB83094B}"/>
              </a:ext>
            </a:extLst>
          </p:cNvPr>
          <p:cNvGraphicFramePr/>
          <p:nvPr/>
        </p:nvGraphicFramePr>
        <p:xfrm>
          <a:off x="3257550" y="4570875"/>
          <a:ext cx="358065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1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Tipo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Capacidade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oogle Shape;294;gcd04fdd78f_0_164">
            <a:extLst>
              <a:ext uri="{FF2B5EF4-FFF2-40B4-BE49-F238E27FC236}">
                <a16:creationId xmlns:a16="http://schemas.microsoft.com/office/drawing/2014/main" id="{B6401BFD-AEAD-14E8-3D15-86460EC19859}"/>
              </a:ext>
            </a:extLst>
          </p:cNvPr>
          <p:cNvGraphicFramePr/>
          <p:nvPr/>
        </p:nvGraphicFramePr>
        <p:xfrm>
          <a:off x="483150" y="4751925"/>
          <a:ext cx="2406125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26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22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 dirty="0"/>
                        <a:t>2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693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489098a44_0_73"/>
          <p:cNvSpPr txBox="1">
            <a:spLocks noGrp="1"/>
          </p:cNvSpPr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44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Vetores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Google Shape;215;gcd04fdd78f_0_93">
            <a:extLst>
              <a:ext uri="{FF2B5EF4-FFF2-40B4-BE49-F238E27FC236}">
                <a16:creationId xmlns:a16="http://schemas.microsoft.com/office/drawing/2014/main" id="{1801BF2A-81A2-1DF2-49A2-C7BB94C255A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880" y="2096400"/>
            <a:ext cx="1776821" cy="888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Google Shape;275;gcd04fdd78f_0_150">
            <a:extLst>
              <a:ext uri="{FF2B5EF4-FFF2-40B4-BE49-F238E27FC236}">
                <a16:creationId xmlns:a16="http://schemas.microsoft.com/office/drawing/2014/main" id="{9240120D-354E-A025-3A0C-12E3DE37D6E1}"/>
              </a:ext>
            </a:extLst>
          </p:cNvPr>
          <p:cNvGraphicFramePr/>
          <p:nvPr/>
        </p:nvGraphicFramePr>
        <p:xfrm>
          <a:off x="3033725" y="2111975"/>
          <a:ext cx="358065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1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Tipo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Capacidade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 dirty="0"/>
                        <a:t>livros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>
                          <a:solidFill>
                            <a:schemeClr val="dk1"/>
                          </a:solidFill>
                        </a:rPr>
                        <a:t>minhaEstante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 dirty="0"/>
                        <a:t>11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Google Shape;291;gcd04fdd78f_0_164">
            <a:extLst>
              <a:ext uri="{FF2B5EF4-FFF2-40B4-BE49-F238E27FC236}">
                <a16:creationId xmlns:a16="http://schemas.microsoft.com/office/drawing/2014/main" id="{172D7E86-8E75-D48D-319E-F79BAC0C8D24}"/>
              </a:ext>
            </a:extLst>
          </p:cNvPr>
          <p:cNvSpPr txBox="1"/>
          <p:nvPr/>
        </p:nvSpPr>
        <p:spPr>
          <a:xfrm>
            <a:off x="7502400" y="2114888"/>
            <a:ext cx="21507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livros </a:t>
            </a:r>
            <a:r>
              <a:rPr lang="pt-BR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minhaEstante</a:t>
            </a: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[11];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" name="Google Shape;368;gcd04fdd78f_0_239">
            <a:extLst>
              <a:ext uri="{FF2B5EF4-FFF2-40B4-BE49-F238E27FC236}">
                <a16:creationId xmlns:a16="http://schemas.microsoft.com/office/drawing/2014/main" id="{85CC43BE-FC57-AADD-FB47-B2E72E0584E5}"/>
              </a:ext>
            </a:extLst>
          </p:cNvPr>
          <p:cNvGraphicFramePr/>
          <p:nvPr/>
        </p:nvGraphicFramePr>
        <p:xfrm>
          <a:off x="1354675" y="4781200"/>
          <a:ext cx="2406125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26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22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100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oogle Shape;369;gcd04fdd78f_0_239">
            <a:extLst>
              <a:ext uri="{FF2B5EF4-FFF2-40B4-BE49-F238E27FC236}">
                <a16:creationId xmlns:a16="http://schemas.microsoft.com/office/drawing/2014/main" id="{3C1B7787-B4F7-9135-FF33-161DF1A43C89}"/>
              </a:ext>
            </a:extLst>
          </p:cNvPr>
          <p:cNvGraphicFramePr/>
          <p:nvPr/>
        </p:nvGraphicFramePr>
        <p:xfrm>
          <a:off x="4129075" y="4600150"/>
          <a:ext cx="358065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1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Tipo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Capacidade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meuVetor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 dirty="0"/>
                        <a:t>5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370;gcd04fdd78f_0_239">
            <a:extLst>
              <a:ext uri="{FF2B5EF4-FFF2-40B4-BE49-F238E27FC236}">
                <a16:creationId xmlns:a16="http://schemas.microsoft.com/office/drawing/2014/main" id="{75F2CDA7-1E71-2310-65D5-2B26D4867A22}"/>
              </a:ext>
            </a:extLst>
          </p:cNvPr>
          <p:cNvSpPr txBox="1"/>
          <p:nvPr/>
        </p:nvSpPr>
        <p:spPr>
          <a:xfrm>
            <a:off x="7927975" y="4992550"/>
            <a:ext cx="1947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inteiro meuVetor[5];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371;gcd04fdd78f_0_239">
            <a:extLst>
              <a:ext uri="{FF2B5EF4-FFF2-40B4-BE49-F238E27FC236}">
                <a16:creationId xmlns:a16="http://schemas.microsoft.com/office/drawing/2014/main" id="{BC07D9DB-9A61-0AEC-B6C1-A2487F1C6FE6}"/>
              </a:ext>
            </a:extLst>
          </p:cNvPr>
          <p:cNvSpPr txBox="1"/>
          <p:nvPr/>
        </p:nvSpPr>
        <p:spPr>
          <a:xfrm>
            <a:off x="1354675" y="4495650"/>
            <a:ext cx="2406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0         1            2           3            4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636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489098a44_0_73"/>
          <p:cNvSpPr txBox="1">
            <a:spLocks noGrp="1"/>
          </p:cNvSpPr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44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Vetores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Google Shape;405;gcd04fdd78f_0_289">
            <a:extLst>
              <a:ext uri="{FF2B5EF4-FFF2-40B4-BE49-F238E27FC236}">
                <a16:creationId xmlns:a16="http://schemas.microsoft.com/office/drawing/2014/main" id="{507310DB-F963-B2C7-656B-A4C3885D2505}"/>
              </a:ext>
            </a:extLst>
          </p:cNvPr>
          <p:cNvSpPr txBox="1"/>
          <p:nvPr/>
        </p:nvSpPr>
        <p:spPr>
          <a:xfrm>
            <a:off x="1838950" y="2109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É uma das estruturas de dados mais simples e mais utilizadas dentre todas. Principais características:</a:t>
            </a:r>
            <a:endParaRPr sz="18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pt-BR" sz="1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Indexação com início em 0 (zero)</a:t>
            </a:r>
            <a:endParaRPr sz="18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pt-BR" sz="1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Adição e pesquisa de novos elementos de forma aleatória</a:t>
            </a:r>
            <a:endParaRPr sz="18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pt-BR" sz="1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Acesso aos elementos através de índices</a:t>
            </a:r>
            <a:endParaRPr sz="18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pt-BR" sz="1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Possuem tamanho finito de elementos</a:t>
            </a:r>
            <a:endParaRPr sz="18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pt-BR" sz="1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Carregam dados de tipos específicos</a:t>
            </a:r>
            <a:endParaRPr sz="18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pt-BR" sz="1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Podem possuir uma ou mais dimensões</a:t>
            </a:r>
            <a:endParaRPr sz="18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00012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350</Words>
  <Application>Microsoft Office PowerPoint</Application>
  <PresentationFormat>Widescreen</PresentationFormat>
  <Paragraphs>131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Poppins</vt:lpstr>
      <vt:lpstr>Tema do Office</vt:lpstr>
      <vt:lpstr>Lógica de Programação</vt:lpstr>
      <vt:lpstr>Estruturas de dados</vt:lpstr>
      <vt:lpstr>Estruturas de dados</vt:lpstr>
      <vt:lpstr>Estruturas de dados</vt:lpstr>
      <vt:lpstr>Vetores</vt:lpstr>
      <vt:lpstr>Vetores</vt:lpstr>
      <vt:lpstr>Vetores</vt:lpstr>
      <vt:lpstr>Vetores</vt:lpstr>
      <vt:lpstr>Vetores</vt:lpstr>
      <vt:lpstr>Matrizes</vt:lpstr>
      <vt:lpstr>Matrizes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</dc:title>
  <dc:creator>Andre Luiz</dc:creator>
  <cp:lastModifiedBy>André Luiz Pimentel de Andrade Caetano</cp:lastModifiedBy>
  <cp:revision>8</cp:revision>
  <dcterms:created xsi:type="dcterms:W3CDTF">2022-06-14T19:14:16Z</dcterms:created>
  <dcterms:modified xsi:type="dcterms:W3CDTF">2023-05-09T03:24:14Z</dcterms:modified>
</cp:coreProperties>
</file>