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34" r:id="rId3"/>
    <p:sldId id="336" r:id="rId4"/>
    <p:sldId id="337" r:id="rId5"/>
    <p:sldId id="338" r:id="rId6"/>
    <p:sldId id="339" r:id="rId7"/>
    <p:sldId id="340" r:id="rId8"/>
    <p:sldId id="341" r:id="rId9"/>
    <p:sldId id="342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mic Sans MS" panose="030F0702030302020204" pitchFamily="66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jyzOFJxSJ6zeZ8AesQUDpS0EJz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E269E-7C4E-4177-A3D6-70B3533D555A}">
  <a:tblStyle styleId="{6E9E269E-7C4E-4177-A3D6-70B3533D555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0097A7">
              <a:alpha val="4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97A7">
              <a:alpha val="4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097A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68672F-19C8-4625-97E5-DCA5EBC09E1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3342CC-24B4-4932-BC73-E63186E9EF6A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6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513eca586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3513eca586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584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60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21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135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646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540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794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89098a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489098a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13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9" descr="Uma imagem contendo Interface gráfica do usuári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>
            <a:spLocks noGrp="1"/>
          </p:cNvSpPr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g11feb2ca174_0_26" descr="Forma,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g11feb2ca174_0_26"/>
          <p:cNvSpPr txBox="1">
            <a:spLocks noGrp="1"/>
          </p:cNvSpPr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g11feb2ca174_0_26"/>
          <p:cNvSpPr txBox="1">
            <a:spLocks noGrp="1"/>
          </p:cNvSpPr>
          <p:nvPr>
            <p:ph type="subTitle" idx="1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g11feb2ca174_0_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4" descr="Forma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t="45893"/>
          <a:stretch/>
        </p:blipFill>
        <p:spPr>
          <a:xfrm>
            <a:off x="20" y="-8961"/>
            <a:ext cx="12192000" cy="3710552"/>
          </a:xfrm>
          <a:custGeom>
            <a:avLst/>
            <a:gdLst/>
            <a:ahLst/>
            <a:cxnLst/>
            <a:rect l="l" t="t" r="r" b="b"/>
            <a:pathLst>
              <a:path w="12192000" h="3692092" extrusionOk="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29" name="Google Shape;29;p14" descr="Forma, Retângul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419" y="1583486"/>
            <a:ext cx="3232032" cy="168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4" descr="Uma imagem contendo desenh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136" y="2635917"/>
            <a:ext cx="2412520" cy="4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4"/>
          <p:cNvSpPr txBox="1">
            <a:spLocks noGrp="1"/>
          </p:cNvSpPr>
          <p:nvPr>
            <p:ph type="subTitle" idx="1"/>
          </p:nvPr>
        </p:nvSpPr>
        <p:spPr>
          <a:xfrm>
            <a:off x="1524000" y="4059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 1">
  <p:cSld name="OBJECT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g13513eca586_3_29" descr="Uma imagem contendo Forma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l="-31" t="-70" r="64934" b="68"/>
          <a:stretch/>
        </p:blipFill>
        <p:spPr>
          <a:xfrm>
            <a:off x="-7225" y="-7150"/>
            <a:ext cx="4275926" cy="68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13513eca586_3_29"/>
          <p:cNvSpPr txBox="1">
            <a:spLocks noGrp="1"/>
          </p:cNvSpPr>
          <p:nvPr>
            <p:ph type="title"/>
          </p:nvPr>
        </p:nvSpPr>
        <p:spPr>
          <a:xfrm>
            <a:off x="4134850" y="365125"/>
            <a:ext cx="7621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3513eca586_3_29"/>
          <p:cNvSpPr txBox="1">
            <a:spLocks noGrp="1"/>
          </p:cNvSpPr>
          <p:nvPr>
            <p:ph type="body" idx="1"/>
          </p:nvPr>
        </p:nvSpPr>
        <p:spPr>
          <a:xfrm>
            <a:off x="4134850" y="1761975"/>
            <a:ext cx="7621800" cy="4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g13513eca586_3_29"/>
          <p:cNvSpPr txBox="1">
            <a:spLocks noGrp="1"/>
          </p:cNvSpPr>
          <p:nvPr>
            <p:ph type="sldNum" idx="12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 2">
  <p:cSld name="TITLE_ONLY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3513eca586_0_7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g13513eca586_0_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41" name="Google Shape;41;g13513eca586_0_7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g13513eca586_0_7" descr="Uma imagem contendo desenh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t="-1056" r="82738" b="-13793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 3">
  <p:cSld name="TITLE_ONLY_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513eca586_3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g13513eca586_3_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69" name="Google Shape;69;g13513eca586_3_13" descr="Forma,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l="1280" t="23695" r="225" b="13666"/>
          <a:stretch/>
        </p:blipFill>
        <p:spPr>
          <a:xfrm>
            <a:off x="0" y="4057325"/>
            <a:ext cx="12192000" cy="280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3513eca586_3_13" descr="Uma imagem contendo desenh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83306" y="6057729"/>
            <a:ext cx="2412520" cy="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 l="5902" t="9853" r="73623" b="82598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513eca586_3_45"/>
          <p:cNvSpPr txBox="1">
            <a:spLocks noGrp="1"/>
          </p:cNvSpPr>
          <p:nvPr>
            <p:ph type="ctrTitle"/>
          </p:nvPr>
        </p:nvSpPr>
        <p:spPr>
          <a:xfrm>
            <a:off x="1524000" y="360363"/>
            <a:ext cx="9144000" cy="104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dirty="0"/>
              <a:t>Lógica de Programação</a:t>
            </a:r>
            <a:endParaRPr sz="3300" dirty="0"/>
          </a:p>
        </p:txBody>
      </p:sp>
      <p:sp>
        <p:nvSpPr>
          <p:cNvPr id="107" name="Google Shape;107;g13513eca586_3_45"/>
          <p:cNvSpPr txBox="1">
            <a:spLocks noGrp="1"/>
          </p:cNvSpPr>
          <p:nvPr>
            <p:ph type="subTitle" idx="1"/>
          </p:nvPr>
        </p:nvSpPr>
        <p:spPr>
          <a:xfrm>
            <a:off x="1524000" y="1606041"/>
            <a:ext cx="9144000" cy="2770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dirty="0">
                <a:latin typeface="+mj-lt"/>
              </a:rPr>
              <a:t>07 – Funções</a:t>
            </a:r>
            <a:endParaRPr lang="de-DE" b="1" dirty="0">
              <a:latin typeface="+mj-lt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Sub-rotina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Função Recursiva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Biblioteca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</a:pP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latin typeface="+mj-lt"/>
              </a:rPr>
              <a:t>Funções – Sub-rotina.</a:t>
            </a:r>
          </a:p>
        </p:txBody>
      </p:sp>
      <p:sp>
        <p:nvSpPr>
          <p:cNvPr id="4" name="Google Shape;153;gcb903ebd3d_0_41">
            <a:extLst>
              <a:ext uri="{FF2B5EF4-FFF2-40B4-BE49-F238E27FC236}">
                <a16:creationId xmlns:a16="http://schemas.microsoft.com/office/drawing/2014/main" id="{252F1145-D3DC-3B5D-E498-AF482BB83406}"/>
              </a:ext>
            </a:extLst>
          </p:cNvPr>
          <p:cNvSpPr txBox="1"/>
          <p:nvPr/>
        </p:nvSpPr>
        <p:spPr>
          <a:xfrm>
            <a:off x="702750" y="2166900"/>
            <a:ext cx="10786500" cy="2948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Char char="●"/>
            </a:pPr>
            <a:r>
              <a:rPr lang="pt-BR" sz="2400" b="1" dirty="0">
                <a:solidFill>
                  <a:schemeClr val="tx1"/>
                </a:solidFill>
              </a:rPr>
              <a:t>Definição : Sequência de instruções executadas somente quando chamadas por um programa em execução</a:t>
            </a:r>
            <a:endParaRPr sz="2400" b="1"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400"/>
              <a:buChar char="○"/>
            </a:pPr>
            <a:r>
              <a:rPr lang="pt-BR" sz="1600" b="1" dirty="0">
                <a:solidFill>
                  <a:schemeClr val="tx1"/>
                </a:solidFill>
              </a:rPr>
              <a:t>Devem executar uma tarefa específica</a:t>
            </a:r>
            <a:endParaRPr sz="1600" b="1"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400"/>
              <a:buChar char="○"/>
            </a:pPr>
            <a:r>
              <a:rPr lang="pt-BR" sz="1600" b="1" dirty="0">
                <a:solidFill>
                  <a:schemeClr val="tx1"/>
                </a:solidFill>
              </a:rPr>
              <a:t>Um programa pode conter diversas funções, além da função principal início() , que é obrigatória</a:t>
            </a:r>
            <a:endParaRPr sz="1600" b="1"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400"/>
              <a:buChar char="○"/>
            </a:pPr>
            <a:r>
              <a:rPr lang="pt-BR" sz="1600" b="1" dirty="0">
                <a:solidFill>
                  <a:schemeClr val="tx1"/>
                </a:solidFill>
              </a:rPr>
              <a:t>As funções executam somente quando chamadas à partir da função inicio()</a:t>
            </a:r>
            <a:endParaRPr sz="1600" b="1"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400"/>
              <a:buChar char="○"/>
            </a:pPr>
            <a:r>
              <a:rPr lang="pt-BR" sz="1600" b="1" dirty="0">
                <a:solidFill>
                  <a:schemeClr val="tx1"/>
                </a:solidFill>
              </a:rPr>
              <a:t>Após a execução, o fluxo retorna ao ponto imediatamente após o da chamada da função</a:t>
            </a:r>
            <a:endParaRPr sz="1600" b="1"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400"/>
              <a:buChar char="○"/>
            </a:pPr>
            <a:r>
              <a:rPr lang="pt-BR" sz="1600" b="1" dirty="0">
                <a:solidFill>
                  <a:schemeClr val="tx1"/>
                </a:solidFill>
              </a:rPr>
              <a:t>Uma função pode ( ou não) retornar um valor ao bloco que a chamou</a:t>
            </a:r>
            <a:endParaRPr sz="1600" b="1" dirty="0">
              <a:solidFill>
                <a:schemeClr val="tx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400"/>
              <a:buChar char="○"/>
            </a:pPr>
            <a:r>
              <a:rPr lang="pt-BR" sz="1600" b="1" dirty="0">
                <a:solidFill>
                  <a:schemeClr val="tx1"/>
                </a:solidFill>
              </a:rPr>
              <a:t>Uma função pode ( ou não ) necessitar de um ou mais argumentos ao ser chamada</a:t>
            </a:r>
            <a:endParaRPr sz="1600" b="1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483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latin typeface="+mj-lt"/>
              </a:rPr>
              <a:t>Funções – Sub-rotina.</a:t>
            </a:r>
          </a:p>
        </p:txBody>
      </p:sp>
      <p:sp>
        <p:nvSpPr>
          <p:cNvPr id="4" name="Google Shape;153;gcb903ebd3d_0_41">
            <a:extLst>
              <a:ext uri="{FF2B5EF4-FFF2-40B4-BE49-F238E27FC236}">
                <a16:creationId xmlns:a16="http://schemas.microsoft.com/office/drawing/2014/main" id="{252F1145-D3DC-3B5D-E498-AF482BB83406}"/>
              </a:ext>
            </a:extLst>
          </p:cNvPr>
          <p:cNvSpPr txBox="1"/>
          <p:nvPr/>
        </p:nvSpPr>
        <p:spPr>
          <a:xfrm>
            <a:off x="567300" y="1773005"/>
            <a:ext cx="10786500" cy="124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Char char="●"/>
            </a:pPr>
            <a:r>
              <a:rPr lang="pt-BR" sz="2400" b="1" dirty="0">
                <a:solidFill>
                  <a:schemeClr val="tx1"/>
                </a:solidFill>
              </a:rPr>
              <a:t>Podemos escrever a execução da </a:t>
            </a:r>
            <a:r>
              <a:rPr lang="pt-BR" sz="2400" b="1" dirty="0" err="1">
                <a:solidFill>
                  <a:schemeClr val="tx1"/>
                </a:solidFill>
              </a:rPr>
              <a:t>subrotina</a:t>
            </a:r>
            <a:r>
              <a:rPr lang="pt-BR" sz="2400" b="1" dirty="0">
                <a:solidFill>
                  <a:schemeClr val="tx1"/>
                </a:solidFill>
              </a:rPr>
              <a:t> ( ou função, ou método ) abaixo do programa início. A lógica é semelhante à função inicio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39;gcb903ebd3d_0_26">
            <a:extLst>
              <a:ext uri="{FF2B5EF4-FFF2-40B4-BE49-F238E27FC236}">
                <a16:creationId xmlns:a16="http://schemas.microsoft.com/office/drawing/2014/main" id="{4125F63A-5701-F4D0-0D91-002A71B03ADB}"/>
              </a:ext>
            </a:extLst>
          </p:cNvPr>
          <p:cNvSpPr txBox="1"/>
          <p:nvPr/>
        </p:nvSpPr>
        <p:spPr>
          <a:xfrm>
            <a:off x="1405500" y="2573975"/>
            <a:ext cx="10786500" cy="4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b="1" dirty="0">
                <a:solidFill>
                  <a:srgbClr val="FF0000"/>
                </a:solidFill>
              </a:rPr>
              <a:t>programa</a:t>
            </a:r>
            <a:endParaRPr sz="1200" b="1" dirty="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{ 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	</a:t>
            </a:r>
            <a:r>
              <a:rPr lang="pt-BR" sz="1200" b="1" dirty="0" err="1">
                <a:solidFill>
                  <a:srgbClr val="FF0000"/>
                </a:solidFill>
              </a:rPr>
              <a:t>funcao</a:t>
            </a:r>
            <a:r>
              <a:rPr lang="pt-BR" sz="1200" dirty="0">
                <a:solidFill>
                  <a:schemeClr val="dk1"/>
                </a:solidFill>
              </a:rPr>
              <a:t> inicio () {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		</a:t>
            </a:r>
            <a:r>
              <a:rPr lang="pt-BR" sz="1200" b="1" dirty="0">
                <a:solidFill>
                  <a:srgbClr val="4A86E8"/>
                </a:solidFill>
              </a:rPr>
              <a:t>logico</a:t>
            </a:r>
            <a:r>
              <a:rPr lang="pt-BR" sz="1200" dirty="0">
                <a:solidFill>
                  <a:schemeClr val="dk1"/>
                </a:solidFill>
              </a:rPr>
              <a:t> </a:t>
            </a:r>
            <a:r>
              <a:rPr lang="pt-BR" sz="1200" dirty="0" err="1">
                <a:solidFill>
                  <a:schemeClr val="dk1"/>
                </a:solidFill>
              </a:rPr>
              <a:t>acabou_coronavirus</a:t>
            </a:r>
            <a:r>
              <a:rPr lang="pt-BR" sz="1200" dirty="0">
                <a:solidFill>
                  <a:schemeClr val="dk1"/>
                </a:solidFill>
              </a:rPr>
              <a:t> = falso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		inteiro </a:t>
            </a:r>
            <a:r>
              <a:rPr lang="pt-BR" sz="1200" dirty="0" err="1">
                <a:solidFill>
                  <a:schemeClr val="dk1"/>
                </a:solidFill>
              </a:rPr>
              <a:t>dias_parados</a:t>
            </a:r>
            <a:r>
              <a:rPr lang="pt-BR" sz="1200" dirty="0">
                <a:solidFill>
                  <a:schemeClr val="dk1"/>
                </a:solidFill>
              </a:rPr>
              <a:t> = 0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b="1" dirty="0">
                <a:solidFill>
                  <a:srgbClr val="CC0000"/>
                </a:solidFill>
              </a:rPr>
              <a:t>enquanto</a:t>
            </a:r>
            <a:r>
              <a:rPr lang="pt-BR" sz="1200" dirty="0">
                <a:solidFill>
                  <a:schemeClr val="dk1"/>
                </a:solidFill>
              </a:rPr>
              <a:t> (</a:t>
            </a:r>
            <a:r>
              <a:rPr lang="pt-BR" sz="1200" dirty="0" err="1">
                <a:solidFill>
                  <a:schemeClr val="dk1"/>
                </a:solidFill>
              </a:rPr>
              <a:t>acabou_coronavirus</a:t>
            </a:r>
            <a:r>
              <a:rPr lang="pt-BR" sz="1200" dirty="0">
                <a:solidFill>
                  <a:schemeClr val="dk1"/>
                </a:solidFill>
              </a:rPr>
              <a:t> == falso){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	</a:t>
            </a:r>
            <a:r>
              <a:rPr lang="pt-BR" sz="1200" dirty="0" err="1">
                <a:solidFill>
                  <a:schemeClr val="dk1"/>
                </a:solidFill>
              </a:rPr>
              <a:t>acabou_coronavirus</a:t>
            </a:r>
            <a:r>
              <a:rPr lang="pt-BR" sz="1200" dirty="0">
                <a:solidFill>
                  <a:schemeClr val="dk1"/>
                </a:solidFill>
              </a:rPr>
              <a:t> = </a:t>
            </a:r>
            <a:r>
              <a:rPr lang="pt-BR" sz="1200" dirty="0" err="1">
                <a:solidFill>
                  <a:schemeClr val="dk1"/>
                </a:solidFill>
              </a:rPr>
              <a:t>verifica_pandemia</a:t>
            </a:r>
            <a:r>
              <a:rPr lang="pt-BR" sz="1200" dirty="0">
                <a:solidFill>
                  <a:schemeClr val="dk1"/>
                </a:solidFill>
              </a:rPr>
              <a:t>(</a:t>
            </a:r>
            <a:r>
              <a:rPr lang="pt-BR" sz="1200" dirty="0" err="1">
                <a:solidFill>
                  <a:srgbClr val="434343"/>
                </a:solidFill>
              </a:rPr>
              <a:t>dias_parados</a:t>
            </a:r>
            <a:r>
              <a:rPr lang="pt-BR" sz="1200" dirty="0">
                <a:solidFill>
                  <a:schemeClr val="dk1"/>
                </a:solidFill>
              </a:rPr>
              <a:t>)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	</a:t>
            </a:r>
            <a:r>
              <a:rPr lang="pt-BR" sz="1200" dirty="0" err="1">
                <a:solidFill>
                  <a:schemeClr val="dk1"/>
                </a:solidFill>
              </a:rPr>
              <a:t>dias_parados</a:t>
            </a:r>
            <a:r>
              <a:rPr lang="pt-BR" sz="1200" dirty="0">
                <a:solidFill>
                  <a:schemeClr val="dk1"/>
                </a:solidFill>
              </a:rPr>
              <a:t> ++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}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escreva(</a:t>
            </a:r>
            <a:r>
              <a:rPr lang="pt-BR" sz="1200" b="1" dirty="0">
                <a:solidFill>
                  <a:srgbClr val="BF9000"/>
                </a:solidFill>
              </a:rPr>
              <a:t>“Podemos sair!!”</a:t>
            </a:r>
            <a:r>
              <a:rPr lang="pt-BR" sz="1200" dirty="0">
                <a:solidFill>
                  <a:schemeClr val="dk1"/>
                </a:solidFill>
              </a:rPr>
              <a:t>)	</a:t>
            </a:r>
            <a:r>
              <a:rPr lang="pt-BR" sz="1200" b="1" dirty="0">
                <a:solidFill>
                  <a:srgbClr val="434343"/>
                </a:solidFill>
              </a:rPr>
              <a:t>	</a:t>
            </a:r>
            <a:endParaRPr sz="1200" b="1" dirty="0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	}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	</a:t>
            </a:r>
            <a:r>
              <a:rPr lang="pt-BR" sz="1200" b="1" dirty="0" err="1">
                <a:solidFill>
                  <a:srgbClr val="FF0000"/>
                </a:solidFill>
              </a:rPr>
              <a:t>funcao</a:t>
            </a:r>
            <a:r>
              <a:rPr lang="pt-BR" sz="1200" dirty="0">
                <a:solidFill>
                  <a:schemeClr val="dk1"/>
                </a:solidFill>
              </a:rPr>
              <a:t> </a:t>
            </a:r>
            <a:r>
              <a:rPr lang="pt-BR" sz="1200" b="1" dirty="0">
                <a:solidFill>
                  <a:srgbClr val="4A86E8"/>
                </a:solidFill>
              </a:rPr>
              <a:t>logico</a:t>
            </a:r>
            <a:r>
              <a:rPr lang="pt-BR" sz="1200" dirty="0">
                <a:solidFill>
                  <a:schemeClr val="dk1"/>
                </a:solidFill>
              </a:rPr>
              <a:t> </a:t>
            </a:r>
            <a:r>
              <a:rPr lang="pt-BR" sz="1200" dirty="0" err="1">
                <a:solidFill>
                  <a:schemeClr val="dk1"/>
                </a:solidFill>
              </a:rPr>
              <a:t>verifica_pandemia</a:t>
            </a:r>
            <a:r>
              <a:rPr lang="pt-BR" sz="1200" dirty="0">
                <a:solidFill>
                  <a:schemeClr val="dk1"/>
                </a:solidFill>
              </a:rPr>
              <a:t>(</a:t>
            </a:r>
            <a:r>
              <a:rPr lang="pt-BR" sz="1200" b="1" dirty="0">
                <a:solidFill>
                  <a:srgbClr val="4A86E8"/>
                </a:solidFill>
              </a:rPr>
              <a:t>inteiro</a:t>
            </a:r>
            <a:r>
              <a:rPr lang="pt-BR" sz="1200" dirty="0">
                <a:solidFill>
                  <a:schemeClr val="dk1"/>
                </a:solidFill>
              </a:rPr>
              <a:t> </a:t>
            </a:r>
            <a:r>
              <a:rPr lang="pt-BR" sz="1200" dirty="0" err="1">
                <a:solidFill>
                  <a:schemeClr val="dk1"/>
                </a:solidFill>
              </a:rPr>
              <a:t>dias_parados</a:t>
            </a:r>
            <a:r>
              <a:rPr lang="pt-BR" sz="1200" dirty="0">
                <a:solidFill>
                  <a:schemeClr val="dk1"/>
                </a:solidFill>
              </a:rPr>
              <a:t>){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		se(</a:t>
            </a:r>
            <a:r>
              <a:rPr lang="pt-BR" sz="1200" dirty="0" err="1">
                <a:solidFill>
                  <a:schemeClr val="dk1"/>
                </a:solidFill>
              </a:rPr>
              <a:t>dias_parados</a:t>
            </a:r>
            <a:r>
              <a:rPr lang="pt-BR" sz="1200" dirty="0">
                <a:solidFill>
                  <a:schemeClr val="dk1"/>
                </a:solidFill>
              </a:rPr>
              <a:t>&gt;15){ 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	</a:t>
            </a:r>
            <a:r>
              <a:rPr lang="pt-BR" sz="1200" b="1" dirty="0">
                <a:solidFill>
                  <a:srgbClr val="FF0000"/>
                </a:solidFill>
              </a:rPr>
              <a:t>retorne</a:t>
            </a:r>
            <a:r>
              <a:rPr lang="pt-BR" sz="1200" dirty="0">
                <a:solidFill>
                  <a:schemeClr val="dk1"/>
                </a:solidFill>
              </a:rPr>
              <a:t> verdadeiro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 }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b="1" dirty="0">
                <a:solidFill>
                  <a:srgbClr val="FF0000"/>
                </a:solidFill>
              </a:rPr>
              <a:t>retorne</a:t>
            </a:r>
            <a:r>
              <a:rPr lang="pt-BR" sz="1200" dirty="0">
                <a:solidFill>
                  <a:schemeClr val="dk1"/>
                </a:solidFill>
              </a:rPr>
              <a:t> falso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}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}</a:t>
            </a:r>
            <a:endParaRPr sz="1700" b="1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97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latin typeface="+mj-lt"/>
              </a:rPr>
              <a:t>Funções – Sub-rotina.</a:t>
            </a:r>
          </a:p>
        </p:txBody>
      </p:sp>
      <p:sp>
        <p:nvSpPr>
          <p:cNvPr id="8" name="Google Shape;167;gcbee46aec9_0_0">
            <a:extLst>
              <a:ext uri="{FF2B5EF4-FFF2-40B4-BE49-F238E27FC236}">
                <a16:creationId xmlns:a16="http://schemas.microsoft.com/office/drawing/2014/main" id="{109E9CED-D661-55E5-76BF-9CA9E2302460}"/>
              </a:ext>
            </a:extLst>
          </p:cNvPr>
          <p:cNvSpPr txBox="1"/>
          <p:nvPr/>
        </p:nvSpPr>
        <p:spPr>
          <a:xfrm>
            <a:off x="441784" y="2568300"/>
            <a:ext cx="3439500" cy="40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b="1">
                <a:solidFill>
                  <a:srgbClr val="FF0000"/>
                </a:solidFill>
              </a:rPr>
              <a:t>programa</a:t>
            </a:r>
            <a:r>
              <a:rPr lang="pt-BR" sz="1200">
                <a:solidFill>
                  <a:schemeClr val="dk1"/>
                </a:solidFill>
              </a:rPr>
              <a:t> {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b="1">
                <a:solidFill>
                  <a:srgbClr val="FF0000"/>
                </a:solidFill>
              </a:rPr>
              <a:t>funcao</a:t>
            </a:r>
            <a:r>
              <a:rPr lang="pt-BR" sz="1200">
                <a:solidFill>
                  <a:schemeClr val="dk1"/>
                </a:solidFill>
              </a:rPr>
              <a:t> inicio(){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b="1">
                <a:solidFill>
                  <a:srgbClr val="4A86E8"/>
                </a:solidFill>
              </a:rPr>
              <a:t>inteiro</a:t>
            </a:r>
            <a:r>
              <a:rPr lang="pt-BR" sz="1200">
                <a:solidFill>
                  <a:schemeClr val="dk1"/>
                </a:solidFill>
              </a:rPr>
              <a:t> i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             	</a:t>
            </a:r>
            <a:r>
              <a:rPr lang="pt-BR" sz="1200" b="1">
                <a:solidFill>
                  <a:srgbClr val="FF0000"/>
                </a:solidFill>
              </a:rPr>
              <a:t>para</a:t>
            </a:r>
            <a:r>
              <a:rPr lang="pt-BR" sz="1200">
                <a:solidFill>
                  <a:schemeClr val="dk1"/>
                </a:solidFill>
              </a:rPr>
              <a:t>(i=0; i&lt;20; i++)</a:t>
            </a:r>
            <a:endParaRPr sz="1200">
              <a:solidFill>
                <a:schemeClr val="dk1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escreva(</a:t>
            </a:r>
            <a:r>
              <a:rPr lang="pt-BR" sz="1200" b="1">
                <a:solidFill>
                  <a:srgbClr val="BF9000"/>
                </a:solidFill>
              </a:rPr>
              <a:t>“*”</a:t>
            </a:r>
            <a:r>
              <a:rPr lang="pt-BR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escreva(“\n”)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escreva(“Numeros entre 1 e 5\n”)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b="1">
                <a:solidFill>
                  <a:srgbClr val="FF0000"/>
                </a:solidFill>
              </a:rPr>
              <a:t>para</a:t>
            </a:r>
            <a:r>
              <a:rPr lang="pt-BR" sz="1200">
                <a:solidFill>
                  <a:schemeClr val="dk1"/>
                </a:solidFill>
              </a:rPr>
              <a:t>(i=0; i&lt;10; i++)</a:t>
            </a:r>
            <a:endParaRPr sz="1200">
              <a:solidFill>
                <a:schemeClr val="dk1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escreva(</a:t>
            </a:r>
            <a:r>
              <a:rPr lang="pt-BR" sz="1200" b="1">
                <a:solidFill>
                  <a:srgbClr val="BF9000"/>
                </a:solidFill>
              </a:rPr>
              <a:t>“*”</a:t>
            </a:r>
            <a:r>
              <a:rPr lang="pt-BR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escreva(“\n”)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b="1">
                <a:solidFill>
                  <a:srgbClr val="FF0000"/>
                </a:solidFill>
              </a:rPr>
              <a:t>para</a:t>
            </a:r>
            <a:r>
              <a:rPr lang="pt-BR" sz="1200">
                <a:solidFill>
                  <a:schemeClr val="dk1"/>
                </a:solidFill>
              </a:rPr>
              <a:t>(i=1; i&lt;=5; i++)</a:t>
            </a:r>
            <a:endParaRPr sz="1200">
              <a:solidFill>
                <a:schemeClr val="dk1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escreva(i,</a:t>
            </a:r>
            <a:r>
              <a:rPr lang="pt-BR" sz="1200" b="1">
                <a:solidFill>
                  <a:srgbClr val="BF9000"/>
                </a:solidFill>
              </a:rPr>
              <a:t>“\n”</a:t>
            </a:r>
            <a:r>
              <a:rPr lang="pt-BR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b="1">
                <a:solidFill>
                  <a:srgbClr val="FF0000"/>
                </a:solidFill>
              </a:rPr>
              <a:t>para</a:t>
            </a:r>
            <a:r>
              <a:rPr lang="pt-BR" sz="1200">
                <a:solidFill>
                  <a:schemeClr val="dk1"/>
                </a:solidFill>
              </a:rPr>
              <a:t>(i=0;i&lt;20;i++)</a:t>
            </a:r>
            <a:endParaRPr sz="1200">
              <a:solidFill>
                <a:schemeClr val="dk1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escreva(</a:t>
            </a:r>
            <a:r>
              <a:rPr lang="pt-BR" sz="1200" b="1">
                <a:solidFill>
                  <a:srgbClr val="BF9000"/>
                </a:solidFill>
              </a:rPr>
              <a:t>“*”</a:t>
            </a:r>
            <a:r>
              <a:rPr lang="pt-BR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escreva(</a:t>
            </a:r>
            <a:r>
              <a:rPr lang="pt-BR" sz="1200" b="1">
                <a:solidFill>
                  <a:srgbClr val="BF9000"/>
                </a:solidFill>
              </a:rPr>
              <a:t>“\n”</a:t>
            </a:r>
            <a:r>
              <a:rPr lang="pt-BR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}	</a:t>
            </a:r>
            <a:endParaRPr sz="1200" b="1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71;gcbee46aec9_0_0">
            <a:extLst>
              <a:ext uri="{FF2B5EF4-FFF2-40B4-BE49-F238E27FC236}">
                <a16:creationId xmlns:a16="http://schemas.microsoft.com/office/drawing/2014/main" id="{E88AC7BF-6C76-B686-7ACF-58B2F7A34300}"/>
              </a:ext>
            </a:extLst>
          </p:cNvPr>
          <p:cNvSpPr txBox="1"/>
          <p:nvPr/>
        </p:nvSpPr>
        <p:spPr>
          <a:xfrm>
            <a:off x="8838959" y="3057525"/>
            <a:ext cx="2151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Saída: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********************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Números entre 1 e 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**********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*********************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72;gcbee46aec9_0_0">
            <a:extLst>
              <a:ext uri="{FF2B5EF4-FFF2-40B4-BE49-F238E27FC236}">
                <a16:creationId xmlns:a16="http://schemas.microsoft.com/office/drawing/2014/main" id="{CE501CA8-AC62-EA57-1EE8-7B600C029C39}"/>
              </a:ext>
            </a:extLst>
          </p:cNvPr>
          <p:cNvSpPr/>
          <p:nvPr/>
        </p:nvSpPr>
        <p:spPr>
          <a:xfrm>
            <a:off x="4584634" y="2694750"/>
            <a:ext cx="3670800" cy="14685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o código repetido. Se tivermos que consertar, teremos que fazer o mesmo ajuste várias vezes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73;gcbee46aec9_0_0">
            <a:extLst>
              <a:ext uri="{FF2B5EF4-FFF2-40B4-BE49-F238E27FC236}">
                <a16:creationId xmlns:a16="http://schemas.microsoft.com/office/drawing/2014/main" id="{21F3E617-3014-7389-5F5E-37AAA5034C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8821" y="4347775"/>
            <a:ext cx="1945726" cy="17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676A822-EB57-5CBB-8EC0-E53149B970B1}"/>
              </a:ext>
            </a:extLst>
          </p:cNvPr>
          <p:cNvSpPr txBox="1"/>
          <p:nvPr/>
        </p:nvSpPr>
        <p:spPr>
          <a:xfrm>
            <a:off x="452673" y="1886499"/>
            <a:ext cx="6105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+mj-lt"/>
                <a:ea typeface="Poppins"/>
                <a:cs typeface="Poppins"/>
                <a:sym typeface="Poppins"/>
              </a:rPr>
              <a:t>- Repetição de código</a:t>
            </a:r>
            <a:endParaRPr lang="pt-BR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986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latin typeface="+mj-lt"/>
              </a:rPr>
              <a:t>Funções – Sub-rotina.</a:t>
            </a:r>
          </a:p>
        </p:txBody>
      </p:sp>
      <p:sp>
        <p:nvSpPr>
          <p:cNvPr id="4" name="Google Shape;187;gcbee46aec9_0_77">
            <a:extLst>
              <a:ext uri="{FF2B5EF4-FFF2-40B4-BE49-F238E27FC236}">
                <a16:creationId xmlns:a16="http://schemas.microsoft.com/office/drawing/2014/main" id="{43340A2C-2D72-6BAE-E9E8-1A3D8F82687B}"/>
              </a:ext>
            </a:extLst>
          </p:cNvPr>
          <p:cNvSpPr txBox="1"/>
          <p:nvPr/>
        </p:nvSpPr>
        <p:spPr>
          <a:xfrm>
            <a:off x="842889" y="2429882"/>
            <a:ext cx="3439500" cy="3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b="1">
                <a:solidFill>
                  <a:srgbClr val="FF0000"/>
                </a:solidFill>
              </a:rPr>
              <a:t>programa</a:t>
            </a:r>
            <a:r>
              <a:rPr lang="pt-BR" sz="1200">
                <a:solidFill>
                  <a:schemeClr val="dk1"/>
                </a:solidFill>
              </a:rPr>
              <a:t> {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b="1">
                <a:solidFill>
                  <a:srgbClr val="FF0000"/>
                </a:solidFill>
              </a:rPr>
              <a:t>funcao</a:t>
            </a:r>
            <a:r>
              <a:rPr lang="pt-BR" sz="1200">
                <a:solidFill>
                  <a:schemeClr val="dk1"/>
                </a:solidFill>
              </a:rPr>
              <a:t> inicio(){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b="1">
                <a:solidFill>
                  <a:srgbClr val="4A86E8"/>
                </a:solidFill>
              </a:rPr>
              <a:t>inteiro</a:t>
            </a:r>
            <a:r>
              <a:rPr lang="pt-BR" sz="1200">
                <a:solidFill>
                  <a:schemeClr val="dk1"/>
                </a:solidFill>
              </a:rPr>
              <a:t> i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             	escreve_linha()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escreva(“Numeros entre 1 e 5\n”)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escreve_linha()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b="1">
                <a:solidFill>
                  <a:srgbClr val="FF0000"/>
                </a:solidFill>
              </a:rPr>
              <a:t>para</a:t>
            </a:r>
            <a:r>
              <a:rPr lang="pt-BR" sz="1200">
                <a:solidFill>
                  <a:schemeClr val="dk1"/>
                </a:solidFill>
              </a:rPr>
              <a:t>(i=1; i&lt;=5; i++)</a:t>
            </a:r>
            <a:endParaRPr sz="1200">
              <a:solidFill>
                <a:schemeClr val="dk1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escreva(i,</a:t>
            </a:r>
            <a:r>
              <a:rPr lang="pt-BR" sz="1200" b="1">
                <a:solidFill>
                  <a:srgbClr val="BF9000"/>
                </a:solidFill>
              </a:rPr>
              <a:t>“\n”</a:t>
            </a:r>
            <a:r>
              <a:rPr lang="pt-BR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escreve_linha()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 b="1">
                <a:solidFill>
                  <a:srgbClr val="FF0000"/>
                </a:solidFill>
              </a:rPr>
              <a:t>funcao</a:t>
            </a:r>
            <a:r>
              <a:rPr lang="pt-BR" sz="1200">
                <a:solidFill>
                  <a:schemeClr val="dk1"/>
                </a:solidFill>
              </a:rPr>
              <a:t> escreve_linha(){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	</a:t>
            </a:r>
            <a:r>
              <a:rPr lang="pt-BR" sz="1200" b="1">
                <a:solidFill>
                  <a:srgbClr val="FF0000"/>
                </a:solidFill>
              </a:rPr>
              <a:t>para</a:t>
            </a:r>
            <a:r>
              <a:rPr lang="pt-BR" sz="1200">
                <a:solidFill>
                  <a:schemeClr val="dk1"/>
                </a:solidFill>
              </a:rPr>
              <a:t>(i=0; i&lt;20; i++)</a:t>
            </a:r>
            <a:endParaRPr sz="1200">
              <a:solidFill>
                <a:schemeClr val="dk1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escreva(</a:t>
            </a:r>
            <a:r>
              <a:rPr lang="pt-BR" sz="1200" b="1">
                <a:solidFill>
                  <a:srgbClr val="BF9000"/>
                </a:solidFill>
              </a:rPr>
              <a:t>“*”</a:t>
            </a:r>
            <a:r>
              <a:rPr lang="pt-BR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escreva(“\n”)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}	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}	</a:t>
            </a:r>
            <a:endParaRPr sz="1200" b="1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8;gcbee46aec9_0_77">
            <a:extLst>
              <a:ext uri="{FF2B5EF4-FFF2-40B4-BE49-F238E27FC236}">
                <a16:creationId xmlns:a16="http://schemas.microsoft.com/office/drawing/2014/main" id="{627C575D-0370-0D71-A87B-F41A547E5399}"/>
              </a:ext>
            </a:extLst>
          </p:cNvPr>
          <p:cNvSpPr txBox="1"/>
          <p:nvPr/>
        </p:nvSpPr>
        <p:spPr>
          <a:xfrm>
            <a:off x="9240064" y="2919107"/>
            <a:ext cx="2151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Saída: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********************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Números entre 1 e 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**********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*********************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89;gcbee46aec9_0_77">
            <a:extLst>
              <a:ext uri="{FF2B5EF4-FFF2-40B4-BE49-F238E27FC236}">
                <a16:creationId xmlns:a16="http://schemas.microsoft.com/office/drawing/2014/main" id="{F60AF54F-3D21-829A-3606-A25610F167EA}"/>
              </a:ext>
            </a:extLst>
          </p:cNvPr>
          <p:cNvSpPr/>
          <p:nvPr/>
        </p:nvSpPr>
        <p:spPr>
          <a:xfrm>
            <a:off x="4838114" y="2513032"/>
            <a:ext cx="3670800" cy="14685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 a diferença ao </a:t>
            </a:r>
            <a:r>
              <a:rPr lang="pt-BR"/>
              <a:t>encapsularmos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esse código repetido em uma função =D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90;gcbee46aec9_0_77">
            <a:extLst>
              <a:ext uri="{FF2B5EF4-FFF2-40B4-BE49-F238E27FC236}">
                <a16:creationId xmlns:a16="http://schemas.microsoft.com/office/drawing/2014/main" id="{594EAD90-5CF2-20A9-DD8F-FC9B759181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8115" y="4229307"/>
            <a:ext cx="1823233" cy="1468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17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latin typeface="+mj-lt"/>
              </a:rPr>
              <a:t>Funções – Recursividade.</a:t>
            </a:r>
          </a:p>
        </p:txBody>
      </p:sp>
      <p:sp>
        <p:nvSpPr>
          <p:cNvPr id="2" name="Google Shape;153;gcb903ebd3d_0_41">
            <a:extLst>
              <a:ext uri="{FF2B5EF4-FFF2-40B4-BE49-F238E27FC236}">
                <a16:creationId xmlns:a16="http://schemas.microsoft.com/office/drawing/2014/main" id="{E45A1562-9587-9C6E-7B08-ED6C7110ACDD}"/>
              </a:ext>
            </a:extLst>
          </p:cNvPr>
          <p:cNvSpPr txBox="1"/>
          <p:nvPr/>
        </p:nvSpPr>
        <p:spPr>
          <a:xfrm>
            <a:off x="702750" y="1787073"/>
            <a:ext cx="10786500" cy="124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</a:pPr>
            <a:r>
              <a:rPr lang="pt-BR" sz="2400" b="1" dirty="0">
                <a:solidFill>
                  <a:schemeClr val="tx1"/>
                </a:solidFill>
              </a:rPr>
              <a:t>Podemos também fazer a função chamar ela mesma para resolvermos problemas chamados recursivos.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18;gcbee46aec9_0_119">
            <a:extLst>
              <a:ext uri="{FF2B5EF4-FFF2-40B4-BE49-F238E27FC236}">
                <a16:creationId xmlns:a16="http://schemas.microsoft.com/office/drawing/2014/main" id="{8C780938-1FBA-BFD0-1DBB-DD5B2428D986}"/>
              </a:ext>
            </a:extLst>
          </p:cNvPr>
          <p:cNvSpPr txBox="1"/>
          <p:nvPr/>
        </p:nvSpPr>
        <p:spPr>
          <a:xfrm>
            <a:off x="866700" y="2658658"/>
            <a:ext cx="10458600" cy="319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tx1"/>
                </a:solidFill>
                <a:latin typeface="+mj-lt"/>
                <a:ea typeface="Poppins"/>
                <a:cs typeface="Poppins"/>
                <a:sym typeface="Poppins"/>
              </a:rPr>
              <a:t>Mas o que é recursão?</a:t>
            </a:r>
            <a:endParaRPr sz="2000" b="1" dirty="0">
              <a:solidFill>
                <a:schemeClr val="tx1"/>
              </a:solidFill>
              <a:latin typeface="+mj-lt"/>
              <a:ea typeface="Poppins"/>
              <a:cs typeface="Poppins"/>
              <a:sym typeface="Poppins"/>
            </a:endParaRPr>
          </a:p>
          <a:p>
            <a:pPr marL="1143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F5496"/>
              </a:buClr>
              <a:buSzPts val="1800"/>
            </a:pPr>
            <a:r>
              <a:rPr lang="pt-BR" sz="2000" b="1" dirty="0">
                <a:solidFill>
                  <a:schemeClr val="tx1"/>
                </a:solidFill>
                <a:latin typeface="+mj-lt"/>
                <a:ea typeface="Poppins"/>
                <a:cs typeface="Poppins"/>
                <a:sym typeface="Poppins"/>
              </a:rPr>
              <a:t>Em Matemática e Ciência da Computação, uma classe de métodos tem comportamento recursivo quando eles podem ser definidos por duas propriedades:</a:t>
            </a:r>
            <a:endParaRPr sz="2000" b="1" dirty="0">
              <a:solidFill>
                <a:schemeClr val="tx1"/>
              </a:solidFill>
              <a:latin typeface="+mj-lt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400"/>
              <a:buFont typeface="Poppins"/>
              <a:buChar char="○"/>
            </a:pPr>
            <a:r>
              <a:rPr lang="pt-BR" sz="2000" b="1" dirty="0">
                <a:solidFill>
                  <a:schemeClr val="tx1"/>
                </a:solidFill>
                <a:latin typeface="+mj-lt"/>
                <a:ea typeface="Poppins"/>
                <a:cs typeface="Poppins"/>
                <a:sym typeface="Poppins"/>
              </a:rPr>
              <a:t>Um caso base simples ( ou vários casos )</a:t>
            </a:r>
            <a:endParaRPr sz="2000" b="1" dirty="0">
              <a:solidFill>
                <a:schemeClr val="tx1"/>
              </a:solidFill>
              <a:latin typeface="+mj-lt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400"/>
              <a:buFont typeface="Poppins"/>
              <a:buChar char="○"/>
            </a:pPr>
            <a:r>
              <a:rPr lang="pt-BR" sz="2000" b="1" dirty="0">
                <a:solidFill>
                  <a:schemeClr val="tx1"/>
                </a:solidFill>
                <a:latin typeface="+mj-lt"/>
                <a:ea typeface="Poppins"/>
                <a:cs typeface="Poppins"/>
                <a:sym typeface="Poppins"/>
              </a:rPr>
              <a:t>Um conjunto de regras que reduz todos os outros casos para o caso base</a:t>
            </a:r>
            <a:endParaRPr sz="2000" b="1" dirty="0">
              <a:solidFill>
                <a:schemeClr val="tx1"/>
              </a:solidFill>
              <a:latin typeface="+mj-lt"/>
              <a:ea typeface="Poppins"/>
              <a:cs typeface="Poppins"/>
              <a:sym typeface="Poppi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219;gcbee46aec9_0_119">
            <a:extLst>
              <a:ext uri="{FF2B5EF4-FFF2-40B4-BE49-F238E27FC236}">
                <a16:creationId xmlns:a16="http://schemas.microsoft.com/office/drawing/2014/main" id="{7A483509-82F9-7948-BD9D-E640028B816A}"/>
              </a:ext>
            </a:extLst>
          </p:cNvPr>
          <p:cNvSpPr txBox="1"/>
          <p:nvPr/>
        </p:nvSpPr>
        <p:spPr>
          <a:xfrm>
            <a:off x="1660050" y="5433079"/>
            <a:ext cx="86010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Exemplo : Fatorial de um número inteiro positivo!</a:t>
            </a:r>
            <a:endParaRPr sz="180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                 				5  * (fatorial de 4)</a:t>
            </a:r>
            <a:endParaRPr sz="180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5! = 5 * 4 * 3 * 2 * 1</a:t>
            </a:r>
            <a:endParaRPr sz="18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76919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latin typeface="+mj-lt"/>
              </a:rPr>
              <a:t>Funções – Recursividade.</a:t>
            </a:r>
          </a:p>
        </p:txBody>
      </p:sp>
      <p:sp>
        <p:nvSpPr>
          <p:cNvPr id="3" name="Google Shape;233;gcbee46aec9_0_137">
            <a:extLst>
              <a:ext uri="{FF2B5EF4-FFF2-40B4-BE49-F238E27FC236}">
                <a16:creationId xmlns:a16="http://schemas.microsoft.com/office/drawing/2014/main" id="{A45FF56D-95AF-DB84-7308-660E905B30B8}"/>
              </a:ext>
            </a:extLst>
          </p:cNvPr>
          <p:cNvSpPr txBox="1"/>
          <p:nvPr/>
        </p:nvSpPr>
        <p:spPr>
          <a:xfrm>
            <a:off x="579239" y="2056555"/>
            <a:ext cx="4748400" cy="42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programa</a:t>
            </a:r>
            <a:r>
              <a:rPr lang="pt-B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{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funcao</a:t>
            </a:r>
            <a:r>
              <a:rPr lang="pt-B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inteiro fatorial(inteiro n){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se(n == 0){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retorne 1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} senao {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retorne n * fatorial( n - 1 )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}	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}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}	</a:t>
            </a:r>
            <a:endParaRPr sz="2400">
              <a:solidFill>
                <a:srgbClr val="2F549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595959"/>
              </a:solidFill>
            </a:endParaRPr>
          </a:p>
        </p:txBody>
      </p:sp>
      <p:sp>
        <p:nvSpPr>
          <p:cNvPr id="4" name="Google Shape;234;gcbee46aec9_0_137">
            <a:extLst>
              <a:ext uri="{FF2B5EF4-FFF2-40B4-BE49-F238E27FC236}">
                <a16:creationId xmlns:a16="http://schemas.microsoft.com/office/drawing/2014/main" id="{EA60EBD0-FD9D-7CE4-76F3-DCDDFCF93BA3}"/>
              </a:ext>
            </a:extLst>
          </p:cNvPr>
          <p:cNvSpPr txBox="1"/>
          <p:nvPr/>
        </p:nvSpPr>
        <p:spPr>
          <a:xfrm>
            <a:off x="7121439" y="2056555"/>
            <a:ext cx="4632000" cy="34164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Execução :  4 fatorial</a:t>
            </a:r>
            <a:endParaRPr sz="14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fatorial(4) -&gt; 4 * 3* 2 *1 </a:t>
            </a:r>
            <a:endParaRPr sz="140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 = 4</a:t>
            </a:r>
            <a:endParaRPr sz="140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retorne 4 * fatorial(3)</a:t>
            </a:r>
            <a:endParaRPr sz="140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	n = 3</a:t>
            </a:r>
            <a:endParaRPr sz="140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	retorne 3 * fatorial(2)</a:t>
            </a:r>
            <a:endParaRPr sz="140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			n = 2</a:t>
            </a:r>
            <a:endParaRPr sz="140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			retorne 2 * fatorial(1)</a:t>
            </a:r>
            <a:endParaRPr sz="140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					n = 1</a:t>
            </a:r>
            <a:endParaRPr sz="140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					retorne 1 * fatorial(0)</a:t>
            </a:r>
            <a:endParaRPr sz="140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							</a:t>
            </a:r>
            <a:r>
              <a:rPr lang="pt-BR" sz="14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retorne 1</a:t>
            </a:r>
            <a:endParaRPr sz="14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94981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latin typeface="+mj-lt"/>
              </a:rPr>
              <a:t>Funções – Recursividade.</a:t>
            </a:r>
          </a:p>
        </p:txBody>
      </p:sp>
      <p:sp>
        <p:nvSpPr>
          <p:cNvPr id="2" name="Google Shape;247;gcbee46aec9_0_152">
            <a:extLst>
              <a:ext uri="{FF2B5EF4-FFF2-40B4-BE49-F238E27FC236}">
                <a16:creationId xmlns:a16="http://schemas.microsoft.com/office/drawing/2014/main" id="{4AE9D986-C0E6-EDF3-0773-4B0015A3DF6D}"/>
              </a:ext>
            </a:extLst>
          </p:cNvPr>
          <p:cNvSpPr txBox="1"/>
          <p:nvPr/>
        </p:nvSpPr>
        <p:spPr>
          <a:xfrm>
            <a:off x="216150" y="2142187"/>
            <a:ext cx="11759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 b="1" dirty="0">
                <a:solidFill>
                  <a:schemeClr val="tx1"/>
                </a:solidFill>
                <a:latin typeface="+mj-lt"/>
                <a:ea typeface="Poppins"/>
                <a:cs typeface="Poppins"/>
                <a:sym typeface="Poppins"/>
              </a:rPr>
              <a:t>Passos para escrever uma função recursiva</a:t>
            </a:r>
            <a:endParaRPr sz="3200" b="1" dirty="0">
              <a:solidFill>
                <a:schemeClr val="tx1"/>
              </a:solidFill>
              <a:latin typeface="+mj-lt"/>
              <a:ea typeface="Poppins"/>
              <a:cs typeface="Poppins"/>
              <a:sym typeface="Poppins"/>
            </a:endParaRPr>
          </a:p>
        </p:txBody>
      </p:sp>
      <p:sp>
        <p:nvSpPr>
          <p:cNvPr id="5" name="Google Shape;248;gcbee46aec9_0_152">
            <a:extLst>
              <a:ext uri="{FF2B5EF4-FFF2-40B4-BE49-F238E27FC236}">
                <a16:creationId xmlns:a16="http://schemas.microsoft.com/office/drawing/2014/main" id="{434B1A3C-CC4C-25E3-F9DE-026292EDD973}"/>
              </a:ext>
            </a:extLst>
          </p:cNvPr>
          <p:cNvSpPr txBox="1"/>
          <p:nvPr/>
        </p:nvSpPr>
        <p:spPr>
          <a:xfrm>
            <a:off x="820700" y="2979712"/>
            <a:ext cx="10992000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Poppins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+mj-lt"/>
                <a:ea typeface="Poppins"/>
                <a:cs typeface="Poppins"/>
                <a:sym typeface="Poppins"/>
              </a:rPr>
              <a:t>Escreva um protótipo da função recursiva</a:t>
            </a:r>
            <a:endParaRPr sz="2000" dirty="0">
              <a:solidFill>
                <a:schemeClr val="tx1"/>
              </a:solidFill>
              <a:latin typeface="+mj-lt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Poppins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+mj-lt"/>
                <a:ea typeface="Poppins"/>
                <a:cs typeface="Poppins"/>
                <a:sym typeface="Poppins"/>
              </a:rPr>
              <a:t>Escreva um comentário que descreve o que a função deve fazer</a:t>
            </a:r>
            <a:endParaRPr sz="2000" dirty="0">
              <a:solidFill>
                <a:schemeClr val="tx1"/>
              </a:solidFill>
              <a:latin typeface="+mj-lt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Poppins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+mj-lt"/>
                <a:ea typeface="Poppins"/>
                <a:cs typeface="Poppins"/>
                <a:sym typeface="Poppins"/>
              </a:rPr>
              <a:t>Determine o caso base ( pode haver mais de um ) e a solução desse caso</a:t>
            </a:r>
            <a:endParaRPr sz="2000" dirty="0">
              <a:solidFill>
                <a:schemeClr val="tx1"/>
              </a:solidFill>
              <a:latin typeface="+mj-lt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Poppins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+mj-lt"/>
                <a:ea typeface="Poppins"/>
                <a:cs typeface="Poppins"/>
                <a:sym typeface="Poppins"/>
              </a:rPr>
              <a:t>Determine qual é o problema menor do que o atual a ser resolvido</a:t>
            </a:r>
            <a:endParaRPr sz="2000" dirty="0">
              <a:solidFill>
                <a:schemeClr val="tx1"/>
              </a:solidFill>
              <a:latin typeface="+mj-lt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Poppins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+mj-lt"/>
                <a:ea typeface="Poppins"/>
                <a:cs typeface="Poppins"/>
                <a:sym typeface="Poppins"/>
              </a:rPr>
              <a:t>Use a solução do problema menor para resolver o problema maior.</a:t>
            </a:r>
            <a:endParaRPr sz="2000" dirty="0">
              <a:solidFill>
                <a:schemeClr val="tx1"/>
              </a:solidFill>
              <a:latin typeface="+mj-lt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71675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89098a44_0_73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bg1"/>
                </a:solidFill>
                <a:latin typeface="+mj-lt"/>
              </a:rPr>
              <a:t>Funções – </a:t>
            </a:r>
            <a:r>
              <a:rPr lang="pt-BR" dirty="0">
                <a:solidFill>
                  <a:schemeClr val="bg1"/>
                </a:solidFill>
                <a:latin typeface="Poppins"/>
                <a:cs typeface="Poppins"/>
                <a:sym typeface="Poppins"/>
              </a:rPr>
              <a:t>B</a:t>
            </a:r>
            <a:r>
              <a:rPr lang="pt-BR" sz="44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ibliotecas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sp>
        <p:nvSpPr>
          <p:cNvPr id="7" name="Google Shape;277;gcbee46aec9_0_181">
            <a:extLst>
              <a:ext uri="{FF2B5EF4-FFF2-40B4-BE49-F238E27FC236}">
                <a16:creationId xmlns:a16="http://schemas.microsoft.com/office/drawing/2014/main" id="{E71A55F2-6402-E43C-FCCD-CF78857F4740}"/>
              </a:ext>
            </a:extLst>
          </p:cNvPr>
          <p:cNvSpPr txBox="1"/>
          <p:nvPr/>
        </p:nvSpPr>
        <p:spPr>
          <a:xfrm>
            <a:off x="374058" y="1558392"/>
            <a:ext cx="10786500" cy="209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Char char="●"/>
            </a:pPr>
            <a:r>
              <a:rPr lang="pt-BR" sz="2400" dirty="0">
                <a:solidFill>
                  <a:schemeClr val="tx1"/>
                </a:solidFill>
                <a:latin typeface="+mj-lt"/>
                <a:ea typeface="Poppins"/>
                <a:cs typeface="Poppins"/>
                <a:sym typeface="Poppins"/>
              </a:rPr>
              <a:t>Nós vimos várias funções como </a:t>
            </a:r>
            <a:r>
              <a:rPr lang="pt-BR" sz="2400" b="1" dirty="0">
                <a:solidFill>
                  <a:schemeClr val="tx1"/>
                </a:solidFill>
                <a:latin typeface="+mj-lt"/>
                <a:ea typeface="Poppins"/>
                <a:cs typeface="Poppins"/>
                <a:sym typeface="Poppins"/>
              </a:rPr>
              <a:t>escreva(), leia(), limpa(). </a:t>
            </a:r>
            <a:endParaRPr sz="2400" dirty="0">
              <a:solidFill>
                <a:schemeClr val="tx1"/>
              </a:solidFill>
              <a:latin typeface="+mj-lt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Poppins"/>
              <a:buChar char="●"/>
            </a:pPr>
            <a:r>
              <a:rPr lang="pt-BR" sz="2400" dirty="0">
                <a:solidFill>
                  <a:schemeClr val="tx1"/>
                </a:solidFill>
                <a:latin typeface="+mj-lt"/>
                <a:ea typeface="Poppins"/>
                <a:cs typeface="Poppins"/>
                <a:sym typeface="Poppins"/>
              </a:rPr>
              <a:t>Estas funções são métodos padrões já disponíveis em qualquer programa do </a:t>
            </a:r>
            <a:r>
              <a:rPr lang="pt-BR" sz="2400" dirty="0" err="1">
                <a:solidFill>
                  <a:schemeClr val="tx1"/>
                </a:solidFill>
                <a:latin typeface="+mj-lt"/>
                <a:ea typeface="Poppins"/>
                <a:cs typeface="Poppins"/>
                <a:sym typeface="Poppins"/>
              </a:rPr>
              <a:t>PortugolStudio</a:t>
            </a:r>
            <a:r>
              <a:rPr lang="pt-BR" sz="2400" dirty="0">
                <a:solidFill>
                  <a:schemeClr val="tx1"/>
                </a:solidFill>
                <a:latin typeface="+mj-lt"/>
                <a:ea typeface="Poppins"/>
                <a:cs typeface="Poppins"/>
                <a:sym typeface="Poppins"/>
              </a:rPr>
              <a:t>. Além dessas funções, podemos adicionar outras funções através da importação de bibliotecas. </a:t>
            </a:r>
            <a:endParaRPr sz="2400" b="1" dirty="0">
              <a:solidFill>
                <a:schemeClr val="tx1"/>
              </a:solidFill>
              <a:latin typeface="+mj-lt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78;gcbee46aec9_0_181">
            <a:extLst>
              <a:ext uri="{FF2B5EF4-FFF2-40B4-BE49-F238E27FC236}">
                <a16:creationId xmlns:a16="http://schemas.microsoft.com/office/drawing/2014/main" id="{59B071A6-0D6F-F653-2A96-DA7C5E65BDAE}"/>
              </a:ext>
            </a:extLst>
          </p:cNvPr>
          <p:cNvSpPr txBox="1"/>
          <p:nvPr/>
        </p:nvSpPr>
        <p:spPr>
          <a:xfrm>
            <a:off x="2431018" y="3281125"/>
            <a:ext cx="6925800" cy="25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 b="1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programa</a:t>
            </a:r>
            <a:endParaRPr sz="1300" b="1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{</a:t>
            </a:r>
            <a:endParaRPr sz="1300" dirty="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pt-BR" sz="1300" b="1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inclua</a:t>
            </a:r>
            <a:r>
              <a:rPr lang="pt-BR" sz="13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300" b="1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biblioteca</a:t>
            </a:r>
            <a:r>
              <a:rPr lang="pt-BR" sz="13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300" dirty="0" err="1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Matematica</a:t>
            </a:r>
            <a:r>
              <a:rPr lang="pt-BR" sz="13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--&gt; </a:t>
            </a:r>
            <a:r>
              <a:rPr lang="pt-BR" sz="1300" dirty="0" err="1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mat</a:t>
            </a:r>
            <a:endParaRPr sz="1300" dirty="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pt-BR" sz="1300" b="1" dirty="0" err="1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funcao</a:t>
            </a:r>
            <a:r>
              <a:rPr lang="pt-BR" sz="13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inicio()</a:t>
            </a:r>
            <a:endParaRPr sz="1300" dirty="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	{</a:t>
            </a:r>
            <a:endParaRPr sz="1300" dirty="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		</a:t>
            </a:r>
            <a:r>
              <a:rPr lang="pt-BR" sz="1300" b="1" dirty="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real</a:t>
            </a:r>
            <a:r>
              <a:rPr lang="pt-BR" sz="13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numero = 4.0</a:t>
            </a:r>
            <a:endParaRPr sz="1300" dirty="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		</a:t>
            </a:r>
            <a:r>
              <a:rPr lang="pt-BR" sz="1300" b="1" dirty="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real</a:t>
            </a:r>
            <a:r>
              <a:rPr lang="pt-BR" sz="13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raiz = </a:t>
            </a:r>
            <a:r>
              <a:rPr lang="pt-BR" sz="1300" dirty="0" err="1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mat.raiz</a:t>
            </a:r>
            <a:r>
              <a:rPr lang="pt-BR" sz="13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(numero, 2.0) // Obtém a </a:t>
            </a:r>
            <a:r>
              <a:rPr lang="pt-BR" sz="1300" dirty="0" err="1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raíz</a:t>
            </a:r>
            <a:r>
              <a:rPr lang="pt-BR" sz="13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 quadrada do número</a:t>
            </a:r>
            <a:endParaRPr sz="1300" dirty="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		escreva(</a:t>
            </a:r>
            <a:r>
              <a:rPr lang="pt-BR" sz="1300" b="1" dirty="0">
                <a:solidFill>
                  <a:srgbClr val="BF9000"/>
                </a:solidFill>
                <a:latin typeface="Poppins"/>
                <a:ea typeface="Poppins"/>
                <a:cs typeface="Poppins"/>
                <a:sym typeface="Poppins"/>
              </a:rPr>
              <a:t>"A </a:t>
            </a:r>
            <a:r>
              <a:rPr lang="pt-BR" sz="1300" b="1" dirty="0" err="1">
                <a:solidFill>
                  <a:srgbClr val="BF9000"/>
                </a:solidFill>
                <a:latin typeface="Poppins"/>
                <a:ea typeface="Poppins"/>
                <a:cs typeface="Poppins"/>
                <a:sym typeface="Poppins"/>
              </a:rPr>
              <a:t>raíz</a:t>
            </a:r>
            <a:r>
              <a:rPr lang="pt-BR" sz="1300" b="1" dirty="0">
                <a:solidFill>
                  <a:srgbClr val="BF9000"/>
                </a:solidFill>
                <a:latin typeface="Poppins"/>
                <a:ea typeface="Poppins"/>
                <a:cs typeface="Poppins"/>
                <a:sym typeface="Poppins"/>
              </a:rPr>
              <a:t> quadrada de "</a:t>
            </a:r>
            <a:r>
              <a:rPr lang="pt-BR" sz="13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, numero , </a:t>
            </a:r>
            <a:r>
              <a:rPr lang="pt-BR" sz="1300" b="1" dirty="0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" é: "</a:t>
            </a:r>
            <a:r>
              <a:rPr lang="pt-BR" sz="13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, raiz,</a:t>
            </a:r>
            <a:r>
              <a:rPr lang="pt-BR" sz="1300" b="1" dirty="0">
                <a:solidFill>
                  <a:srgbClr val="BF9000"/>
                </a:solidFill>
                <a:latin typeface="Poppins"/>
                <a:ea typeface="Poppins"/>
                <a:cs typeface="Poppins"/>
                <a:sym typeface="Poppins"/>
              </a:rPr>
              <a:t> "\n"</a:t>
            </a:r>
            <a:r>
              <a:rPr lang="pt-BR" sz="13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sz="1300" dirty="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	}</a:t>
            </a:r>
            <a:endParaRPr sz="1300" dirty="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}</a:t>
            </a:r>
            <a:endParaRPr sz="1300" dirty="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59595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88420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879</Words>
  <Application>Microsoft Office PowerPoint</Application>
  <PresentationFormat>Widescreen</PresentationFormat>
  <Paragraphs>141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Comic Sans MS</vt:lpstr>
      <vt:lpstr>Arial</vt:lpstr>
      <vt:lpstr>Calibri</vt:lpstr>
      <vt:lpstr>Poppins</vt:lpstr>
      <vt:lpstr>Tema do Office</vt:lpstr>
      <vt:lpstr>Lógica de Programação</vt:lpstr>
      <vt:lpstr>Funções – Sub-rotina.</vt:lpstr>
      <vt:lpstr>Funções – Sub-rotina.</vt:lpstr>
      <vt:lpstr>Funções – Sub-rotina.</vt:lpstr>
      <vt:lpstr>Funções – Sub-rotina.</vt:lpstr>
      <vt:lpstr>Funções – Recursividade.</vt:lpstr>
      <vt:lpstr>Funções – Recursividade.</vt:lpstr>
      <vt:lpstr>Funções – Recursividade.</vt:lpstr>
      <vt:lpstr>Funções – Bibliotecas.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Andre Luiz</dc:creator>
  <cp:lastModifiedBy>André Luiz Pimentel de Andrade Caetano</cp:lastModifiedBy>
  <cp:revision>8</cp:revision>
  <dcterms:created xsi:type="dcterms:W3CDTF">2022-06-14T19:14:16Z</dcterms:created>
  <dcterms:modified xsi:type="dcterms:W3CDTF">2023-05-09T03:49:49Z</dcterms:modified>
</cp:coreProperties>
</file>