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67" r:id="rId5"/>
    <p:sldId id="269" r:id="rId6"/>
    <p:sldId id="270" r:id="rId7"/>
    <p:sldId id="268" r:id="rId8"/>
    <p:sldId id="271" r:id="rId9"/>
    <p:sldId id="272" r:id="rId10"/>
    <p:sldId id="260" r:id="rId11"/>
    <p:sldId id="274" r:id="rId12"/>
    <p:sldId id="276" r:id="rId13"/>
    <p:sldId id="277" r:id="rId14"/>
    <p:sldId id="278" r:id="rId15"/>
    <p:sldId id="279" r:id="rId16"/>
    <p:sldId id="282" r:id="rId17"/>
    <p:sldId id="283" r:id="rId18"/>
    <p:sldId id="281" r:id="rId19"/>
    <p:sldId id="284" r:id="rId20"/>
    <p:sldId id="285" r:id="rId21"/>
    <p:sldId id="288" r:id="rId22"/>
    <p:sldId id="287" r:id="rId23"/>
    <p:sldId id="286" r:id="rId24"/>
    <p:sldId id="275" r:id="rId25"/>
    <p:sldId id="290" r:id="rId26"/>
    <p:sldId id="289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273" r:id="rId51"/>
    <p:sldId id="317" r:id="rId52"/>
    <p:sldId id="318" r:id="rId53"/>
    <p:sldId id="319" r:id="rId54"/>
    <p:sldId id="320" r:id="rId55"/>
    <p:sldId id="327" r:id="rId56"/>
    <p:sldId id="323" r:id="rId57"/>
    <p:sldId id="324" r:id="rId58"/>
    <p:sldId id="325" r:id="rId59"/>
    <p:sldId id="326" r:id="rId60"/>
    <p:sldId id="259" r:id="rId6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9" roundtripDataSignature="AMtx7mhjJi53U2eCAX/wnt1zbVjspt0CA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e Paixão" initials="AP" lastIdx="6" clrIdx="0">
    <p:extLst>
      <p:ext uri="{19B8F6BF-5375-455C-9EA6-DF929625EA0E}">
        <p15:presenceInfo xmlns:p15="http://schemas.microsoft.com/office/powerpoint/2012/main" userId="39090544c02030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9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2T10:32:29.778" idx="1">
    <p:pos x="4280" y="1169"/>
    <p:text>1. Pequena introdução à disciplina e ao porquê de se utilizar BD</p:text>
    <p:extLst>
      <p:ext uri="{C676402C-5697-4E1C-873F-D02D1690AC5C}">
        <p15:threadingInfo xmlns:p15="http://schemas.microsoft.com/office/powerpoint/2012/main" timeZoneBias="180"/>
      </p:ext>
    </p:extLst>
  </p:cm>
  <p:cm authorId="1" dt="2022-08-22T10:33:02.953" idx="2">
    <p:pos x="3747" y="1431"/>
    <p:text>Apresentar o estudo de caso Serratec Musica, que será utilizado para aplicação prática dos conceitos da disciplina</p:text>
    <p:extLst>
      <p:ext uri="{C676402C-5697-4E1C-873F-D02D1690AC5C}">
        <p15:threadingInfo xmlns:p15="http://schemas.microsoft.com/office/powerpoint/2012/main" timeZoneBias="180"/>
      </p:ext>
    </p:extLst>
  </p:cm>
  <p:cm authorId="1" dt="2022-08-22T10:33:40.903" idx="3">
    <p:pos x="4346" y="1693"/>
    <p:text>Aplicação prática dos conceitos de Modelagem através do Estudo de Caso.</p:text>
    <p:extLst>
      <p:ext uri="{C676402C-5697-4E1C-873F-D02D1690AC5C}">
        <p15:threadingInfo xmlns:p15="http://schemas.microsoft.com/office/powerpoint/2012/main" timeZoneBias="180"/>
      </p:ext>
    </p:extLst>
  </p:cm>
  <p:cm authorId="1" dt="2022-08-22T10:34:09.232" idx="4">
    <p:pos x="2415" y="1961"/>
    <p:text>Explanação sobre os conceitos de Normalização; Análise da Modelagem já realizada para verificação da aplicação da Normalização;</p:text>
    <p:extLst>
      <p:ext uri="{C676402C-5697-4E1C-873F-D02D1690AC5C}">
        <p15:threadingInfo xmlns:p15="http://schemas.microsoft.com/office/powerpoint/2012/main" timeZoneBias="180"/>
      </p:ext>
    </p:extLst>
  </p:cm>
  <p:cm authorId="1" dt="2022-08-22T10:34:57.434" idx="5">
    <p:pos x="2537" y="2223"/>
    <p:text>Construção de Instruções SQL para modelagem física; para população das tabelas e  recuperação de dados; etc</p:text>
    <p:extLst>
      <p:ext uri="{C676402C-5697-4E1C-873F-D02D1690AC5C}">
        <p15:threadingInfo xmlns:p15="http://schemas.microsoft.com/office/powerpoint/2012/main" timeZoneBias="180"/>
      </p:ext>
    </p:extLst>
  </p:cm>
  <p:cm authorId="1" dt="2022-08-22T10:35:58.619" idx="6">
    <p:pos x="4137" y="2490"/>
    <p:text>Demonstração de instruções SQL avançadas;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513eca586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513eca586_3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513eca586_3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3513eca586_3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513eca586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513eca586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279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513eca586_3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3513eca586_3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883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161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229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515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276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699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556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513eca586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513eca586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779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039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9798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011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111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513eca586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513eca586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107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513eca586_3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3513eca586_3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4695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8903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513eca586_3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3513eca586_3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9255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513eca586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513eca586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2028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247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513eca586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513eca586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9757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8171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513eca586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513eca586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8843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033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8140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1816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513eca586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513eca586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5158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4789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3669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513eca586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513eca586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415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8985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4991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8568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228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513eca586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513eca586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8788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9954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2183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003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513eca586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513eca586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9116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0668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44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5998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513eca586_3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3513eca586_3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99076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513eca586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513eca586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0936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163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9728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018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0661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67504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7633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3336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630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513eca586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513eca586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9574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513eca586_3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513eca586_3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055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513eca586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513eca586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001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a7b2d1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84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9" descr="Uma imagem contendo Interface gráfica do usuári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 t="60744"/>
          <a:stretch/>
        </p:blipFill>
        <p:spPr>
          <a:xfrm>
            <a:off x="-5750" y="4166330"/>
            <a:ext cx="12275376" cy="269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 txBox="1">
            <a:spLocks noGrp="1"/>
          </p:cNvSpPr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ubTitle" idx="1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 1">
  <p:cSld name="TITLE_ONLY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feb2ca174_0_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sp>
        <p:nvSpPr>
          <p:cNvPr id="67" name="Google Shape;67;g11feb2ca174_0_39"/>
          <p:cNvSpPr txBox="1">
            <a:spLocks noGrp="1"/>
          </p:cNvSpPr>
          <p:nvPr>
            <p:ph type="title"/>
          </p:nvPr>
        </p:nvSpPr>
        <p:spPr>
          <a:xfrm>
            <a:off x="797419" y="1810358"/>
            <a:ext cx="3571200" cy="30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marL="0" lvl="1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0" lvl="2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0" lvl="3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0" lvl="4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0" lvl="5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0" lvl="6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0" lvl="7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0" lvl="8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11feb2ca174_0_39"/>
          <p:cNvSpPr txBox="1">
            <a:spLocks noGrp="1"/>
          </p:cNvSpPr>
          <p:nvPr>
            <p:ph type="body" idx="1"/>
          </p:nvPr>
        </p:nvSpPr>
        <p:spPr>
          <a:xfrm>
            <a:off x="4923720" y="812331"/>
            <a:ext cx="6720000" cy="40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9" name="Google Shape;69;g11feb2ca174_0_39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792454" y="551501"/>
            <a:ext cx="2513299" cy="51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1feb2ca174_0_39" descr="Ícone&#10;&#10;Descrição gerada automaticamente"/>
          <p:cNvPicPr preferRelativeResize="0"/>
          <p:nvPr/>
        </p:nvPicPr>
        <p:blipFill rotWithShape="1">
          <a:blip r:embed="rId2">
            <a:alphaModFix/>
          </a:blip>
          <a:srcRect t="72746" r="348" b="-839"/>
          <a:stretch/>
        </p:blipFill>
        <p:spPr>
          <a:xfrm>
            <a:off x="-8200" y="5002850"/>
            <a:ext cx="12200198" cy="192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g11feb2ca174_0_26" descr="Forma, Retângul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751" y="-2336"/>
            <a:ext cx="12203501" cy="686267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g11feb2ca174_0_26"/>
          <p:cNvSpPr txBox="1">
            <a:spLocks noGrp="1"/>
          </p:cNvSpPr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g11feb2ca174_0_26"/>
          <p:cNvSpPr txBox="1">
            <a:spLocks noGrp="1"/>
          </p:cNvSpPr>
          <p:nvPr>
            <p:ph type="subTitle" idx="1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g11feb2ca174_0_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10227225" y="6374300"/>
            <a:ext cx="1781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23" name="Google Shape;23;p10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 1">
  <p:cSld name="OBJECT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g13513eca586_3_29" descr="Uma imagem contendo Forma&#10;&#10;Descrição gerada automaticamente"/>
          <p:cNvPicPr preferRelativeResize="0"/>
          <p:nvPr/>
        </p:nvPicPr>
        <p:blipFill rotWithShape="1">
          <a:blip r:embed="rId2">
            <a:alphaModFix/>
          </a:blip>
          <a:srcRect l="-31" t="-70" r="64934" b="69"/>
          <a:stretch/>
        </p:blipFill>
        <p:spPr>
          <a:xfrm>
            <a:off x="-7225" y="-7150"/>
            <a:ext cx="4275926" cy="68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g13513eca586_3_29"/>
          <p:cNvSpPr txBox="1">
            <a:spLocks noGrp="1"/>
          </p:cNvSpPr>
          <p:nvPr>
            <p:ph type="title"/>
          </p:nvPr>
        </p:nvSpPr>
        <p:spPr>
          <a:xfrm>
            <a:off x="4134850" y="365125"/>
            <a:ext cx="7621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13513eca586_3_29"/>
          <p:cNvSpPr txBox="1">
            <a:spLocks noGrp="1"/>
          </p:cNvSpPr>
          <p:nvPr>
            <p:ph type="body" idx="1"/>
          </p:nvPr>
        </p:nvSpPr>
        <p:spPr>
          <a:xfrm>
            <a:off x="4134850" y="1761975"/>
            <a:ext cx="7621800" cy="4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g13513eca586_3_29"/>
          <p:cNvSpPr txBox="1">
            <a:spLocks noGrp="1"/>
          </p:cNvSpPr>
          <p:nvPr>
            <p:ph type="sldNum" idx="12"/>
          </p:nvPr>
        </p:nvSpPr>
        <p:spPr>
          <a:xfrm>
            <a:off x="10227225" y="6374300"/>
            <a:ext cx="1781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38" name="Google Shape;38;p12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46" name="Google Shape;46;p13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4" descr="Forma&#10;&#10;Descrição gerada automaticamente"/>
          <p:cNvPicPr preferRelativeResize="0"/>
          <p:nvPr/>
        </p:nvPicPr>
        <p:blipFill rotWithShape="1">
          <a:blip r:embed="rId2">
            <a:alphaModFix/>
          </a:blip>
          <a:srcRect t="45893"/>
          <a:stretch/>
        </p:blipFill>
        <p:spPr>
          <a:xfrm>
            <a:off x="20" y="-8961"/>
            <a:ext cx="12192000" cy="3710552"/>
          </a:xfrm>
          <a:custGeom>
            <a:avLst/>
            <a:gdLst/>
            <a:ahLst/>
            <a:cxnLst/>
            <a:rect l="l" t="t" r="r" b="b"/>
            <a:pathLst>
              <a:path w="12192000" h="3692092" extrusionOk="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51" name="Google Shape;51;p14" descr="Forma, Retângul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419" y="1583486"/>
            <a:ext cx="3232032" cy="168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4" descr="Uma imagem contendo desenh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8136" y="2635917"/>
            <a:ext cx="2412520" cy="4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4"/>
          <p:cNvSpPr txBox="1">
            <a:spLocks noGrp="1"/>
          </p:cNvSpPr>
          <p:nvPr>
            <p:ph type="subTitle" idx="1"/>
          </p:nvPr>
        </p:nvSpPr>
        <p:spPr>
          <a:xfrm>
            <a:off x="1524000" y="40592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 3">
  <p:cSld name="TITLE_ONLY_3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513eca586_3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g13513eca586_3_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57" name="Google Shape;57;g13513eca586_3_13" descr="Forma, Retângul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 l="1280" t="23695" r="226" b="13667"/>
          <a:stretch/>
        </p:blipFill>
        <p:spPr>
          <a:xfrm>
            <a:off x="0" y="4057325"/>
            <a:ext cx="12192000" cy="280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g13513eca586_3_13" descr="Uma imagem contendo desenh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83306" y="6057729"/>
            <a:ext cx="2412520" cy="4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513eca586_3_45"/>
          <p:cNvSpPr txBox="1">
            <a:spLocks noGrp="1"/>
          </p:cNvSpPr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Banco de Dados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6445E42-E153-BF52-A31F-D38732B28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477" y="646771"/>
            <a:ext cx="4797792" cy="536914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1BEF40A-9102-2F07-3C96-CAC926BDE3F4}"/>
              </a:ext>
            </a:extLst>
          </p:cNvPr>
          <p:cNvSpPr txBox="1"/>
          <p:nvPr/>
        </p:nvSpPr>
        <p:spPr>
          <a:xfrm>
            <a:off x="5902758" y="6234546"/>
            <a:ext cx="4553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Sistemas de banco de dados (</a:t>
            </a:r>
            <a:r>
              <a:rPr lang="pt-BR" dirty="0" err="1"/>
              <a:t>Navathe</a:t>
            </a:r>
            <a:r>
              <a:rPr lang="pt-BR" dirty="0"/>
              <a:t>, E.)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FF0B79-796D-5AD4-B22B-2CD8AE534059}"/>
              </a:ext>
            </a:extLst>
          </p:cNvPr>
          <p:cNvSpPr txBox="1"/>
          <p:nvPr/>
        </p:nvSpPr>
        <p:spPr>
          <a:xfrm>
            <a:off x="5583742" y="161508"/>
            <a:ext cx="4553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1: Modelo Conceitual e Físico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513eca586_3_50"/>
          <p:cNvSpPr txBox="1">
            <a:spLocks noGrp="1"/>
          </p:cNvSpPr>
          <p:nvPr>
            <p:ph type="title"/>
          </p:nvPr>
        </p:nvSpPr>
        <p:spPr>
          <a:xfrm>
            <a:off x="797419" y="1442805"/>
            <a:ext cx="10397054" cy="30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3.1. Modelo/Projeto Conceitual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7581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1BEF40A-9102-2F07-3C96-CAC926BDE3F4}"/>
              </a:ext>
            </a:extLst>
          </p:cNvPr>
          <p:cNvSpPr txBox="1"/>
          <p:nvPr/>
        </p:nvSpPr>
        <p:spPr>
          <a:xfrm>
            <a:off x="5902758" y="6234546"/>
            <a:ext cx="4553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Sistemas de banco de dados (</a:t>
            </a:r>
            <a:r>
              <a:rPr lang="pt-BR" dirty="0" err="1"/>
              <a:t>Navathe</a:t>
            </a:r>
            <a:r>
              <a:rPr lang="pt-BR" dirty="0"/>
              <a:t>, E.)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854729C-FD17-8A1A-1A2E-14AB78C19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563" y="501902"/>
            <a:ext cx="6642501" cy="55786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DB5C4F1-0666-0720-4647-783D9346D074}"/>
              </a:ext>
            </a:extLst>
          </p:cNvPr>
          <p:cNvSpPr txBox="1"/>
          <p:nvPr/>
        </p:nvSpPr>
        <p:spPr>
          <a:xfrm>
            <a:off x="5404049" y="117134"/>
            <a:ext cx="4553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2: Modelo Conceitual</a:t>
            </a:r>
          </a:p>
        </p:txBody>
      </p:sp>
    </p:spTree>
    <p:extLst>
      <p:ext uri="{BB962C8B-B14F-4D97-AF65-F5344CB8AC3E}">
        <p14:creationId xmlns:p14="http://schemas.microsoft.com/office/powerpoint/2010/main" val="157117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2282593"/>
            <a:ext cx="10354235" cy="3148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Descrever dados como: 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Entidades: coisa ou objeto no mundo real com existência (física ou conceitual) independente;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Atributos: propriedades específicas que descrevem uma Entidade;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Relacionamentos: ocorrem quando um atributo de uma entidade se refere a outro tipo de entidade.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Google Shape;106;g134a7b2d169_1_0">
            <a:extLst>
              <a:ext uri="{FF2B5EF4-FFF2-40B4-BE49-F238E27FC236}">
                <a16:creationId xmlns:a16="http://schemas.microsoft.com/office/drawing/2014/main" id="{DF0A9D28-E384-C73C-16C6-5FA6B26D72D4}"/>
              </a:ext>
            </a:extLst>
          </p:cNvPr>
          <p:cNvSpPr txBox="1">
            <a:spLocks/>
          </p:cNvSpPr>
          <p:nvPr/>
        </p:nvSpPr>
        <p:spPr>
          <a:xfrm>
            <a:off x="878541" y="1427167"/>
            <a:ext cx="9794078" cy="65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Na prática:</a:t>
            </a:r>
          </a:p>
        </p:txBody>
      </p:sp>
    </p:spTree>
    <p:extLst>
      <p:ext uri="{BB962C8B-B14F-4D97-AF65-F5344CB8AC3E}">
        <p14:creationId xmlns:p14="http://schemas.microsoft.com/office/powerpoint/2010/main" val="547178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2282593"/>
            <a:ext cx="10354235" cy="3148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Entidades identificadas a partir do </a:t>
            </a:r>
            <a:r>
              <a:rPr lang="pt-BR" dirty="0" err="1"/>
              <a:t>MiniMundo</a:t>
            </a:r>
            <a:r>
              <a:rPr lang="pt-BR" dirty="0"/>
              <a:t>: 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Artista;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Álbum;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Capa do Álbum;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Música;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u="sng" dirty="0" err="1"/>
              <a:t>Usuario</a:t>
            </a:r>
            <a:r>
              <a:rPr lang="pt-BR" u="sng" dirty="0"/>
              <a:t>.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Google Shape;106;g134a7b2d169_1_0">
            <a:extLst>
              <a:ext uri="{FF2B5EF4-FFF2-40B4-BE49-F238E27FC236}">
                <a16:creationId xmlns:a16="http://schemas.microsoft.com/office/drawing/2014/main" id="{DF0A9D28-E384-C73C-16C6-5FA6B26D72D4}"/>
              </a:ext>
            </a:extLst>
          </p:cNvPr>
          <p:cNvSpPr txBox="1">
            <a:spLocks/>
          </p:cNvSpPr>
          <p:nvPr/>
        </p:nvSpPr>
        <p:spPr>
          <a:xfrm>
            <a:off x="878541" y="1427167"/>
            <a:ext cx="9794078" cy="65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3600" dirty="0" err="1">
                <a:solidFill>
                  <a:schemeClr val="accent1">
                    <a:lumMod val="50000"/>
                  </a:schemeClr>
                </a:solidFill>
              </a:rPr>
              <a:t>Serratec</a:t>
            </a: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 Music:: Identificando Entidades</a:t>
            </a:r>
          </a:p>
        </p:txBody>
      </p:sp>
    </p:spTree>
    <p:extLst>
      <p:ext uri="{BB962C8B-B14F-4D97-AF65-F5344CB8AC3E}">
        <p14:creationId xmlns:p14="http://schemas.microsoft.com/office/powerpoint/2010/main" val="2847119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2282593"/>
            <a:ext cx="10354235" cy="3148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Atributos identificados por Entidades </a:t>
            </a:r>
          </a:p>
        </p:txBody>
      </p:sp>
      <p:sp>
        <p:nvSpPr>
          <p:cNvPr id="2" name="Google Shape;106;g134a7b2d169_1_0">
            <a:extLst>
              <a:ext uri="{FF2B5EF4-FFF2-40B4-BE49-F238E27FC236}">
                <a16:creationId xmlns:a16="http://schemas.microsoft.com/office/drawing/2014/main" id="{DF0A9D28-E384-C73C-16C6-5FA6B26D72D4}"/>
              </a:ext>
            </a:extLst>
          </p:cNvPr>
          <p:cNvSpPr txBox="1">
            <a:spLocks/>
          </p:cNvSpPr>
          <p:nvPr/>
        </p:nvSpPr>
        <p:spPr>
          <a:xfrm>
            <a:off x="878541" y="1427167"/>
            <a:ext cx="9794078" cy="65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3600" dirty="0" err="1">
                <a:solidFill>
                  <a:schemeClr val="accent1">
                    <a:lumMod val="50000"/>
                  </a:schemeClr>
                </a:solidFill>
              </a:rPr>
              <a:t>Serratec</a:t>
            </a: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 Music:: Identificando Atributos</a:t>
            </a:r>
          </a:p>
        </p:txBody>
      </p:sp>
      <p:sp>
        <p:nvSpPr>
          <p:cNvPr id="3" name="Google Shape;107;g134a7b2d169_1_0">
            <a:extLst>
              <a:ext uri="{FF2B5EF4-FFF2-40B4-BE49-F238E27FC236}">
                <a16:creationId xmlns:a16="http://schemas.microsoft.com/office/drawing/2014/main" id="{D7E631FA-3D81-7158-0262-E2131C27F49D}"/>
              </a:ext>
            </a:extLst>
          </p:cNvPr>
          <p:cNvSpPr txBox="1">
            <a:spLocks/>
          </p:cNvSpPr>
          <p:nvPr/>
        </p:nvSpPr>
        <p:spPr>
          <a:xfrm>
            <a:off x="427725" y="2999627"/>
            <a:ext cx="2934311" cy="314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Artista: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Nome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Tipo</a:t>
            </a:r>
          </a:p>
          <a:p>
            <a:pPr marL="457200" lvl="1" indent="0" algn="just">
              <a:lnSpc>
                <a:spcPct val="100000"/>
              </a:lnSpc>
              <a:spcBef>
                <a:spcPts val="1000"/>
              </a:spcBef>
            </a:pPr>
            <a:endParaRPr lang="pt-BR" dirty="0"/>
          </a:p>
        </p:txBody>
      </p:sp>
      <p:sp>
        <p:nvSpPr>
          <p:cNvPr id="4" name="Google Shape;107;g134a7b2d169_1_0">
            <a:extLst>
              <a:ext uri="{FF2B5EF4-FFF2-40B4-BE49-F238E27FC236}">
                <a16:creationId xmlns:a16="http://schemas.microsoft.com/office/drawing/2014/main" id="{E5D10F8D-4645-0B7E-C377-F0DDF0C3BA78}"/>
              </a:ext>
            </a:extLst>
          </p:cNvPr>
          <p:cNvSpPr txBox="1">
            <a:spLocks/>
          </p:cNvSpPr>
          <p:nvPr/>
        </p:nvSpPr>
        <p:spPr>
          <a:xfrm>
            <a:off x="5233961" y="3006670"/>
            <a:ext cx="2934311" cy="314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Capa do Álbum: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u="sng" dirty="0"/>
              <a:t>Álbum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Tipo de Mídia</a:t>
            </a:r>
          </a:p>
          <a:p>
            <a:pPr marL="914400" lvl="2" indent="0" algn="just">
              <a:lnSpc>
                <a:spcPct val="100000"/>
              </a:lnSpc>
              <a:spcBef>
                <a:spcPts val="1000"/>
              </a:spcBef>
            </a:pPr>
            <a:endParaRPr lang="pt-BR" dirty="0"/>
          </a:p>
          <a:p>
            <a:pPr marL="457200" lvl="1" indent="0" algn="just">
              <a:lnSpc>
                <a:spcPct val="100000"/>
              </a:lnSpc>
              <a:spcBef>
                <a:spcPts val="1000"/>
              </a:spcBef>
            </a:pPr>
            <a:endParaRPr lang="pt-BR" dirty="0"/>
          </a:p>
        </p:txBody>
      </p:sp>
      <p:sp>
        <p:nvSpPr>
          <p:cNvPr id="5" name="Google Shape;107;g134a7b2d169_1_0">
            <a:extLst>
              <a:ext uri="{FF2B5EF4-FFF2-40B4-BE49-F238E27FC236}">
                <a16:creationId xmlns:a16="http://schemas.microsoft.com/office/drawing/2014/main" id="{5B3FE3D3-F8B1-7D68-B04B-DD77DAB8EF31}"/>
              </a:ext>
            </a:extLst>
          </p:cNvPr>
          <p:cNvSpPr txBox="1">
            <a:spLocks/>
          </p:cNvSpPr>
          <p:nvPr/>
        </p:nvSpPr>
        <p:spPr>
          <a:xfrm>
            <a:off x="8233368" y="2999625"/>
            <a:ext cx="2934311" cy="314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Música: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Título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Minutos</a:t>
            </a:r>
          </a:p>
          <a:p>
            <a:pPr marL="914400" lvl="2" indent="0" algn="just">
              <a:lnSpc>
                <a:spcPct val="100000"/>
              </a:lnSpc>
              <a:spcBef>
                <a:spcPts val="1000"/>
              </a:spcBef>
            </a:pPr>
            <a:endParaRPr lang="pt-BR" dirty="0"/>
          </a:p>
          <a:p>
            <a:pPr marL="457200" lvl="1" indent="0" algn="just">
              <a:lnSpc>
                <a:spcPct val="100000"/>
              </a:lnSpc>
              <a:spcBef>
                <a:spcPts val="1000"/>
              </a:spcBef>
            </a:pPr>
            <a:endParaRPr lang="pt-BR" dirty="0"/>
          </a:p>
        </p:txBody>
      </p:sp>
      <p:sp>
        <p:nvSpPr>
          <p:cNvPr id="6" name="Google Shape;107;g134a7b2d169_1_0">
            <a:extLst>
              <a:ext uri="{FF2B5EF4-FFF2-40B4-BE49-F238E27FC236}">
                <a16:creationId xmlns:a16="http://schemas.microsoft.com/office/drawing/2014/main" id="{FCC1C8C1-7A6D-3A78-28EF-ED196C7DBB64}"/>
              </a:ext>
            </a:extLst>
          </p:cNvPr>
          <p:cNvSpPr txBox="1">
            <a:spLocks/>
          </p:cNvSpPr>
          <p:nvPr/>
        </p:nvSpPr>
        <p:spPr>
          <a:xfrm>
            <a:off x="2750466" y="2999626"/>
            <a:ext cx="2934311" cy="314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Álbum: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Título</a:t>
            </a:r>
          </a:p>
          <a:p>
            <a:pPr marL="914400" lvl="2" indent="0" algn="just">
              <a:lnSpc>
                <a:spcPct val="100000"/>
              </a:lnSpc>
              <a:spcBef>
                <a:spcPts val="1000"/>
              </a:spcBef>
            </a:pPr>
            <a:endParaRPr lang="pt-BR" dirty="0"/>
          </a:p>
          <a:p>
            <a:pPr marL="457200" lvl="1" indent="0" algn="just">
              <a:lnSpc>
                <a:spcPct val="100000"/>
              </a:lnSpc>
              <a:spcBef>
                <a:spcPts val="1000"/>
              </a:spcBef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7953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2282593"/>
            <a:ext cx="10354235" cy="3148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Atributos identificados por Entidades </a:t>
            </a:r>
          </a:p>
        </p:txBody>
      </p:sp>
      <p:sp>
        <p:nvSpPr>
          <p:cNvPr id="2" name="Google Shape;106;g134a7b2d169_1_0">
            <a:extLst>
              <a:ext uri="{FF2B5EF4-FFF2-40B4-BE49-F238E27FC236}">
                <a16:creationId xmlns:a16="http://schemas.microsoft.com/office/drawing/2014/main" id="{DF0A9D28-E384-C73C-16C6-5FA6B26D72D4}"/>
              </a:ext>
            </a:extLst>
          </p:cNvPr>
          <p:cNvSpPr txBox="1">
            <a:spLocks/>
          </p:cNvSpPr>
          <p:nvPr/>
        </p:nvSpPr>
        <p:spPr>
          <a:xfrm>
            <a:off x="878541" y="1427167"/>
            <a:ext cx="9794078" cy="65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3600" dirty="0" err="1">
                <a:solidFill>
                  <a:schemeClr val="accent1">
                    <a:lumMod val="50000"/>
                  </a:schemeClr>
                </a:solidFill>
              </a:rPr>
              <a:t>Serratec</a:t>
            </a: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 Music:: Identificando Atributos</a:t>
            </a:r>
          </a:p>
        </p:txBody>
      </p:sp>
      <p:sp>
        <p:nvSpPr>
          <p:cNvPr id="3" name="Google Shape;107;g134a7b2d169_1_0">
            <a:extLst>
              <a:ext uri="{FF2B5EF4-FFF2-40B4-BE49-F238E27FC236}">
                <a16:creationId xmlns:a16="http://schemas.microsoft.com/office/drawing/2014/main" id="{D7E631FA-3D81-7158-0262-E2131C27F49D}"/>
              </a:ext>
            </a:extLst>
          </p:cNvPr>
          <p:cNvSpPr txBox="1">
            <a:spLocks/>
          </p:cNvSpPr>
          <p:nvPr/>
        </p:nvSpPr>
        <p:spPr>
          <a:xfrm>
            <a:off x="427725" y="2999627"/>
            <a:ext cx="2934311" cy="314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u="sng" dirty="0"/>
              <a:t>Usuário</a:t>
            </a:r>
            <a:r>
              <a:rPr lang="pt-BR" dirty="0"/>
              <a:t>: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Nome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Login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E-mail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Senha</a:t>
            </a:r>
          </a:p>
          <a:p>
            <a:pPr marL="457200" lvl="1" indent="0" algn="just">
              <a:lnSpc>
                <a:spcPct val="100000"/>
              </a:lnSpc>
              <a:spcBef>
                <a:spcPts val="1000"/>
              </a:spcBef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0350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2282593"/>
            <a:ext cx="10354235" cy="3148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Atributos-chave identificados por Entidades </a:t>
            </a:r>
          </a:p>
        </p:txBody>
      </p:sp>
      <p:sp>
        <p:nvSpPr>
          <p:cNvPr id="2" name="Google Shape;106;g134a7b2d169_1_0">
            <a:extLst>
              <a:ext uri="{FF2B5EF4-FFF2-40B4-BE49-F238E27FC236}">
                <a16:creationId xmlns:a16="http://schemas.microsoft.com/office/drawing/2014/main" id="{DF0A9D28-E384-C73C-16C6-5FA6B26D72D4}"/>
              </a:ext>
            </a:extLst>
          </p:cNvPr>
          <p:cNvSpPr txBox="1">
            <a:spLocks/>
          </p:cNvSpPr>
          <p:nvPr/>
        </p:nvSpPr>
        <p:spPr>
          <a:xfrm>
            <a:off x="878541" y="1427167"/>
            <a:ext cx="9794078" cy="65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3600" dirty="0" err="1">
                <a:solidFill>
                  <a:schemeClr val="accent1">
                    <a:lumMod val="50000"/>
                  </a:schemeClr>
                </a:solidFill>
              </a:rPr>
              <a:t>Serratec</a:t>
            </a: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 Music:: Identificando Atributos</a:t>
            </a:r>
          </a:p>
        </p:txBody>
      </p:sp>
      <p:sp>
        <p:nvSpPr>
          <p:cNvPr id="3" name="Google Shape;107;g134a7b2d169_1_0">
            <a:extLst>
              <a:ext uri="{FF2B5EF4-FFF2-40B4-BE49-F238E27FC236}">
                <a16:creationId xmlns:a16="http://schemas.microsoft.com/office/drawing/2014/main" id="{D7E631FA-3D81-7158-0262-E2131C27F49D}"/>
              </a:ext>
            </a:extLst>
          </p:cNvPr>
          <p:cNvSpPr txBox="1">
            <a:spLocks/>
          </p:cNvSpPr>
          <p:nvPr/>
        </p:nvSpPr>
        <p:spPr>
          <a:xfrm>
            <a:off x="427725" y="2999627"/>
            <a:ext cx="2934311" cy="314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Artista: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Código</a:t>
            </a:r>
          </a:p>
          <a:p>
            <a:pPr marL="914400" lvl="2" indent="0" algn="just">
              <a:lnSpc>
                <a:spcPct val="100000"/>
              </a:lnSpc>
              <a:spcBef>
                <a:spcPts val="1000"/>
              </a:spcBef>
            </a:pPr>
            <a:endParaRPr lang="pt-BR" dirty="0"/>
          </a:p>
          <a:p>
            <a:pPr marL="457200" lvl="1" indent="0" algn="just">
              <a:lnSpc>
                <a:spcPct val="100000"/>
              </a:lnSpc>
              <a:spcBef>
                <a:spcPts val="1000"/>
              </a:spcBef>
            </a:pPr>
            <a:endParaRPr lang="pt-BR" dirty="0"/>
          </a:p>
        </p:txBody>
      </p:sp>
      <p:sp>
        <p:nvSpPr>
          <p:cNvPr id="4" name="Google Shape;107;g134a7b2d169_1_0">
            <a:extLst>
              <a:ext uri="{FF2B5EF4-FFF2-40B4-BE49-F238E27FC236}">
                <a16:creationId xmlns:a16="http://schemas.microsoft.com/office/drawing/2014/main" id="{E5D10F8D-4645-0B7E-C377-F0DDF0C3BA78}"/>
              </a:ext>
            </a:extLst>
          </p:cNvPr>
          <p:cNvSpPr txBox="1">
            <a:spLocks/>
          </p:cNvSpPr>
          <p:nvPr/>
        </p:nvSpPr>
        <p:spPr>
          <a:xfrm>
            <a:off x="4504293" y="3006670"/>
            <a:ext cx="2999407" cy="314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Capa do Álbum: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u="sng" dirty="0"/>
              <a:t>Código do Álbum</a:t>
            </a:r>
          </a:p>
          <a:p>
            <a:pPr marL="914400" lvl="2" indent="0" algn="just">
              <a:lnSpc>
                <a:spcPct val="100000"/>
              </a:lnSpc>
              <a:spcBef>
                <a:spcPts val="1000"/>
              </a:spcBef>
            </a:pPr>
            <a:endParaRPr lang="pt-BR" dirty="0"/>
          </a:p>
          <a:p>
            <a:pPr marL="457200" lvl="1" indent="0" algn="just">
              <a:lnSpc>
                <a:spcPct val="100000"/>
              </a:lnSpc>
              <a:spcBef>
                <a:spcPts val="1000"/>
              </a:spcBef>
            </a:pPr>
            <a:endParaRPr lang="pt-BR" dirty="0"/>
          </a:p>
        </p:txBody>
      </p:sp>
      <p:sp>
        <p:nvSpPr>
          <p:cNvPr id="5" name="Google Shape;107;g134a7b2d169_1_0">
            <a:extLst>
              <a:ext uri="{FF2B5EF4-FFF2-40B4-BE49-F238E27FC236}">
                <a16:creationId xmlns:a16="http://schemas.microsoft.com/office/drawing/2014/main" id="{5B3FE3D3-F8B1-7D68-B04B-DD77DAB8EF31}"/>
              </a:ext>
            </a:extLst>
          </p:cNvPr>
          <p:cNvSpPr txBox="1">
            <a:spLocks/>
          </p:cNvSpPr>
          <p:nvPr/>
        </p:nvSpPr>
        <p:spPr>
          <a:xfrm>
            <a:off x="7596063" y="2999625"/>
            <a:ext cx="2934311" cy="314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Música: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Código</a:t>
            </a:r>
          </a:p>
          <a:p>
            <a:pPr marL="914400" lvl="2" indent="0" algn="just">
              <a:lnSpc>
                <a:spcPct val="100000"/>
              </a:lnSpc>
              <a:spcBef>
                <a:spcPts val="1000"/>
              </a:spcBef>
            </a:pPr>
            <a:endParaRPr lang="pt-BR" dirty="0"/>
          </a:p>
          <a:p>
            <a:pPr marL="457200" lvl="1" indent="0" algn="just">
              <a:lnSpc>
                <a:spcPct val="100000"/>
              </a:lnSpc>
              <a:spcBef>
                <a:spcPts val="1000"/>
              </a:spcBef>
            </a:pPr>
            <a:endParaRPr lang="pt-BR" dirty="0"/>
          </a:p>
        </p:txBody>
      </p:sp>
      <p:sp>
        <p:nvSpPr>
          <p:cNvPr id="6" name="Google Shape;107;g134a7b2d169_1_0">
            <a:extLst>
              <a:ext uri="{FF2B5EF4-FFF2-40B4-BE49-F238E27FC236}">
                <a16:creationId xmlns:a16="http://schemas.microsoft.com/office/drawing/2014/main" id="{FCC1C8C1-7A6D-3A78-28EF-ED196C7DBB64}"/>
              </a:ext>
            </a:extLst>
          </p:cNvPr>
          <p:cNvSpPr txBox="1">
            <a:spLocks/>
          </p:cNvSpPr>
          <p:nvPr/>
        </p:nvSpPr>
        <p:spPr>
          <a:xfrm>
            <a:off x="2371775" y="2999626"/>
            <a:ext cx="2934311" cy="314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Álbum: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Código</a:t>
            </a:r>
          </a:p>
          <a:p>
            <a:pPr marL="914400" lvl="2" indent="0" algn="just">
              <a:lnSpc>
                <a:spcPct val="100000"/>
              </a:lnSpc>
              <a:spcBef>
                <a:spcPts val="1000"/>
              </a:spcBef>
            </a:pPr>
            <a:endParaRPr lang="pt-BR" dirty="0"/>
          </a:p>
          <a:p>
            <a:pPr marL="457200" lvl="1" indent="0" algn="just">
              <a:lnSpc>
                <a:spcPct val="100000"/>
              </a:lnSpc>
              <a:spcBef>
                <a:spcPts val="1000"/>
              </a:spcBef>
            </a:pPr>
            <a:endParaRPr lang="pt-BR" dirty="0"/>
          </a:p>
        </p:txBody>
      </p:sp>
      <p:sp>
        <p:nvSpPr>
          <p:cNvPr id="7" name="Google Shape;107;g134a7b2d169_1_0">
            <a:extLst>
              <a:ext uri="{FF2B5EF4-FFF2-40B4-BE49-F238E27FC236}">
                <a16:creationId xmlns:a16="http://schemas.microsoft.com/office/drawing/2014/main" id="{2508CFA6-4E7C-4AE8-FDD2-1EBCD11DB4A2}"/>
              </a:ext>
            </a:extLst>
          </p:cNvPr>
          <p:cNvSpPr txBox="1">
            <a:spLocks/>
          </p:cNvSpPr>
          <p:nvPr/>
        </p:nvSpPr>
        <p:spPr>
          <a:xfrm>
            <a:off x="9666612" y="3009095"/>
            <a:ext cx="2934311" cy="314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Usuário: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Código</a:t>
            </a:r>
          </a:p>
          <a:p>
            <a:pPr marL="914400" lvl="2" indent="0" algn="just">
              <a:lnSpc>
                <a:spcPct val="100000"/>
              </a:lnSpc>
              <a:spcBef>
                <a:spcPts val="1000"/>
              </a:spcBef>
            </a:pPr>
            <a:endParaRPr lang="pt-BR" dirty="0"/>
          </a:p>
          <a:p>
            <a:pPr marL="457200" lvl="1" indent="0" algn="just">
              <a:lnSpc>
                <a:spcPct val="100000"/>
              </a:lnSpc>
              <a:spcBef>
                <a:spcPts val="1000"/>
              </a:spcBef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9024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2282593"/>
            <a:ext cx="10354235" cy="3148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Relacionamentos identificados entre Entidades 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Artista e Álbum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Um Artista pode produzir zero ou vários Álbuns;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Álbum e Capa de Álbum: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Um Álbum possui uma única Capa;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Álbum e Música: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Um Álbum possui várias Músicas;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Uma Música pode estar presente em vários Álbuns;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Google Shape;106;g134a7b2d169_1_0">
            <a:extLst>
              <a:ext uri="{FF2B5EF4-FFF2-40B4-BE49-F238E27FC236}">
                <a16:creationId xmlns:a16="http://schemas.microsoft.com/office/drawing/2014/main" id="{DF0A9D28-E384-C73C-16C6-5FA6B26D72D4}"/>
              </a:ext>
            </a:extLst>
          </p:cNvPr>
          <p:cNvSpPr txBox="1">
            <a:spLocks/>
          </p:cNvSpPr>
          <p:nvPr/>
        </p:nvSpPr>
        <p:spPr>
          <a:xfrm>
            <a:off x="878541" y="1427167"/>
            <a:ext cx="9794078" cy="65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3600" dirty="0" err="1">
                <a:solidFill>
                  <a:schemeClr val="accent1">
                    <a:lumMod val="50000"/>
                  </a:schemeClr>
                </a:solidFill>
              </a:rPr>
              <a:t>Serratec</a:t>
            </a: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 Music:: Identificando Relacionamentos</a:t>
            </a:r>
          </a:p>
        </p:txBody>
      </p:sp>
    </p:spTree>
    <p:extLst>
      <p:ext uri="{BB962C8B-B14F-4D97-AF65-F5344CB8AC3E}">
        <p14:creationId xmlns:p14="http://schemas.microsoft.com/office/powerpoint/2010/main" val="2827606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513eca586_3_50"/>
          <p:cNvSpPr txBox="1">
            <a:spLocks noGrp="1"/>
          </p:cNvSpPr>
          <p:nvPr>
            <p:ph type="title"/>
          </p:nvPr>
        </p:nvSpPr>
        <p:spPr>
          <a:xfrm>
            <a:off x="797419" y="1442805"/>
            <a:ext cx="10397054" cy="30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3.1.1. Cardinalidade, Chave Primária e Chave Estrangeira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46260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4a7b2d169_1_0"/>
          <p:cNvSpPr txBox="1">
            <a:spLocks noGrp="1"/>
          </p:cNvSpPr>
          <p:nvPr>
            <p:ph type="ctrTitle"/>
          </p:nvPr>
        </p:nvSpPr>
        <p:spPr>
          <a:xfrm>
            <a:off x="1524000" y="360363"/>
            <a:ext cx="9144000" cy="168359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Sumário</a:t>
            </a:r>
            <a:endParaRPr dirty="0"/>
          </a:p>
        </p:txBody>
      </p:sp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1524000" y="1809097"/>
            <a:ext cx="9144000" cy="272704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 indent="-457200" algn="l" rtl="0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dirty="0"/>
              <a:t>Conceitos Gerais sobre Bancos de Dados</a:t>
            </a:r>
          </a:p>
          <a:p>
            <a:pPr lvl="0" indent="-457200" algn="l" rtl="0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dirty="0"/>
              <a:t>Estudo de Caso: </a:t>
            </a:r>
            <a:r>
              <a:rPr lang="pt-BR" dirty="0" err="1"/>
              <a:t>Serratec</a:t>
            </a:r>
            <a:r>
              <a:rPr lang="pt-BR" dirty="0"/>
              <a:t> Music</a:t>
            </a:r>
          </a:p>
          <a:p>
            <a:pPr lvl="0" indent="-457200" algn="l" rtl="0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dirty="0"/>
              <a:t>Modelagem Entidade-Relacionamento</a:t>
            </a:r>
          </a:p>
          <a:p>
            <a:pPr lvl="0" indent="-457200" algn="l" rtl="0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dirty="0"/>
              <a:t>Normalização</a:t>
            </a:r>
          </a:p>
          <a:p>
            <a:pPr lvl="0" indent="-457200" algn="l" rtl="0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dirty="0"/>
              <a:t>Linguagem SQL</a:t>
            </a:r>
          </a:p>
          <a:p>
            <a:pPr lvl="0" indent="-457200" algn="l" rtl="0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dirty="0"/>
              <a:t>Linguagem SQL – Tópicos avançados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1285065"/>
            <a:ext cx="10354235" cy="3148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Cardinalidade: 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Também é conhecida como Grau do Relacionamento; 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Representa o número de ocorrências de uma entidade A que está associado com ocorrências de outra Entidade, B;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Existem três Graus de Relacionamento: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Um para Um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Um para Muitos / Muitos para Um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Muitos para Muitos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7691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1285065"/>
            <a:ext cx="10354235" cy="3148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Cardinalidade: 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Exemplos de Graus de Relacionamento: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Um para Um: Álbum e Capa de Álbum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Um para Muitos / Muitos para Um: Artista e Álbum; Álbum e Artista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Muitos para Muitos: Álbum e Música; Música e Álbum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020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1285065"/>
            <a:ext cx="10354235" cy="3148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Chave Primária: 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Atributo de uma Entidade usado para identificar </a:t>
            </a:r>
            <a:r>
              <a:rPr lang="pt-BR" dirty="0" err="1"/>
              <a:t>tuplas</a:t>
            </a:r>
            <a:r>
              <a:rPr lang="pt-BR" dirty="0"/>
              <a:t> (conjunto de registros); 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Uma entidade pode ter mais de uma chave que cumpra tal papel – nesse caso, tais atributos são chamados de chaves candidatas;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Dentre as chaves candidatas escolhe-se uma para ser a chave primária (PK –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);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Exemplos de chave-primária: número aleatório gerado e gerenciado pelo SGBD; CPF; CNPJ; Placa (de veículo); etc.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140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1285065"/>
            <a:ext cx="10354235" cy="3148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Chave Estrangeira: 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Atributo utilizado para definir a integridade referencial entre duas entidades;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Estabelece uma relação entre duas Entidades;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A Chave Primária de uma Entidade, quando inserida em outra Entidade para representar a relação entre ambas recebe o nome de Chave Estrangeira (FK – </a:t>
            </a:r>
            <a:r>
              <a:rPr lang="pt-BR" dirty="0" err="1"/>
              <a:t>Foreign</a:t>
            </a:r>
            <a:r>
              <a:rPr lang="pt-BR" dirty="0"/>
              <a:t> Key);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Exemplos de Chave Estrangeira: O identificador do Artista na Entidade Álbum; O identificador dá Entidade Álbum na Entidade Capa do Álbum (nesse caso, ela cumprirá dois papéis: Chave Primária e Chave Estrangeira).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2696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513eca586_3_50"/>
          <p:cNvSpPr txBox="1">
            <a:spLocks noGrp="1"/>
          </p:cNvSpPr>
          <p:nvPr>
            <p:ph type="title"/>
          </p:nvPr>
        </p:nvSpPr>
        <p:spPr>
          <a:xfrm>
            <a:off x="797419" y="1442805"/>
            <a:ext cx="10397054" cy="30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3.1. Modelo/Projeto Físico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84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1BEF40A-9102-2F07-3C96-CAC926BDE3F4}"/>
              </a:ext>
            </a:extLst>
          </p:cNvPr>
          <p:cNvSpPr txBox="1"/>
          <p:nvPr/>
        </p:nvSpPr>
        <p:spPr>
          <a:xfrm>
            <a:off x="5733508" y="5053188"/>
            <a:ext cx="4553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Fonte: Sistemas de banco de dados (</a:t>
            </a:r>
            <a:r>
              <a:rPr lang="pt-BR" dirty="0" err="1"/>
              <a:t>Navathe</a:t>
            </a:r>
            <a:r>
              <a:rPr lang="pt-BR" dirty="0"/>
              <a:t>, E.)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F9EC7A-A1BD-22EF-2737-CECBE9889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606" y="1170877"/>
            <a:ext cx="6775333" cy="357520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C21BB0C-D342-DC51-F7AB-F12EDDB772E2}"/>
              </a:ext>
            </a:extLst>
          </p:cNvPr>
          <p:cNvSpPr txBox="1"/>
          <p:nvPr/>
        </p:nvSpPr>
        <p:spPr>
          <a:xfrm>
            <a:off x="5733508" y="555994"/>
            <a:ext cx="4553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3: Modelo Físico</a:t>
            </a:r>
          </a:p>
        </p:txBody>
      </p:sp>
    </p:spTree>
    <p:extLst>
      <p:ext uri="{BB962C8B-B14F-4D97-AF65-F5344CB8AC3E}">
        <p14:creationId xmlns:p14="http://schemas.microsoft.com/office/powerpoint/2010/main" val="1388875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1285065"/>
            <a:ext cx="10354235" cy="3148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Características do Modelo Físico: 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Depende do SGBD;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Visão de baixo nível, com linguagem mais técnica;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Apresenta a estrutura – Tabelas, atributos e relacionamentos – que será, de fato, implementada no SGBD;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DER – Diagrama Entidade-Relacionamentos;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Diferentes tipos de notação.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0489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1BEF40A-9102-2F07-3C96-CAC926BDE3F4}"/>
              </a:ext>
            </a:extLst>
          </p:cNvPr>
          <p:cNvSpPr txBox="1"/>
          <p:nvPr/>
        </p:nvSpPr>
        <p:spPr>
          <a:xfrm>
            <a:off x="5733508" y="6271443"/>
            <a:ext cx="4553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Fonte: Elaboração própria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C21BB0C-D342-DC51-F7AB-F12EDDB772E2}"/>
              </a:ext>
            </a:extLst>
          </p:cNvPr>
          <p:cNvSpPr txBox="1"/>
          <p:nvPr/>
        </p:nvSpPr>
        <p:spPr>
          <a:xfrm>
            <a:off x="5733508" y="555994"/>
            <a:ext cx="4553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4: Modelo Físico - </a:t>
            </a:r>
            <a:r>
              <a:rPr lang="pt-BR" dirty="0" err="1"/>
              <a:t>SerratecMusic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A688DA-6FFC-6F6F-327F-8F8A425EB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318" y="863771"/>
            <a:ext cx="7591539" cy="540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07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513eca586_3_50"/>
          <p:cNvSpPr txBox="1">
            <a:spLocks noGrp="1"/>
          </p:cNvSpPr>
          <p:nvPr>
            <p:ph type="title"/>
          </p:nvPr>
        </p:nvSpPr>
        <p:spPr>
          <a:xfrm>
            <a:off x="797419" y="1442805"/>
            <a:ext cx="10397054" cy="30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4. Normalização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5789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705203"/>
            <a:ext cx="10354235" cy="42236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Motivação: 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O processo de modelagem, visto até aqui, pode ser feito de diferentes formas: 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com base na experiência de quem está modelando; 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a partir de conhecimento prévio do negócio; 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através do agrupamento lógico dos atributos, de acordo com suas características e particularidades;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Todas as alternativas anteriores.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Para validar um modelo, é necessário um modo mais formal: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que nos permita avaliar o modelo criado;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que nos permita analisar a qualidade do modelo;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etc.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722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513eca586_3_50"/>
          <p:cNvSpPr txBox="1">
            <a:spLocks noGrp="1"/>
          </p:cNvSpPr>
          <p:nvPr>
            <p:ph type="title"/>
          </p:nvPr>
        </p:nvSpPr>
        <p:spPr>
          <a:xfrm>
            <a:off x="797419" y="1442805"/>
            <a:ext cx="10397054" cy="30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1. Conceitos Gerais sobre Bancos de Dados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705203"/>
            <a:ext cx="10354235" cy="42236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Pra que serve: 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Analisar, de maneira formal, a modelagem de um banco de dados;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Garantir, sempre que possível, a preservação de informações juntamente com uma redundância mínima;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Evitar anomalias que possam ocorrer na inclusão, exclusão ou alteração de registros de uma entidade;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071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705203"/>
            <a:ext cx="10354235" cy="42236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Como é realizado: 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Com base em relações matemáticas (teoria dos conjuntos);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Aplicando-se uma série de testes às relações existentes em um modelo a fim de verificar se as mesmas atendem às “formas normais”;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Decompondo as relações existentes sempre que necessário;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3470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513eca586_3_50"/>
          <p:cNvSpPr txBox="1">
            <a:spLocks noGrp="1"/>
          </p:cNvSpPr>
          <p:nvPr>
            <p:ph type="title"/>
          </p:nvPr>
        </p:nvSpPr>
        <p:spPr>
          <a:xfrm>
            <a:off x="797419" y="1442805"/>
            <a:ext cx="10397054" cy="30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4.1. Formas Normais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5399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705203"/>
            <a:ext cx="10354235" cy="45929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1FN (1ª Forma Normal):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Todos os atributos de uma tabela devem ser atômicos, ou, em outras palavras, uma tabela não deverá conter nem grupos repetidos e nem atributos com mais de um valor.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Exemplo de Violação da 1FN:</a:t>
            </a:r>
          </a:p>
          <a:p>
            <a:pPr marL="1257300" lvl="2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u="sng" dirty="0"/>
              <a:t>ARTISTA</a:t>
            </a:r>
            <a:r>
              <a:rPr lang="pt-BR" dirty="0"/>
              <a:t> [ID, NOME, TELEFONES]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Explicação da Violação: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A coluna TELEFONES é um atributo multivalorado e, portanto, não deve permanecer na tabela ARTISTA.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Normalizando a tabela: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u="sng" dirty="0"/>
              <a:t>ARTISTA</a:t>
            </a:r>
            <a:r>
              <a:rPr lang="pt-BR" dirty="0"/>
              <a:t>[ID, NOME]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u="sng" dirty="0"/>
              <a:t>TELEFONE</a:t>
            </a:r>
            <a:r>
              <a:rPr lang="pt-BR" dirty="0"/>
              <a:t>[ID, ARTISTA_ID, NUMERO_TELEFONE]</a:t>
            </a:r>
          </a:p>
        </p:txBody>
      </p:sp>
    </p:spTree>
    <p:extLst>
      <p:ext uri="{BB962C8B-B14F-4D97-AF65-F5344CB8AC3E}">
        <p14:creationId xmlns:p14="http://schemas.microsoft.com/office/powerpoint/2010/main" val="2141228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705203"/>
            <a:ext cx="10354235" cy="45929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2FN (2ª Forma Normal):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A 1FN deve ser atendida;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Os atributos “não-chave” devem depender da chave-primária (que, nesse caso, será sempre composta – ou seja, entidade com mais de um atributo-chave, que garanta a unicidade das ocorrências de seus registros);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Os atributos “não-chave” não podem depender apenas de parte da chave-primária;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Exemplo de Violação da 2FN:</a:t>
            </a:r>
          </a:p>
          <a:p>
            <a:pPr marL="1257300" lvl="2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u="sng" dirty="0"/>
              <a:t>ALBUM_MUSICA</a:t>
            </a:r>
            <a:r>
              <a:rPr lang="pt-BR" dirty="0"/>
              <a:t> [ALBUM_ID(PK), MUSICA_ID(PK), MUSICA_NOME]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Explicação da Violação: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A coluna MUSICA_NOME depende apenas da PK MUSICA_ID, o que consiste uma dependência parcial da chave primária da tabela (nesse caso, uma chave composta).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Normalizando a tabela: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u="sng" dirty="0"/>
              <a:t>ALBUM_MUSICA</a:t>
            </a:r>
            <a:r>
              <a:rPr lang="pt-BR" dirty="0"/>
              <a:t> [ALBUM_ID(PK), MUSICA_ID(PK)]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u="sng" dirty="0"/>
              <a:t>MUSICA</a:t>
            </a:r>
            <a:r>
              <a:rPr lang="pt-BR" dirty="0"/>
              <a:t>[MUSICA_ID(PK), MUSICA_NOME]</a:t>
            </a:r>
          </a:p>
        </p:txBody>
      </p:sp>
    </p:spTree>
    <p:extLst>
      <p:ext uri="{BB962C8B-B14F-4D97-AF65-F5344CB8AC3E}">
        <p14:creationId xmlns:p14="http://schemas.microsoft.com/office/powerpoint/2010/main" val="3865476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705203"/>
            <a:ext cx="10354235" cy="45929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3FN (3ª Forma Normal):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A 2FN (e, consequentemente, a 1FN) deve ser atendida;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Não deve existir dependência transitiva entre os atributos, ou conjunto de atributos, não pertencentes à chave-primária;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Todos os atributos que não pertencem à chave-primária (que não a compõem) devem depender exclusivamente dela;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Exemplo de Violação da 3FN:</a:t>
            </a:r>
          </a:p>
          <a:p>
            <a:pPr marL="1257300" lvl="2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u="sng" dirty="0"/>
              <a:t>ALBUM</a:t>
            </a:r>
            <a:r>
              <a:rPr lang="pt-BR" dirty="0"/>
              <a:t> [ALBUM_ID(PK), ARTISTA_ID, ARTISTA_NOME]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Explicação da Violação: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A coluna ARTISTA_NOME não depende da chave-primária ALBUM_ID.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Normalizando a tabela: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u="sng" dirty="0"/>
              <a:t>ALBUM</a:t>
            </a:r>
            <a:r>
              <a:rPr lang="pt-BR" dirty="0"/>
              <a:t> [ALBUM_ID(PK), ARTISTA_ID]</a:t>
            </a:r>
          </a:p>
          <a:p>
            <a:pPr marL="1200150" lvl="2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u="sng" dirty="0"/>
              <a:t>ARTISTA</a:t>
            </a:r>
            <a:r>
              <a:rPr lang="pt-BR" dirty="0"/>
              <a:t>[ARTISTA_ID(PK), ARTISTA_NOME]</a:t>
            </a:r>
          </a:p>
        </p:txBody>
      </p:sp>
    </p:spTree>
    <p:extLst>
      <p:ext uri="{BB962C8B-B14F-4D97-AF65-F5344CB8AC3E}">
        <p14:creationId xmlns:p14="http://schemas.microsoft.com/office/powerpoint/2010/main" val="12691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513eca586_3_50"/>
          <p:cNvSpPr txBox="1">
            <a:spLocks noGrp="1"/>
          </p:cNvSpPr>
          <p:nvPr>
            <p:ph type="title"/>
          </p:nvPr>
        </p:nvSpPr>
        <p:spPr>
          <a:xfrm>
            <a:off x="797419" y="1442805"/>
            <a:ext cx="10397054" cy="30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5. Linguagem SQL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2802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705203"/>
            <a:ext cx="10354235" cy="45929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O que é?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Linguagem de Consulta Estruturada;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Linguagem voltada para bancos de dados relacionais;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Segue padrões e convenções(ANSI / ISO), embora existam também implementações proprietárias;</a:t>
            </a:r>
          </a:p>
        </p:txBody>
      </p:sp>
    </p:spTree>
    <p:extLst>
      <p:ext uri="{BB962C8B-B14F-4D97-AF65-F5344CB8AC3E}">
        <p14:creationId xmlns:p14="http://schemas.microsoft.com/office/powerpoint/2010/main" val="135111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705203"/>
            <a:ext cx="10354235" cy="45929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err="1"/>
              <a:t>Sub-Conjuntos</a:t>
            </a:r>
            <a:r>
              <a:rPr lang="pt-BR" dirty="0"/>
              <a:t> (variam de acordo com as operações realizadas)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DDL – Linguagem de Definição de Dados;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DML – Linguagem de Manipulação de Dados;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DQL – Linguagem de Consulta de Dados;</a:t>
            </a:r>
          </a:p>
        </p:txBody>
      </p:sp>
    </p:spTree>
    <p:extLst>
      <p:ext uri="{BB962C8B-B14F-4D97-AF65-F5344CB8AC3E}">
        <p14:creationId xmlns:p14="http://schemas.microsoft.com/office/powerpoint/2010/main" val="1386527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513eca586_3_50"/>
          <p:cNvSpPr txBox="1">
            <a:spLocks noGrp="1"/>
          </p:cNvSpPr>
          <p:nvPr>
            <p:ph type="title"/>
          </p:nvPr>
        </p:nvSpPr>
        <p:spPr>
          <a:xfrm>
            <a:off x="797419" y="1442805"/>
            <a:ext cx="10397054" cy="30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5.1. DDL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344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4a7b2d169_1_0"/>
          <p:cNvSpPr txBox="1">
            <a:spLocks noGrp="1"/>
          </p:cNvSpPr>
          <p:nvPr>
            <p:ph type="ctrTitle"/>
          </p:nvPr>
        </p:nvSpPr>
        <p:spPr>
          <a:xfrm>
            <a:off x="1524000" y="64806"/>
            <a:ext cx="9144000" cy="107126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Exemplos de Utilização</a:t>
            </a:r>
            <a:endParaRPr dirty="0"/>
          </a:p>
        </p:txBody>
      </p:sp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2282593"/>
            <a:ext cx="10354235" cy="3148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Movimentações bancárias;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Reservas de hotel, </a:t>
            </a:r>
            <a:r>
              <a:rPr lang="pt-BR" dirty="0" err="1"/>
              <a:t>vôo</a:t>
            </a:r>
            <a:r>
              <a:rPr lang="pt-BR" dirty="0"/>
              <a:t>, restaurantes;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Compras on-line ou físicas;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Etc.</a:t>
            </a:r>
            <a:endParaRPr dirty="0"/>
          </a:p>
        </p:txBody>
      </p:sp>
      <p:sp>
        <p:nvSpPr>
          <p:cNvPr id="2" name="Google Shape;106;g134a7b2d169_1_0">
            <a:extLst>
              <a:ext uri="{FF2B5EF4-FFF2-40B4-BE49-F238E27FC236}">
                <a16:creationId xmlns:a16="http://schemas.microsoft.com/office/drawing/2014/main" id="{DF0A9D28-E384-C73C-16C6-5FA6B26D72D4}"/>
              </a:ext>
            </a:extLst>
          </p:cNvPr>
          <p:cNvSpPr txBox="1">
            <a:spLocks/>
          </p:cNvSpPr>
          <p:nvPr/>
        </p:nvSpPr>
        <p:spPr>
          <a:xfrm>
            <a:off x="878541" y="1427167"/>
            <a:ext cx="9794078" cy="65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Bancos de Dados tradicionais</a:t>
            </a:r>
          </a:p>
        </p:txBody>
      </p:sp>
    </p:spTree>
    <p:extLst>
      <p:ext uri="{BB962C8B-B14F-4D97-AF65-F5344CB8AC3E}">
        <p14:creationId xmlns:p14="http://schemas.microsoft.com/office/powerpoint/2010/main" val="2334378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705203"/>
            <a:ext cx="10354235" cy="45929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Conjunto de instruções utilizadas para a Definição de Dados, ou seja, criação e manipulação das estruturas (tabelas, colunas, etc.) que compõem o projeto físico de Banco de Dados.</a:t>
            </a:r>
          </a:p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CREATE;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ALTER;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DROP;</a:t>
            </a:r>
          </a:p>
        </p:txBody>
      </p:sp>
    </p:spTree>
    <p:extLst>
      <p:ext uri="{BB962C8B-B14F-4D97-AF65-F5344CB8AC3E}">
        <p14:creationId xmlns:p14="http://schemas.microsoft.com/office/powerpoint/2010/main" val="3262653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30951"/>
            <a:ext cx="10354235" cy="65254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Exemplo de aplicação no Projeto </a:t>
            </a:r>
            <a:r>
              <a:rPr lang="pt-BR" dirty="0" err="1"/>
              <a:t>Serratec</a:t>
            </a:r>
            <a:r>
              <a:rPr lang="pt-BR" dirty="0"/>
              <a:t> Music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D3AA9B2-3717-E0DA-8895-B151FACE8D62}"/>
              </a:ext>
            </a:extLst>
          </p:cNvPr>
          <p:cNvSpPr txBox="1"/>
          <p:nvPr/>
        </p:nvSpPr>
        <p:spPr>
          <a:xfrm>
            <a:off x="1052945" y="914400"/>
            <a:ext cx="1017983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CREATE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usuario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usu_cd_id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serial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usu_tx_nome          </a:t>
            </a:r>
            <a:r>
              <a:rPr lang="it-IT" sz="1200" b="0" dirty="0">
                <a:solidFill>
                  <a:srgbClr val="800080"/>
                </a:solidFill>
                <a:highlight>
                  <a:srgbClr val="FFFFFF"/>
                </a:highlight>
              </a:rPr>
              <a:t>varchar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255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t-IT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it-IT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usu_tx_login</a:t>
            </a:r>
            <a:r>
              <a:rPr lang="es-E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s-ES" sz="1200" b="0" dirty="0" err="1">
                <a:solidFill>
                  <a:srgbClr val="800080"/>
                </a:solidFill>
                <a:highlight>
                  <a:srgbClr val="FFFFFF"/>
                </a:highlight>
              </a:rPr>
              <a:t>varchar</a:t>
            </a:r>
            <a:r>
              <a:rPr lang="es-E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100</a:t>
            </a:r>
            <a:r>
              <a:rPr lang="es-E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s-E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fr-F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usu_tx_email         </a:t>
            </a:r>
            <a:r>
              <a:rPr lang="fr-FR" sz="1200" b="0" dirty="0">
                <a:solidFill>
                  <a:srgbClr val="800080"/>
                </a:solidFill>
                <a:highlight>
                  <a:srgbClr val="FFFFFF"/>
                </a:highlight>
              </a:rPr>
              <a:t>varchar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100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fr-F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fr-F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usu_tx_senha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pt-BR" sz="1200" b="0" dirty="0" err="1">
                <a:solidFill>
                  <a:srgbClr val="800080"/>
                </a:solidFill>
                <a:highlight>
                  <a:srgbClr val="FFFFFF"/>
                </a:highlight>
              </a:rPr>
              <a:t>varchar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100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usu_bl_ativo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200" b="0" dirty="0" err="1">
                <a:solidFill>
                  <a:srgbClr val="800080"/>
                </a:solidFill>
                <a:highlight>
                  <a:srgbClr val="FFFFFF"/>
                </a:highlight>
              </a:rPr>
              <a:t>boolean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DEFAULT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usu_dt_cadastro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pt-BR" sz="1200" b="0" dirty="0" err="1">
                <a:solidFill>
                  <a:srgbClr val="800080"/>
                </a:solidFill>
                <a:highlight>
                  <a:srgbClr val="FFFFFF"/>
                </a:highlight>
              </a:rPr>
              <a:t>timestamp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DEFAULT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CURRENT_TIMESTAMP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usu_dt_atualizacao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pt-BR" sz="1200" b="0" dirty="0" err="1">
                <a:solidFill>
                  <a:srgbClr val="800080"/>
                </a:solidFill>
                <a:highlight>
                  <a:srgbClr val="FFFFFF"/>
                </a:highlight>
              </a:rPr>
              <a:t>timestamp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DEFAULT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CURRENT_TIMESTAMP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PRIMARY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usu_cd_id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CREATE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artista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art_cd_id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serial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art_tx_nome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b="0" dirty="0">
                <a:solidFill>
                  <a:srgbClr val="800080"/>
                </a:solidFill>
                <a:highlight>
                  <a:srgbClr val="FFFFFF"/>
                </a:highlight>
              </a:rPr>
              <a:t>varchar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255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art_tx_tipo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pt-BR" sz="1200" b="0" dirty="0">
                <a:solidFill>
                  <a:srgbClr val="800080"/>
                </a:solidFill>
                <a:highlight>
                  <a:srgbClr val="FFFFFF"/>
                </a:highlight>
              </a:rPr>
              <a:t>char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art_bl_ativo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200" b="0" dirty="0" err="1">
                <a:solidFill>
                  <a:srgbClr val="800080"/>
                </a:solidFill>
                <a:highlight>
                  <a:srgbClr val="FFFFFF"/>
                </a:highlight>
              </a:rPr>
              <a:t>boolean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DEFAULT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art_dt_cadastro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pt-BR" sz="1200" b="0" dirty="0" err="1">
                <a:solidFill>
                  <a:srgbClr val="800080"/>
                </a:solidFill>
                <a:highlight>
                  <a:srgbClr val="FFFFFF"/>
                </a:highlight>
              </a:rPr>
              <a:t>timestamp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DEFAULT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CURRENT_TIMESTAMP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art_dt_atualizacao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pt-BR" sz="1200" b="0" dirty="0" err="1">
                <a:solidFill>
                  <a:srgbClr val="800080"/>
                </a:solidFill>
                <a:highlight>
                  <a:srgbClr val="FFFFFF"/>
                </a:highlight>
              </a:rPr>
              <a:t>timestamp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DEFAULT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CURRENT_TIMESTAMP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usu_cd_id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pt-BR" sz="1200" b="0" dirty="0" err="1">
                <a:solidFill>
                  <a:srgbClr val="800080"/>
                </a:solidFill>
                <a:highlight>
                  <a:srgbClr val="FFFFFF"/>
                </a:highlight>
              </a:rPr>
              <a:t>integer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PRIMARY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art_cd_id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8158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30951"/>
            <a:ext cx="10354235" cy="65254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Exemplo de aplicação no Projeto </a:t>
            </a:r>
            <a:r>
              <a:rPr lang="pt-BR" dirty="0" err="1"/>
              <a:t>Serratec</a:t>
            </a:r>
            <a:r>
              <a:rPr lang="pt-BR" dirty="0"/>
              <a:t> Music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D3AA9B2-3717-E0DA-8895-B151FACE8D62}"/>
              </a:ext>
            </a:extLst>
          </p:cNvPr>
          <p:cNvSpPr txBox="1"/>
          <p:nvPr/>
        </p:nvSpPr>
        <p:spPr>
          <a:xfrm>
            <a:off x="1052945" y="914400"/>
            <a:ext cx="10179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ALTER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artista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ADD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FOREIGN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usu_cd_id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REFERENCES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usuario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usu_cd_id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DROP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artista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DROP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usuario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9750338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513eca586_3_50"/>
          <p:cNvSpPr txBox="1">
            <a:spLocks noGrp="1"/>
          </p:cNvSpPr>
          <p:nvPr>
            <p:ph type="title"/>
          </p:nvPr>
        </p:nvSpPr>
        <p:spPr>
          <a:xfrm>
            <a:off x="797419" y="1442805"/>
            <a:ext cx="10397054" cy="30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5.2. DML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65374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705203"/>
            <a:ext cx="10354235" cy="45929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Conjunto de instruções utilizadas para a Manipulação de Dados (exceto consultas).</a:t>
            </a:r>
          </a:p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INSERT;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UPDATE;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DELETE;</a:t>
            </a:r>
          </a:p>
        </p:txBody>
      </p:sp>
    </p:spTree>
    <p:extLst>
      <p:ext uri="{BB962C8B-B14F-4D97-AF65-F5344CB8AC3E}">
        <p14:creationId xmlns:p14="http://schemas.microsoft.com/office/powerpoint/2010/main" val="7014226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30951"/>
            <a:ext cx="10354235" cy="65254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Exemplo de aplicação no Projeto </a:t>
            </a:r>
            <a:r>
              <a:rPr lang="pt-BR" dirty="0" err="1"/>
              <a:t>Serratec</a:t>
            </a:r>
            <a:r>
              <a:rPr lang="pt-BR" dirty="0"/>
              <a:t> Music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D3AA9B2-3717-E0DA-8895-B151FACE8D62}"/>
              </a:ext>
            </a:extLst>
          </p:cNvPr>
          <p:cNvSpPr txBox="1"/>
          <p:nvPr/>
        </p:nvSpPr>
        <p:spPr>
          <a:xfrm>
            <a:off x="1052946" y="914400"/>
            <a:ext cx="37961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INSERT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INTO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usuario_teste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usu_tx_nome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usu_tx_login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usu_tx_email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usu_tx_senha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usu_bl_ativo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usu_dt_cadastro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usu_dt_atualizacao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VALUES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'Aluno'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'aluno'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'aluno@email.com'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'senha@123'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now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now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7C643E-FAE6-0C97-E373-E0165FB417BC}"/>
              </a:ext>
            </a:extLst>
          </p:cNvPr>
          <p:cNvSpPr txBox="1"/>
          <p:nvPr/>
        </p:nvSpPr>
        <p:spPr>
          <a:xfrm>
            <a:off x="5444837" y="914400"/>
            <a:ext cx="37961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INSERT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INTO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artista</a:t>
            </a:r>
          </a:p>
          <a:p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art_tx_nome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art_tx_tipo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art_bl_ativo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art_dt_cadastro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art_dt_atualizacao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usu_cd_id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VALUES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'Milton </a:t>
            </a:r>
            <a:r>
              <a:rPr lang="pt-BR" sz="12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Mascimento</a:t>
            </a:r>
            <a:r>
              <a:rPr lang="pt-BR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'1'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now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now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69566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30951"/>
            <a:ext cx="10354235" cy="65254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Exemplo de aplicação no Projeto </a:t>
            </a:r>
            <a:r>
              <a:rPr lang="pt-BR" dirty="0" err="1"/>
              <a:t>Serratec</a:t>
            </a:r>
            <a:r>
              <a:rPr lang="pt-BR" dirty="0"/>
              <a:t> Music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D3AA9B2-3717-E0DA-8895-B151FACE8D62}"/>
              </a:ext>
            </a:extLst>
          </p:cNvPr>
          <p:cNvSpPr txBox="1"/>
          <p:nvPr/>
        </p:nvSpPr>
        <p:spPr>
          <a:xfrm>
            <a:off x="1052945" y="914400"/>
            <a:ext cx="3768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UPDATE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artista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SET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art_tx_nome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'Milton Nascimento'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art_tx_tipo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0" dirty="0">
                <a:solidFill>
                  <a:srgbClr val="808080"/>
                </a:solidFill>
                <a:highlight>
                  <a:srgbClr val="FFFFFF"/>
                </a:highlight>
              </a:rPr>
              <a:t>'2'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art_bl_ativo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art_dt_atualizacao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now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usu_cd_id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WHERE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art_cd_id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532CD1E-32E0-04CB-166D-AC98468266F2}"/>
              </a:ext>
            </a:extLst>
          </p:cNvPr>
          <p:cNvSpPr txBox="1"/>
          <p:nvPr/>
        </p:nvSpPr>
        <p:spPr>
          <a:xfrm>
            <a:off x="5915890" y="900545"/>
            <a:ext cx="3768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DELETE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pt-BR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artista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WHERE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art_cd_id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85634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513eca586_3_50"/>
          <p:cNvSpPr txBox="1">
            <a:spLocks noGrp="1"/>
          </p:cNvSpPr>
          <p:nvPr>
            <p:ph type="title"/>
          </p:nvPr>
        </p:nvSpPr>
        <p:spPr>
          <a:xfrm>
            <a:off x="797419" y="1442805"/>
            <a:ext cx="10397054" cy="30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5.3. DQL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4282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705203"/>
            <a:ext cx="10354235" cy="45929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Conjunto de instruções utilizadas para a Consulta de Dados.</a:t>
            </a:r>
          </a:p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6697973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30951"/>
            <a:ext cx="10354235" cy="65254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Exemplo de aplicação no Projeto </a:t>
            </a:r>
            <a:r>
              <a:rPr lang="pt-BR" dirty="0" err="1"/>
              <a:t>Serratec</a:t>
            </a:r>
            <a:r>
              <a:rPr lang="pt-BR" dirty="0"/>
              <a:t> Music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D3AA9B2-3717-E0DA-8895-B151FACE8D62}"/>
              </a:ext>
            </a:extLst>
          </p:cNvPr>
          <p:cNvSpPr txBox="1"/>
          <p:nvPr/>
        </p:nvSpPr>
        <p:spPr>
          <a:xfrm>
            <a:off x="1052946" y="914400"/>
            <a:ext cx="3796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art_cd_id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art_tx_nome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art_tx_tipo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art_bl_ativo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art_dt_cadastro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art_dt_atualizacao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usu_cd_id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artista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7C643E-FAE6-0C97-E373-E0165FB417BC}"/>
              </a:ext>
            </a:extLst>
          </p:cNvPr>
          <p:cNvSpPr txBox="1"/>
          <p:nvPr/>
        </p:nvSpPr>
        <p:spPr>
          <a:xfrm>
            <a:off x="5444837" y="914400"/>
            <a:ext cx="3796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art_cd_id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art_tx_nome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art_tx_tipo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artista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1299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4a7b2d169_1_0"/>
          <p:cNvSpPr txBox="1">
            <a:spLocks noGrp="1"/>
          </p:cNvSpPr>
          <p:nvPr>
            <p:ph type="ctrTitle"/>
          </p:nvPr>
        </p:nvSpPr>
        <p:spPr>
          <a:xfrm>
            <a:off x="1524000" y="64806"/>
            <a:ext cx="9144000" cy="107126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Exemplos de Utilização</a:t>
            </a:r>
            <a:endParaRPr dirty="0"/>
          </a:p>
        </p:txBody>
      </p:sp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2282593"/>
            <a:ext cx="10354235" cy="3148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Redes sociais (Facebook, Twitter, Youtube, etc.);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Mecanismos de Busca (Google, etc.);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Informações geográficas (Google Maps, etc.);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Aplicativos Mobile;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Processamento Analítico Online – OLAP;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Etc.</a:t>
            </a:r>
            <a:endParaRPr dirty="0"/>
          </a:p>
        </p:txBody>
      </p:sp>
      <p:sp>
        <p:nvSpPr>
          <p:cNvPr id="2" name="Google Shape;106;g134a7b2d169_1_0">
            <a:extLst>
              <a:ext uri="{FF2B5EF4-FFF2-40B4-BE49-F238E27FC236}">
                <a16:creationId xmlns:a16="http://schemas.microsoft.com/office/drawing/2014/main" id="{DF0A9D28-E384-C73C-16C6-5FA6B26D72D4}"/>
              </a:ext>
            </a:extLst>
          </p:cNvPr>
          <p:cNvSpPr txBox="1">
            <a:spLocks/>
          </p:cNvSpPr>
          <p:nvPr/>
        </p:nvSpPr>
        <p:spPr>
          <a:xfrm>
            <a:off x="878541" y="1427167"/>
            <a:ext cx="9794078" cy="65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Novas áreas (Big Data / NOSQL)</a:t>
            </a:r>
          </a:p>
        </p:txBody>
      </p:sp>
    </p:spTree>
    <p:extLst>
      <p:ext uri="{BB962C8B-B14F-4D97-AF65-F5344CB8AC3E}">
        <p14:creationId xmlns:p14="http://schemas.microsoft.com/office/powerpoint/2010/main" val="311332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111B5A5-BDDF-7708-8B0A-5E4321C85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707" y="831267"/>
            <a:ext cx="6796757" cy="600825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1A6BD96-A15B-2D99-A1CA-87013ED327EA}"/>
              </a:ext>
            </a:extLst>
          </p:cNvPr>
          <p:cNvSpPr txBox="1"/>
          <p:nvPr/>
        </p:nvSpPr>
        <p:spPr>
          <a:xfrm>
            <a:off x="5733508" y="555994"/>
            <a:ext cx="4553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5: Sintaxe do </a:t>
            </a:r>
            <a:r>
              <a:rPr lang="pt-BR" dirty="0" err="1"/>
              <a:t>Select</a:t>
            </a:r>
            <a:r>
              <a:rPr lang="pt-BR" dirty="0"/>
              <a:t> (</a:t>
            </a:r>
            <a:r>
              <a:rPr lang="pt-BR" dirty="0" err="1"/>
              <a:t>Postgresql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48143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513eca586_3_50"/>
          <p:cNvSpPr txBox="1">
            <a:spLocks noGrp="1"/>
          </p:cNvSpPr>
          <p:nvPr>
            <p:ph type="title"/>
          </p:nvPr>
        </p:nvSpPr>
        <p:spPr>
          <a:xfrm>
            <a:off x="797419" y="1442805"/>
            <a:ext cx="10397054" cy="30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6. Linguagem SQL – Tópicos Avançados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16340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705203"/>
            <a:ext cx="10354235" cy="45929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Cláusulas</a:t>
            </a:r>
          </a:p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 err="1"/>
              <a:t>From</a:t>
            </a:r>
            <a:r>
              <a:rPr lang="pt-BR" dirty="0"/>
              <a:t> : especifica a tabela da qual os registros serão selecionados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Where: especifica as condições de seleção dos registros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: separa os registros selecionados em grupos específicos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 err="1"/>
              <a:t>Having</a:t>
            </a:r>
            <a:r>
              <a:rPr lang="pt-BR" dirty="0"/>
              <a:t>: usada em conjunto com a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, expressa a condição a ser atendida no agrupamento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: ordena os registros conforme critérios definidos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 err="1"/>
              <a:t>Distinct</a:t>
            </a:r>
            <a:r>
              <a:rPr lang="pt-BR" dirty="0"/>
              <a:t>: seleciona registros distintos, sem repetição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Union: combina uma ou mais consultas num único resultado</a:t>
            </a:r>
          </a:p>
        </p:txBody>
      </p:sp>
    </p:spTree>
    <p:extLst>
      <p:ext uri="{BB962C8B-B14F-4D97-AF65-F5344CB8AC3E}">
        <p14:creationId xmlns:p14="http://schemas.microsoft.com/office/powerpoint/2010/main" val="8895015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705203"/>
            <a:ext cx="10354235" cy="45929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Agregação</a:t>
            </a:r>
          </a:p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AVG : calcula a média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COUNT: conta a quantidade de registros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SUM: soma os valores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MAX: retorna o valor mais alto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MIN: retorna o valor mais baixo</a:t>
            </a:r>
          </a:p>
        </p:txBody>
      </p:sp>
    </p:spTree>
    <p:extLst>
      <p:ext uri="{BB962C8B-B14F-4D97-AF65-F5344CB8AC3E}">
        <p14:creationId xmlns:p14="http://schemas.microsoft.com/office/powerpoint/2010/main" val="28934646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705203"/>
            <a:ext cx="10354235" cy="9758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Junção / </a:t>
            </a:r>
            <a:r>
              <a:rPr lang="pt-BR" dirty="0" err="1"/>
              <a:t>Join</a:t>
            </a:r>
            <a:endParaRPr lang="pt-BR" dirty="0"/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Combina colunas de uma ou mais tabelas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2875D72-B41C-8073-CED9-8F6D3BA31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595" y="2441482"/>
            <a:ext cx="4810125" cy="23336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440A775-2A3A-F428-F10F-9D7D0139541B}"/>
              </a:ext>
            </a:extLst>
          </p:cNvPr>
          <p:cNvSpPr txBox="1"/>
          <p:nvPr/>
        </p:nvSpPr>
        <p:spPr>
          <a:xfrm>
            <a:off x="3819235" y="1997009"/>
            <a:ext cx="4553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6: Tabelas Empregado e Departamento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B7842D9-3C1D-0795-AD84-BB7E2FFAF46B}"/>
              </a:ext>
            </a:extLst>
          </p:cNvPr>
          <p:cNvSpPr txBox="1"/>
          <p:nvPr/>
        </p:nvSpPr>
        <p:spPr>
          <a:xfrm>
            <a:off x="3778893" y="4911803"/>
            <a:ext cx="4553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Fonte: Wikipedia</a:t>
            </a:r>
          </a:p>
        </p:txBody>
      </p:sp>
    </p:spTree>
    <p:extLst>
      <p:ext uri="{BB962C8B-B14F-4D97-AF65-F5344CB8AC3E}">
        <p14:creationId xmlns:p14="http://schemas.microsoft.com/office/powerpoint/2010/main" val="6322013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705203"/>
            <a:ext cx="10354235" cy="9758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Junção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 err="1"/>
              <a:t>Inner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 (Junção Interna): Intersecção entre os registros das tabelas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F5E3AED-B031-901C-3470-67B78F0C1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733" y="2206272"/>
            <a:ext cx="64198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846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234152"/>
            <a:ext cx="10354235" cy="1271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Junção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 err="1"/>
              <a:t>Outer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 (Junção Externa) : Retorna os registros da junção, mesmo sem correspondentes na outra tabela</a:t>
            </a:r>
          </a:p>
          <a:p>
            <a:pPr marL="1257300" lvl="2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 err="1"/>
              <a:t>Left</a:t>
            </a:r>
            <a:r>
              <a:rPr lang="pt-BR" dirty="0"/>
              <a:t> </a:t>
            </a:r>
            <a:r>
              <a:rPr lang="pt-BR" dirty="0" err="1"/>
              <a:t>Outer</a:t>
            </a:r>
            <a:r>
              <a:rPr lang="pt-BR" dirty="0"/>
              <a:t> </a:t>
            </a:r>
            <a:r>
              <a:rPr lang="pt-BR" dirty="0" err="1"/>
              <a:t>Join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B023EF7-B5C2-101E-149D-D2990D1CF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62" y="1938337"/>
            <a:ext cx="80676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014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234152"/>
            <a:ext cx="10354235" cy="1271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Junção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 err="1"/>
              <a:t>Outer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 (Junção Externa) : Retorna os registros da junção, mesmo sem correspondentes na outra tabela</a:t>
            </a:r>
          </a:p>
          <a:p>
            <a:pPr marL="1257300" lvl="2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 err="1"/>
              <a:t>Right</a:t>
            </a:r>
            <a:r>
              <a:rPr lang="pt-BR" dirty="0"/>
              <a:t> </a:t>
            </a:r>
            <a:r>
              <a:rPr lang="pt-BR" dirty="0" err="1"/>
              <a:t>Outer</a:t>
            </a:r>
            <a:r>
              <a:rPr lang="pt-BR" dirty="0"/>
              <a:t> </a:t>
            </a:r>
            <a:r>
              <a:rPr lang="pt-BR" dirty="0" err="1"/>
              <a:t>Join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702186-73F1-E7D2-8D91-F305BC482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947862"/>
            <a:ext cx="80772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223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705203"/>
            <a:ext cx="10354235" cy="45929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Junção</a:t>
            </a:r>
          </a:p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Saiba mais:</a:t>
            </a:r>
          </a:p>
          <a:p>
            <a:pPr marL="1257300" lvl="2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Cross </a:t>
            </a:r>
            <a:r>
              <a:rPr lang="pt-BR" dirty="0" err="1"/>
              <a:t>Join</a:t>
            </a:r>
            <a:endParaRPr lang="pt-BR" dirty="0"/>
          </a:p>
          <a:p>
            <a:pPr marL="1257300" lvl="2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Full </a:t>
            </a:r>
            <a:r>
              <a:rPr lang="pt-BR" dirty="0" err="1"/>
              <a:t>Outer</a:t>
            </a:r>
            <a:r>
              <a:rPr lang="pt-BR" dirty="0"/>
              <a:t> </a:t>
            </a:r>
            <a:r>
              <a:rPr lang="pt-BR" dirty="0" err="1"/>
              <a:t>Join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6242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705203"/>
            <a:ext cx="10354235" cy="123443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Junção</a:t>
            </a:r>
          </a:p>
          <a:p>
            <a:pPr marL="800100" lvl="1" indent="-34290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Resumo: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1CD776-63D4-73D6-3790-C58FC78C5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37" y="2443162"/>
            <a:ext cx="9001125" cy="19716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4290F0F-19B3-0C37-55EF-72D1E10620CF}"/>
              </a:ext>
            </a:extLst>
          </p:cNvPr>
          <p:cNvSpPr txBox="1"/>
          <p:nvPr/>
        </p:nvSpPr>
        <p:spPr>
          <a:xfrm>
            <a:off x="3819235" y="1997009"/>
            <a:ext cx="4553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7: Resumo das funções de Junção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0967728-50ED-14C1-6017-779570703033}"/>
              </a:ext>
            </a:extLst>
          </p:cNvPr>
          <p:cNvSpPr txBox="1"/>
          <p:nvPr/>
        </p:nvSpPr>
        <p:spPr>
          <a:xfrm>
            <a:off x="3778894" y="4553213"/>
            <a:ext cx="4553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Fonte: www.wikiversity.org (2022)</a:t>
            </a:r>
          </a:p>
        </p:txBody>
      </p:sp>
    </p:spTree>
    <p:extLst>
      <p:ext uri="{BB962C8B-B14F-4D97-AF65-F5344CB8AC3E}">
        <p14:creationId xmlns:p14="http://schemas.microsoft.com/office/powerpoint/2010/main" val="327217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513eca586_3_50"/>
          <p:cNvSpPr txBox="1">
            <a:spLocks noGrp="1"/>
          </p:cNvSpPr>
          <p:nvPr>
            <p:ph type="title"/>
          </p:nvPr>
        </p:nvSpPr>
        <p:spPr>
          <a:xfrm>
            <a:off x="797419" y="1442805"/>
            <a:ext cx="10397054" cy="30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2. Estudo de Caso: </a:t>
            </a:r>
            <a:r>
              <a:rPr lang="pt-BR" dirty="0" err="1"/>
              <a:t>Serratec</a:t>
            </a:r>
            <a:r>
              <a:rPr lang="pt-BR" dirty="0"/>
              <a:t> Music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71477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4a7b2d169_1_0"/>
          <p:cNvSpPr txBox="1">
            <a:spLocks noGrp="1"/>
          </p:cNvSpPr>
          <p:nvPr>
            <p:ph type="ctrTitle"/>
          </p:nvPr>
        </p:nvSpPr>
        <p:spPr>
          <a:xfrm>
            <a:off x="1524000" y="360363"/>
            <a:ext cx="9144000" cy="144873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Serratec</a:t>
            </a:r>
            <a:r>
              <a:rPr lang="pt-BR" dirty="0"/>
              <a:t> Music</a:t>
            </a:r>
            <a:endParaRPr dirty="0"/>
          </a:p>
        </p:txBody>
      </p:sp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1728411"/>
            <a:ext cx="10354235" cy="366834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dirty="0"/>
              <a:t>O </a:t>
            </a:r>
            <a:r>
              <a:rPr lang="pt-BR" sz="1800" dirty="0" err="1"/>
              <a:t>Serratec</a:t>
            </a:r>
            <a:r>
              <a:rPr lang="pt-BR" sz="1800" dirty="0"/>
              <a:t> Music deseja organizar seu catálogo de álbuns de músicas. No contexto de seu negócio, um álbum musical é composto por várias músicas e possui autoria de um único artista. Por outro lado, uma mesma música pode estar contida em diferentes álbuns. Um álbum ainda possui uma única capa. </a:t>
            </a:r>
          </a:p>
          <a:p>
            <a:pPr marL="0" lvl="0" indent="0" algn="just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dirty="0"/>
              <a:t>Além de organizar os álbuns, músicas e artistas, o </a:t>
            </a:r>
            <a:r>
              <a:rPr lang="pt-BR" sz="1800" dirty="0" err="1"/>
              <a:t>Serratec</a:t>
            </a:r>
            <a:r>
              <a:rPr lang="pt-BR" sz="1800" dirty="0"/>
              <a:t> Music deseja saber as datas de cadastro e atualização dos dados referentes a todos os registros a serem armazenados, assim como identificar o usuário responsável por tais ações. Por fim, é importante garantir que nenhum registro seja, de fato, deletado.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78581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513eca586_3_50"/>
          <p:cNvSpPr txBox="1">
            <a:spLocks noGrp="1"/>
          </p:cNvSpPr>
          <p:nvPr>
            <p:ph type="title"/>
          </p:nvPr>
        </p:nvSpPr>
        <p:spPr>
          <a:xfrm>
            <a:off x="797419" y="1442805"/>
            <a:ext cx="10397054" cy="30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3. Modelagem Entidade-Relacionamento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368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a7b2d169_1_0"/>
          <p:cNvSpPr txBox="1">
            <a:spLocks noGrp="1"/>
          </p:cNvSpPr>
          <p:nvPr>
            <p:ph type="subTitle" idx="1"/>
          </p:nvPr>
        </p:nvSpPr>
        <p:spPr>
          <a:xfrm>
            <a:off x="878541" y="2282593"/>
            <a:ext cx="10354235" cy="3148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Modelagem conceitual/ Modelagem física;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Foco na estrutura e restrições;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Modelo de dados de alto nível;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Notação – Diagrama ER (</a:t>
            </a:r>
            <a:r>
              <a:rPr lang="pt-BR" dirty="0" err="1"/>
              <a:t>vs</a:t>
            </a:r>
            <a:r>
              <a:rPr lang="pt-BR" dirty="0"/>
              <a:t> UML – Diagrama de Classes)</a:t>
            </a:r>
            <a:endParaRPr dirty="0"/>
          </a:p>
        </p:txBody>
      </p:sp>
      <p:sp>
        <p:nvSpPr>
          <p:cNvPr id="2" name="Google Shape;106;g134a7b2d169_1_0">
            <a:extLst>
              <a:ext uri="{FF2B5EF4-FFF2-40B4-BE49-F238E27FC236}">
                <a16:creationId xmlns:a16="http://schemas.microsoft.com/office/drawing/2014/main" id="{DF0A9D28-E384-C73C-16C6-5FA6B26D72D4}"/>
              </a:ext>
            </a:extLst>
          </p:cNvPr>
          <p:cNvSpPr txBox="1">
            <a:spLocks/>
          </p:cNvSpPr>
          <p:nvPr/>
        </p:nvSpPr>
        <p:spPr>
          <a:xfrm>
            <a:off x="878541" y="1427167"/>
            <a:ext cx="9794078" cy="65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Alguns conceitos:</a:t>
            </a:r>
          </a:p>
        </p:txBody>
      </p:sp>
    </p:spTree>
    <p:extLst>
      <p:ext uri="{BB962C8B-B14F-4D97-AF65-F5344CB8AC3E}">
        <p14:creationId xmlns:p14="http://schemas.microsoft.com/office/powerpoint/2010/main" val="18078181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5318</TotalTime>
  <Words>2373</Words>
  <Application>Microsoft Office PowerPoint</Application>
  <PresentationFormat>Widescreen</PresentationFormat>
  <Paragraphs>334</Paragraphs>
  <Slides>60</Slides>
  <Notes>60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3" baseType="lpstr">
      <vt:lpstr>Arial</vt:lpstr>
      <vt:lpstr>Calibri</vt:lpstr>
      <vt:lpstr>Tema do Office</vt:lpstr>
      <vt:lpstr>Banco de Dados</vt:lpstr>
      <vt:lpstr>Sumário</vt:lpstr>
      <vt:lpstr>1. Conceitos Gerais sobre Bancos de Dados</vt:lpstr>
      <vt:lpstr>Exemplos de Utilização</vt:lpstr>
      <vt:lpstr>Exemplos de Utilização</vt:lpstr>
      <vt:lpstr>2. Estudo de Caso: Serratec Music</vt:lpstr>
      <vt:lpstr>Serratec Music</vt:lpstr>
      <vt:lpstr>3. Modelagem Entidade-Relacionamento</vt:lpstr>
      <vt:lpstr>Apresentação do PowerPoint</vt:lpstr>
      <vt:lpstr>Apresentação do PowerPoint</vt:lpstr>
      <vt:lpstr>3.1. Modelo/Projeto Conceitual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3.1.1. Cardinalidade, Chave Primária e Chave Estrangeira</vt:lpstr>
      <vt:lpstr>Apresentação do PowerPoint</vt:lpstr>
      <vt:lpstr>Apresentação do PowerPoint</vt:lpstr>
      <vt:lpstr>Apresentação do PowerPoint</vt:lpstr>
      <vt:lpstr>Apresentação do PowerPoint</vt:lpstr>
      <vt:lpstr>3.1. Modelo/Projeto Físico</vt:lpstr>
      <vt:lpstr>Apresentação do PowerPoint</vt:lpstr>
      <vt:lpstr>Apresentação do PowerPoint</vt:lpstr>
      <vt:lpstr>Apresentação do PowerPoint</vt:lpstr>
      <vt:lpstr>4. Normalização</vt:lpstr>
      <vt:lpstr>Apresentação do PowerPoint</vt:lpstr>
      <vt:lpstr>Apresentação do PowerPoint</vt:lpstr>
      <vt:lpstr>Apresentação do PowerPoint</vt:lpstr>
      <vt:lpstr>4.1. Formas Normais</vt:lpstr>
      <vt:lpstr>Apresentação do PowerPoint</vt:lpstr>
      <vt:lpstr>Apresentação do PowerPoint</vt:lpstr>
      <vt:lpstr>Apresentação do PowerPoint</vt:lpstr>
      <vt:lpstr>5. Linguagem SQL</vt:lpstr>
      <vt:lpstr>Apresentação do PowerPoint</vt:lpstr>
      <vt:lpstr>Apresentação do PowerPoint</vt:lpstr>
      <vt:lpstr>5.1. DDL</vt:lpstr>
      <vt:lpstr>Apresentação do PowerPoint</vt:lpstr>
      <vt:lpstr>Apresentação do PowerPoint</vt:lpstr>
      <vt:lpstr>Apresentação do PowerPoint</vt:lpstr>
      <vt:lpstr>5.2. DML</vt:lpstr>
      <vt:lpstr>Apresentação do PowerPoint</vt:lpstr>
      <vt:lpstr>Apresentação do PowerPoint</vt:lpstr>
      <vt:lpstr>Apresentação do PowerPoint</vt:lpstr>
      <vt:lpstr>5.3. DQL</vt:lpstr>
      <vt:lpstr>Apresentação do PowerPoint</vt:lpstr>
      <vt:lpstr>Apresentação do PowerPoint</vt:lpstr>
      <vt:lpstr>Apresentação do PowerPoint</vt:lpstr>
      <vt:lpstr>6. Linguagem SQL – Tópicos Avançados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cp:lastModifiedBy>Alexandre Paixão</cp:lastModifiedBy>
  <cp:revision>79</cp:revision>
  <dcterms:created xsi:type="dcterms:W3CDTF">2022-06-14T19:14:16Z</dcterms:created>
  <dcterms:modified xsi:type="dcterms:W3CDTF">2022-08-31T12:18:31Z</dcterms:modified>
</cp:coreProperties>
</file>