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12192000"/>
  <p:notesSz cx="6858000" cy="9144000"/>
  <p:embeddedFontLs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jyzOFJxSJ6zeZ8AesQUDpS0EJz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9E269E-7C4E-4177-A3D6-70B3533D555A}">
  <a:tblStyle styleId="{6E9E269E-7C4E-4177-A3D6-70B3533D555A}" styleName="Table_0">
    <a:wholeTbl>
      <a:tcTxStyle b="off" i="off">
        <a:font>
          <a:latin typeface="Arial"/>
          <a:ea typeface="Arial"/>
          <a:cs typeface="Arial"/>
        </a:font>
        <a:srgbClr val="000000"/>
      </a:tcTxStyle>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97A7"/>
              </a:solidFill>
              <a:prstDash val="solid"/>
              <a:round/>
              <a:headEnd len="sm" w="sm" type="none"/>
              <a:tailEnd len="sm" w="sm" type="none"/>
            </a:ln>
          </a:insideV>
        </a:tcBdr>
        <a:fill>
          <a:solidFill>
            <a:srgbClr val="FFFFFF">
              <a:alpha val="0"/>
            </a:srgbClr>
          </a:solidFill>
        </a:fill>
      </a:tcStyle>
    </a:wholeTbl>
    <a:band1H>
      <a:tcTxStyle/>
      <a:tcStyle>
        <a:fill>
          <a:solidFill>
            <a:srgbClr val="0097A7">
              <a:alpha val="40000"/>
            </a:srgbClr>
          </a:solidFill>
        </a:fill>
      </a:tcStyle>
    </a:band1H>
    <a:band2H>
      <a:tcTxStyle/>
    </a:band2H>
    <a:band1V>
      <a:tcTxStyle/>
      <a:tcStyle>
        <a:tcBdr>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tcBdr>
        <a:fill>
          <a:solidFill>
            <a:srgbClr val="0097A7">
              <a:alpha val="40000"/>
            </a:srgbClr>
          </a:solidFill>
        </a:fill>
      </a:tcStyle>
    </a:band1V>
    <a:band2V>
      <a:tcTxStyle/>
    </a:band2V>
    <a:lastCol>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FFFFFF"/>
      </a:tcTxStyle>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97A7"/>
          </a:solidFill>
        </a:fill>
      </a:tcStyle>
    </a:firstRow>
    <a:neCell>
      <a:tcTxStyle/>
    </a:neCell>
    <a:nwCell>
      <a:tcTxStyle/>
    </a:nwCell>
  </a:tblStyle>
  <a:tblStyle styleId="{1668672F-19C8-4625-97E5-DCA5EBC09E1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3342CC-24B4-4932-BC73-E63186E9EF6A}"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13eca586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3513eca586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932c9c28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932c9c2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932c9c28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932c9c2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932c9c28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932c9c2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64e90106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64e90106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64e90106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64e90106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932c9c28b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932c9c28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932c9c28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932c9c28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932c9c28b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4932c9c28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932c9c28b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932c9c2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932c9c28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4932c9c2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513eca586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513eca586_3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932c9c28b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4932c9c28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932c9c28b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932c9c28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932c9c28b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932c9c28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97da7dc3e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497da7dc3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67c2844c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67c2844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4932c9c28b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4932c9c28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932c9c28b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4932c9c2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4932c9c28b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4932c9c28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932c9c28b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4932c9c28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932c9c28b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4932c9c28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489098a4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4489098a4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932c9c28b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932c9c28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932c9c28b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4932c9c28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932c9c28b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932c9c28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932c9c28b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932c9c28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932c9c28b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932c9c28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497da7dc3e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497da7dc3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97da7dc3e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97da7dc3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97da7dc3e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97da7dc3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497da7dc3e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g1497da7dc3e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497da7dc3e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497da7dc3e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489098a4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4489098a4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497da7dc3e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497da7dc3e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97da7dc3e_1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497da7dc3e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497da7dc3e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1497da7dc3e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497da7dc3e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g1497da7dc3e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97da7dc3e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1497da7dc3e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497da7dc3e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4" name="Google Shape;484;g1497da7dc3e_1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497da7dc3e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1497da7dc3e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497da7dc3e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497da7dc3e_1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497da7dc3e_1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497da7dc3e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497da7dc3e_1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497da7dc3e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489098a4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4489098a4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497da7dc3e_1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497da7dc3e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497da7dc3e_1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497da7dc3e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497da7dc3e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497da7dc3e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497da7dc3e_1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497da7dc3e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497da7dc3e_1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497da7dc3e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497da7dc3e_1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497da7dc3e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497da7dc3e_1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497da7dc3e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497da7dc3e_1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497da7dc3e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489098a4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4489098a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64e90106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64e9010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932c9c28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932c9c2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932c9c28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932c9c2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jp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9" name="Shape 9"/>
        <p:cNvGrpSpPr/>
        <p:nvPr/>
      </p:nvGrpSpPr>
      <p:grpSpPr>
        <a:xfrm>
          <a:off x="0" y="0"/>
          <a:ext cx="0" cy="0"/>
          <a:chOff x="0" y="0"/>
          <a:chExt cx="0" cy="0"/>
        </a:xfrm>
      </p:grpSpPr>
      <p:pic>
        <p:nvPicPr>
          <p:cNvPr descr="Uma imagem contendo Interface gráfica do usuário&#10;&#10;Descrição gerada automaticamente" id="10" name="Google Shape;10;p9"/>
          <p:cNvPicPr preferRelativeResize="0"/>
          <p:nvPr/>
        </p:nvPicPr>
        <p:blipFill rotWithShape="1">
          <a:blip r:embed="rId2">
            <a:alphaModFix/>
          </a:blip>
          <a:srcRect b="0" l="0" r="0" t="60744"/>
          <a:stretch/>
        </p:blipFill>
        <p:spPr>
          <a:xfrm>
            <a:off x="-5750" y="4166330"/>
            <a:ext cx="12275376" cy="2694001"/>
          </a:xfrm>
          <a:prstGeom prst="rect">
            <a:avLst/>
          </a:prstGeom>
          <a:noFill/>
          <a:ln>
            <a:noFill/>
          </a:ln>
        </p:spPr>
      </p:pic>
      <p:sp>
        <p:nvSpPr>
          <p:cNvPr id="11" name="Google Shape;11;p9"/>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9"/>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65" name="Google Shape;65;p13"/>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3">
  <p:cSld name="TITLE_ONLY_3">
    <p:spTree>
      <p:nvGrpSpPr>
        <p:cNvPr id="66" name="Shape 66"/>
        <p:cNvGrpSpPr/>
        <p:nvPr/>
      </p:nvGrpSpPr>
      <p:grpSpPr>
        <a:xfrm>
          <a:off x="0" y="0"/>
          <a:ext cx="0" cy="0"/>
          <a:chOff x="0" y="0"/>
          <a:chExt cx="0" cy="0"/>
        </a:xfrm>
      </p:grpSpPr>
      <p:sp>
        <p:nvSpPr>
          <p:cNvPr id="67" name="Google Shape;67;g13513eca586_3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68" name="Google Shape;68;g13513eca586_3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69" name="Google Shape;69;g13513eca586_3_13"/>
          <p:cNvPicPr preferRelativeResize="0"/>
          <p:nvPr/>
        </p:nvPicPr>
        <p:blipFill rotWithShape="1">
          <a:blip r:embed="rId2">
            <a:alphaModFix/>
          </a:blip>
          <a:srcRect b="13666" l="1280" r="225" t="23695"/>
          <a:stretch/>
        </p:blipFill>
        <p:spPr>
          <a:xfrm>
            <a:off x="0" y="4057325"/>
            <a:ext cx="12192000" cy="2800676"/>
          </a:xfrm>
          <a:prstGeom prst="rect">
            <a:avLst/>
          </a:prstGeom>
          <a:noFill/>
          <a:ln>
            <a:noFill/>
          </a:ln>
        </p:spPr>
      </p:pic>
      <p:pic>
        <p:nvPicPr>
          <p:cNvPr descr="Uma imagem contendo desenho&#10;&#10;Descrição gerada automaticamente" id="70" name="Google Shape;70;g13513eca586_3_13"/>
          <p:cNvPicPr preferRelativeResize="0"/>
          <p:nvPr/>
        </p:nvPicPr>
        <p:blipFill rotWithShape="1">
          <a:blip r:embed="rId3">
            <a:alphaModFix/>
          </a:blip>
          <a:srcRect b="0" l="0" r="0" t="0"/>
          <a:stretch/>
        </p:blipFill>
        <p:spPr>
          <a:xfrm>
            <a:off x="9483306" y="6057729"/>
            <a:ext cx="2412520" cy="421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1" name="Shape 71"/>
        <p:cNvGrpSpPr/>
        <p:nvPr/>
      </p:nvGrpSpPr>
      <p:grpSpPr>
        <a:xfrm>
          <a:off x="0" y="0"/>
          <a:ext cx="0" cy="0"/>
          <a:chOff x="0" y="0"/>
          <a:chExt cx="0" cy="0"/>
        </a:xfrm>
      </p:grpSpPr>
      <p:sp>
        <p:nvSpPr>
          <p:cNvPr id="72" name="Google Shape;7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73" name="Google Shape;73;p15"/>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79" name="Google Shape;79;p16"/>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0" name="Shape 80"/>
        <p:cNvGrpSpPr/>
        <p:nvPr/>
      </p:nvGrpSpPr>
      <p:grpSpPr>
        <a:xfrm>
          <a:off x="0" y="0"/>
          <a:ext cx="0" cy="0"/>
          <a:chOff x="0" y="0"/>
          <a:chExt cx="0" cy="0"/>
        </a:xfrm>
      </p:grpSpPr>
      <p:sp>
        <p:nvSpPr>
          <p:cNvPr id="81" name="Google Shape;81;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p:nvPr>
            <p:ph idx="2" type="pic"/>
          </p:nvPr>
        </p:nvSpPr>
        <p:spPr>
          <a:xfrm>
            <a:off x="5183188" y="987425"/>
            <a:ext cx="6172200" cy="4873625"/>
          </a:xfrm>
          <a:prstGeom prst="rect">
            <a:avLst/>
          </a:prstGeom>
          <a:noFill/>
          <a:ln>
            <a:noFill/>
          </a:ln>
        </p:spPr>
      </p:sp>
      <p:sp>
        <p:nvSpPr>
          <p:cNvPr id="83" name="Google Shape;83;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85" name="Google Shape;85;p1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0" name="Google Shape;90;p18"/>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1" name="Shape 91"/>
        <p:cNvGrpSpPr/>
        <p:nvPr/>
      </p:nvGrpSpPr>
      <p:grpSpPr>
        <a:xfrm>
          <a:off x="0" y="0"/>
          <a:ext cx="0" cy="0"/>
          <a:chOff x="0" y="0"/>
          <a:chExt cx="0" cy="0"/>
        </a:xfrm>
      </p:grpSpPr>
      <p:sp>
        <p:nvSpPr>
          <p:cNvPr id="92" name="Google Shape;92;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5" name="Google Shape;95;p19"/>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1 2">
  <p:cSld name="TITLE_ONLY_1_2">
    <p:spTree>
      <p:nvGrpSpPr>
        <p:cNvPr id="96" name="Shape 96"/>
        <p:cNvGrpSpPr/>
        <p:nvPr/>
      </p:nvGrpSpPr>
      <p:grpSpPr>
        <a:xfrm>
          <a:off x="0" y="0"/>
          <a:ext cx="0" cy="0"/>
          <a:chOff x="0" y="0"/>
          <a:chExt cx="0" cy="0"/>
        </a:xfrm>
      </p:grpSpPr>
      <p:sp>
        <p:nvSpPr>
          <p:cNvPr id="97" name="Google Shape;97;g1497da7dc3e_1_3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98" name="Google Shape;98;g1497da7dc3e_1_312"/>
          <p:cNvSpPr txBox="1"/>
          <p:nvPr>
            <p:ph type="title"/>
          </p:nvPr>
        </p:nvSpPr>
        <p:spPr>
          <a:xfrm>
            <a:off x="797419" y="1810358"/>
            <a:ext cx="3571200" cy="3065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4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99" name="Google Shape;99;g1497da7dc3e_1_312"/>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0"/>
              </a:spcBef>
              <a:spcAft>
                <a:spcPts val="0"/>
              </a:spcAft>
              <a:buSzPts val="2800"/>
              <a:buChar char="•"/>
              <a:defRPr/>
            </a:lvl1pPr>
            <a:lvl2pPr indent="-381000" lvl="1" marL="914400" rtl="0" algn="l">
              <a:lnSpc>
                <a:spcPct val="90000"/>
              </a:lnSpc>
              <a:spcBef>
                <a:spcPts val="0"/>
              </a:spcBef>
              <a:spcAft>
                <a:spcPts val="0"/>
              </a:spcAft>
              <a:buSzPts val="2400"/>
              <a:buChar char="•"/>
              <a:defRPr/>
            </a:lvl2pPr>
            <a:lvl3pPr indent="-355600" lvl="2" marL="1371600" rtl="0" algn="l">
              <a:lnSpc>
                <a:spcPct val="90000"/>
              </a:lnSpc>
              <a:spcBef>
                <a:spcPts val="0"/>
              </a:spcBef>
              <a:spcAft>
                <a:spcPts val="0"/>
              </a:spcAft>
              <a:buSzPts val="2000"/>
              <a:buChar char="•"/>
              <a:defRPr/>
            </a:lvl3pPr>
            <a:lvl4pPr indent="-342900" lvl="3" marL="1828800" rtl="0" algn="l">
              <a:lnSpc>
                <a:spcPct val="90000"/>
              </a:lnSpc>
              <a:spcBef>
                <a:spcPts val="0"/>
              </a:spcBef>
              <a:spcAft>
                <a:spcPts val="0"/>
              </a:spcAft>
              <a:buSzPts val="1800"/>
              <a:buChar char="•"/>
              <a:defRPr/>
            </a:lvl4pPr>
            <a:lvl5pPr indent="-342900" lvl="4" marL="2286000" rtl="0" algn="l">
              <a:lnSpc>
                <a:spcPct val="90000"/>
              </a:lnSpc>
              <a:spcBef>
                <a:spcPts val="0"/>
              </a:spcBef>
              <a:spcAft>
                <a:spcPts val="0"/>
              </a:spcAft>
              <a:buSzPts val="1800"/>
              <a:buChar char="•"/>
              <a:defRPr/>
            </a:lvl5pPr>
            <a:lvl6pPr indent="-342900" lvl="5" marL="2743200" rtl="0" algn="l">
              <a:lnSpc>
                <a:spcPct val="90000"/>
              </a:lnSpc>
              <a:spcBef>
                <a:spcPts val="0"/>
              </a:spcBef>
              <a:spcAft>
                <a:spcPts val="0"/>
              </a:spcAft>
              <a:buSzPts val="1800"/>
              <a:buChar char="•"/>
              <a:defRPr/>
            </a:lvl6pPr>
            <a:lvl7pPr indent="-342900" lvl="6" marL="3200400" rtl="0" algn="l">
              <a:lnSpc>
                <a:spcPct val="90000"/>
              </a:lnSpc>
              <a:spcBef>
                <a:spcPts val="0"/>
              </a:spcBef>
              <a:spcAft>
                <a:spcPts val="0"/>
              </a:spcAft>
              <a:buSzPts val="1800"/>
              <a:buChar char="•"/>
              <a:defRPr/>
            </a:lvl7pPr>
            <a:lvl8pPr indent="-342900" lvl="7" marL="3657600" rtl="0" algn="l">
              <a:lnSpc>
                <a:spcPct val="90000"/>
              </a:lnSpc>
              <a:spcBef>
                <a:spcPts val="0"/>
              </a:spcBef>
              <a:spcAft>
                <a:spcPts val="0"/>
              </a:spcAft>
              <a:buSzPts val="1800"/>
              <a:buChar char="•"/>
              <a:defRPr/>
            </a:lvl8pPr>
            <a:lvl9pPr indent="-342900" lvl="8" marL="4114800" rtl="0" algn="l">
              <a:lnSpc>
                <a:spcPct val="90000"/>
              </a:lnSpc>
              <a:spcBef>
                <a:spcPts val="0"/>
              </a:spcBef>
              <a:spcAft>
                <a:spcPts val="0"/>
              </a:spcAft>
              <a:buSzPts val="1800"/>
              <a:buChar char="•"/>
              <a:defRPr/>
            </a:lvl9pPr>
          </a:lstStyle>
          <a:p/>
        </p:txBody>
      </p:sp>
      <p:pic>
        <p:nvPicPr>
          <p:cNvPr id="100" name="Google Shape;100;g1497da7dc3e_1_312"/>
          <p:cNvPicPr preferRelativeResize="0"/>
          <p:nvPr/>
        </p:nvPicPr>
        <p:blipFill rotWithShape="1">
          <a:blip r:embed="rId2">
            <a:alphaModFix/>
          </a:blip>
          <a:srcRect b="82598" l="5902" r="73622" t="9852"/>
          <a:stretch/>
        </p:blipFill>
        <p:spPr>
          <a:xfrm>
            <a:off x="792454" y="551501"/>
            <a:ext cx="2513299" cy="517949"/>
          </a:xfrm>
          <a:prstGeom prst="rect">
            <a:avLst/>
          </a:prstGeom>
          <a:noFill/>
          <a:ln>
            <a:noFill/>
          </a:ln>
        </p:spPr>
      </p:pic>
      <p:pic>
        <p:nvPicPr>
          <p:cNvPr descr="Ícone&#10;&#10;Descrição gerada automaticamente" id="101" name="Google Shape;101;g1497da7dc3e_1_312"/>
          <p:cNvPicPr preferRelativeResize="0"/>
          <p:nvPr/>
        </p:nvPicPr>
        <p:blipFill rotWithShape="1">
          <a:blip r:embed="rId2">
            <a:alphaModFix/>
          </a:blip>
          <a:srcRect b="-839" l="0" r="348" t="72746"/>
          <a:stretch/>
        </p:blipFill>
        <p:spPr>
          <a:xfrm>
            <a:off x="-8200" y="5002850"/>
            <a:ext cx="12200198" cy="1927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1">
  <p:cSld name="TITLE_1">
    <p:spTree>
      <p:nvGrpSpPr>
        <p:cNvPr id="14" name="Shape 14"/>
        <p:cNvGrpSpPr/>
        <p:nvPr/>
      </p:nvGrpSpPr>
      <p:grpSpPr>
        <a:xfrm>
          <a:off x="0" y="0"/>
          <a:ext cx="0" cy="0"/>
          <a:chOff x="0" y="0"/>
          <a:chExt cx="0" cy="0"/>
        </a:xfrm>
      </p:grpSpPr>
      <p:pic>
        <p:nvPicPr>
          <p:cNvPr descr="Forma, Retângulo&#10;&#10;Descrição gerada automaticamente" id="15" name="Google Shape;15;g11feb2ca174_0_26"/>
          <p:cNvPicPr preferRelativeResize="0"/>
          <p:nvPr/>
        </p:nvPicPr>
        <p:blipFill rotWithShape="1">
          <a:blip r:embed="rId2">
            <a:alphaModFix/>
          </a:blip>
          <a:srcRect b="0" l="0" r="0" t="0"/>
          <a:stretch/>
        </p:blipFill>
        <p:spPr>
          <a:xfrm>
            <a:off x="-5751" y="-2336"/>
            <a:ext cx="12203501" cy="6862671"/>
          </a:xfrm>
          <a:prstGeom prst="rect">
            <a:avLst/>
          </a:prstGeom>
          <a:noFill/>
          <a:ln>
            <a:noFill/>
          </a:ln>
        </p:spPr>
      </p:pic>
      <p:sp>
        <p:nvSpPr>
          <p:cNvPr id="16" name="Google Shape;16;g11feb2ca174_0_26"/>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 name="Google Shape;17;g11feb2ca174_0_26"/>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solidFill>
                  <a:schemeClr val="lt1"/>
                </a:solidFill>
              </a:defRPr>
            </a:lvl2pPr>
            <a:lvl3pPr lvl="2" algn="ctr">
              <a:lnSpc>
                <a:spcPct val="90000"/>
              </a:lnSpc>
              <a:spcBef>
                <a:spcPts val="500"/>
              </a:spcBef>
              <a:spcAft>
                <a:spcPts val="0"/>
              </a:spcAft>
              <a:buClr>
                <a:schemeClr val="lt1"/>
              </a:buClr>
              <a:buSzPts val="1800"/>
              <a:buNone/>
              <a:defRPr sz="1800">
                <a:solidFill>
                  <a:schemeClr val="lt1"/>
                </a:solidFill>
              </a:defRPr>
            </a:lvl3pPr>
            <a:lvl4pPr lvl="3" algn="ctr">
              <a:lnSpc>
                <a:spcPct val="90000"/>
              </a:lnSpc>
              <a:spcBef>
                <a:spcPts val="500"/>
              </a:spcBef>
              <a:spcAft>
                <a:spcPts val="0"/>
              </a:spcAft>
              <a:buClr>
                <a:schemeClr val="lt1"/>
              </a:buClr>
              <a:buSzPts val="1600"/>
              <a:buNone/>
              <a:defRPr sz="1600">
                <a:solidFill>
                  <a:schemeClr val="lt1"/>
                </a:solidFill>
              </a:defRPr>
            </a:lvl4pPr>
            <a:lvl5pPr lvl="4" algn="ctr">
              <a:lnSpc>
                <a:spcPct val="90000"/>
              </a:lnSpc>
              <a:spcBef>
                <a:spcPts val="500"/>
              </a:spcBef>
              <a:spcAft>
                <a:spcPts val="0"/>
              </a:spcAft>
              <a:buClr>
                <a:schemeClr val="lt1"/>
              </a:buClr>
              <a:buSzPts val="1600"/>
              <a:buNone/>
              <a:defRPr sz="1600">
                <a:solidFill>
                  <a:schemeClr val="lt1"/>
                </a:solidFill>
              </a:defRPr>
            </a:lvl5pPr>
            <a:lvl6pPr lvl="5" algn="ctr">
              <a:lnSpc>
                <a:spcPct val="90000"/>
              </a:lnSpc>
              <a:spcBef>
                <a:spcPts val="500"/>
              </a:spcBef>
              <a:spcAft>
                <a:spcPts val="0"/>
              </a:spcAft>
              <a:buClr>
                <a:schemeClr val="lt1"/>
              </a:buClr>
              <a:buSzPts val="1600"/>
              <a:buNone/>
              <a:defRPr sz="1600">
                <a:solidFill>
                  <a:schemeClr val="lt1"/>
                </a:solidFill>
              </a:defRPr>
            </a:lvl6pPr>
            <a:lvl7pPr lvl="6" algn="ctr">
              <a:lnSpc>
                <a:spcPct val="90000"/>
              </a:lnSpc>
              <a:spcBef>
                <a:spcPts val="500"/>
              </a:spcBef>
              <a:spcAft>
                <a:spcPts val="0"/>
              </a:spcAft>
              <a:buClr>
                <a:schemeClr val="lt1"/>
              </a:buClr>
              <a:buSzPts val="1600"/>
              <a:buNone/>
              <a:defRPr sz="1600">
                <a:solidFill>
                  <a:schemeClr val="lt1"/>
                </a:solidFill>
              </a:defRPr>
            </a:lvl7pPr>
            <a:lvl8pPr lvl="7" algn="ctr">
              <a:lnSpc>
                <a:spcPct val="90000"/>
              </a:lnSpc>
              <a:spcBef>
                <a:spcPts val="500"/>
              </a:spcBef>
              <a:spcAft>
                <a:spcPts val="0"/>
              </a:spcAft>
              <a:buClr>
                <a:schemeClr val="lt1"/>
              </a:buClr>
              <a:buSzPts val="1600"/>
              <a:buNone/>
              <a:defRPr sz="1600">
                <a:solidFill>
                  <a:schemeClr val="lt1"/>
                </a:solidFill>
              </a:defRPr>
            </a:lvl8pPr>
            <a:lvl9pPr lvl="8" algn="ctr">
              <a:lnSpc>
                <a:spcPct val="90000"/>
              </a:lnSpc>
              <a:spcBef>
                <a:spcPts val="500"/>
              </a:spcBef>
              <a:spcAft>
                <a:spcPts val="0"/>
              </a:spcAft>
              <a:buClr>
                <a:schemeClr val="lt1"/>
              </a:buClr>
              <a:buSzPts val="1600"/>
              <a:buNone/>
              <a:defRPr sz="1600">
                <a:solidFill>
                  <a:schemeClr val="lt1"/>
                </a:solidFill>
              </a:defRPr>
            </a:lvl9pPr>
          </a:lstStyle>
          <a:p/>
        </p:txBody>
      </p:sp>
      <p:sp>
        <p:nvSpPr>
          <p:cNvPr id="18" name="Google Shape;18;g11feb2ca174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1">
  <p:cSld name="TITLE_ONLY_1">
    <p:spTree>
      <p:nvGrpSpPr>
        <p:cNvPr id="19" name="Shape 19"/>
        <p:cNvGrpSpPr/>
        <p:nvPr/>
      </p:nvGrpSpPr>
      <p:grpSpPr>
        <a:xfrm>
          <a:off x="0" y="0"/>
          <a:ext cx="0" cy="0"/>
          <a:chOff x="0" y="0"/>
          <a:chExt cx="0" cy="0"/>
        </a:xfrm>
      </p:grpSpPr>
      <p:sp>
        <p:nvSpPr>
          <p:cNvPr id="20" name="Google Shape;20;g11feb2ca174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21" name="Google Shape;21;g11feb2ca174_0_39"/>
          <p:cNvSpPr txBox="1"/>
          <p:nvPr>
            <p:ph type="title"/>
          </p:nvPr>
        </p:nvSpPr>
        <p:spPr>
          <a:xfrm>
            <a:off x="797419" y="1810358"/>
            <a:ext cx="3571200" cy="3065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g11feb2ca174_0_39"/>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SzPts val="2800"/>
              <a:buChar char="•"/>
              <a:defRPr/>
            </a:lvl1pPr>
            <a:lvl2pPr indent="-381000" lvl="1" marL="914400" algn="l">
              <a:lnSpc>
                <a:spcPct val="90000"/>
              </a:lnSpc>
              <a:spcBef>
                <a:spcPts val="0"/>
              </a:spcBef>
              <a:spcAft>
                <a:spcPts val="0"/>
              </a:spcAft>
              <a:buSzPts val="2400"/>
              <a:buChar char="•"/>
              <a:defRPr/>
            </a:lvl2pPr>
            <a:lvl3pPr indent="-355600" lvl="2" marL="1371600" algn="l">
              <a:lnSpc>
                <a:spcPct val="90000"/>
              </a:lnSpc>
              <a:spcBef>
                <a:spcPts val="0"/>
              </a:spcBef>
              <a:spcAft>
                <a:spcPts val="0"/>
              </a:spcAft>
              <a:buSzPts val="2000"/>
              <a:buChar char="•"/>
              <a:defRPr/>
            </a:lvl3pPr>
            <a:lvl4pPr indent="-342900" lvl="3" marL="1828800" algn="l">
              <a:lnSpc>
                <a:spcPct val="90000"/>
              </a:lnSpc>
              <a:spcBef>
                <a:spcPts val="0"/>
              </a:spcBef>
              <a:spcAft>
                <a:spcPts val="0"/>
              </a:spcAft>
              <a:buSzPts val="1800"/>
              <a:buChar char="•"/>
              <a:defRPr/>
            </a:lvl4pPr>
            <a:lvl5pPr indent="-342900" lvl="4" marL="2286000" algn="l">
              <a:lnSpc>
                <a:spcPct val="90000"/>
              </a:lnSpc>
              <a:spcBef>
                <a:spcPts val="0"/>
              </a:spcBef>
              <a:spcAft>
                <a:spcPts val="0"/>
              </a:spcAft>
              <a:buSzPts val="18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pic>
        <p:nvPicPr>
          <p:cNvPr id="23" name="Google Shape;23;g11feb2ca174_0_39"/>
          <p:cNvPicPr preferRelativeResize="0"/>
          <p:nvPr/>
        </p:nvPicPr>
        <p:blipFill rotWithShape="1">
          <a:blip r:embed="rId2">
            <a:alphaModFix/>
          </a:blip>
          <a:srcRect b="82598" l="5902" r="73623" t="9853"/>
          <a:stretch/>
        </p:blipFill>
        <p:spPr>
          <a:xfrm>
            <a:off x="792454" y="551501"/>
            <a:ext cx="2513299" cy="517949"/>
          </a:xfrm>
          <a:prstGeom prst="rect">
            <a:avLst/>
          </a:prstGeom>
          <a:noFill/>
          <a:ln>
            <a:noFill/>
          </a:ln>
        </p:spPr>
      </p:pic>
      <p:pic>
        <p:nvPicPr>
          <p:cNvPr descr="Ícone&#10;&#10;Descrição gerada automaticamente" id="24" name="Google Shape;24;g11feb2ca174_0_39"/>
          <p:cNvPicPr preferRelativeResize="0"/>
          <p:nvPr/>
        </p:nvPicPr>
        <p:blipFill rotWithShape="1">
          <a:blip r:embed="rId2">
            <a:alphaModFix/>
          </a:blip>
          <a:srcRect b="-838" l="0" r="347" t="72746"/>
          <a:stretch/>
        </p:blipFill>
        <p:spPr>
          <a:xfrm>
            <a:off x="-8200" y="5002850"/>
            <a:ext cx="12200198" cy="19277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5" name="Shape 25"/>
        <p:cNvGrpSpPr/>
        <p:nvPr/>
      </p:nvGrpSpPr>
      <p:grpSpPr>
        <a:xfrm>
          <a:off x="0" y="0"/>
          <a:ext cx="0" cy="0"/>
          <a:chOff x="0" y="0"/>
          <a:chExt cx="0" cy="0"/>
        </a:xfrm>
      </p:grpSpPr>
      <p:pic>
        <p:nvPicPr>
          <p:cNvPr descr="Forma&#10;&#10;Descrição gerada automaticamente" id="26" name="Google Shape;26;p14"/>
          <p:cNvPicPr preferRelativeResize="0"/>
          <p:nvPr/>
        </p:nvPicPr>
        <p:blipFill rotWithShape="1">
          <a:blip r:embed="rId2">
            <a:alphaModFix/>
          </a:blip>
          <a:srcRect b="0" l="0" r="0" t="45893"/>
          <a:stretch/>
        </p:blipFill>
        <p:spPr>
          <a:xfrm>
            <a:off x="20" y="-8961"/>
            <a:ext cx="12192000" cy="3710552"/>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27" name="Google Shape;2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8" name="Google Shape;28;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29" name="Google Shape;29;p14"/>
          <p:cNvPicPr preferRelativeResize="0"/>
          <p:nvPr/>
        </p:nvPicPr>
        <p:blipFill rotWithShape="1">
          <a:blip r:embed="rId3">
            <a:alphaModFix/>
          </a:blip>
          <a:srcRect b="0" l="0" r="0" t="0"/>
          <a:stretch/>
        </p:blipFill>
        <p:spPr>
          <a:xfrm>
            <a:off x="267419" y="1583486"/>
            <a:ext cx="3232032" cy="1686822"/>
          </a:xfrm>
          <a:prstGeom prst="rect">
            <a:avLst/>
          </a:prstGeom>
          <a:noFill/>
          <a:ln>
            <a:noFill/>
          </a:ln>
        </p:spPr>
      </p:pic>
      <p:pic>
        <p:nvPicPr>
          <p:cNvPr descr="Uma imagem contendo desenho&#10;&#10;Descrição gerada automaticamente" id="30" name="Google Shape;30;p14"/>
          <p:cNvPicPr preferRelativeResize="0"/>
          <p:nvPr/>
        </p:nvPicPr>
        <p:blipFill rotWithShape="1">
          <a:blip r:embed="rId4">
            <a:alphaModFix/>
          </a:blip>
          <a:srcRect b="0" l="0" r="0" t="0"/>
          <a:stretch/>
        </p:blipFill>
        <p:spPr>
          <a:xfrm>
            <a:off x="828136" y="2635917"/>
            <a:ext cx="2412520" cy="421600"/>
          </a:xfrm>
          <a:prstGeom prst="rect">
            <a:avLst/>
          </a:prstGeom>
          <a:noFill/>
          <a:ln>
            <a:noFill/>
          </a:ln>
        </p:spPr>
      </p:pic>
      <p:sp>
        <p:nvSpPr>
          <p:cNvPr id="31" name="Google Shape;31;p14"/>
          <p:cNvSpPr txBox="1"/>
          <p:nvPr>
            <p:ph idx="1" type="subTitle"/>
          </p:nvPr>
        </p:nvSpPr>
        <p:spPr>
          <a:xfrm>
            <a:off x="1524000" y="40592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1">
  <p:cSld name="OBJECT_1">
    <p:spTree>
      <p:nvGrpSpPr>
        <p:cNvPr id="32" name="Shape 32"/>
        <p:cNvGrpSpPr/>
        <p:nvPr/>
      </p:nvGrpSpPr>
      <p:grpSpPr>
        <a:xfrm>
          <a:off x="0" y="0"/>
          <a:ext cx="0" cy="0"/>
          <a:chOff x="0" y="0"/>
          <a:chExt cx="0" cy="0"/>
        </a:xfrm>
      </p:grpSpPr>
      <p:pic>
        <p:nvPicPr>
          <p:cNvPr descr="Uma imagem contendo Forma&#10;&#10;Descrição gerada automaticamente" id="33" name="Google Shape;33;g13513eca586_3_29"/>
          <p:cNvPicPr preferRelativeResize="0"/>
          <p:nvPr/>
        </p:nvPicPr>
        <p:blipFill rotWithShape="1">
          <a:blip r:embed="rId2">
            <a:alphaModFix/>
          </a:blip>
          <a:srcRect b="68" l="-31" r="64934" t="-70"/>
          <a:stretch/>
        </p:blipFill>
        <p:spPr>
          <a:xfrm>
            <a:off x="-7225" y="-7150"/>
            <a:ext cx="4275926" cy="6865150"/>
          </a:xfrm>
          <a:prstGeom prst="rect">
            <a:avLst/>
          </a:prstGeom>
          <a:noFill/>
          <a:ln>
            <a:noFill/>
          </a:ln>
        </p:spPr>
      </p:pic>
      <p:sp>
        <p:nvSpPr>
          <p:cNvPr id="34" name="Google Shape;34;g13513eca586_3_29"/>
          <p:cNvSpPr txBox="1"/>
          <p:nvPr>
            <p:ph type="title"/>
          </p:nvPr>
        </p:nvSpPr>
        <p:spPr>
          <a:xfrm>
            <a:off x="4134850" y="365125"/>
            <a:ext cx="76218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3513eca586_3_29"/>
          <p:cNvSpPr txBox="1"/>
          <p:nvPr>
            <p:ph idx="1" type="body"/>
          </p:nvPr>
        </p:nvSpPr>
        <p:spPr>
          <a:xfrm>
            <a:off x="4134850" y="1761975"/>
            <a:ext cx="7621800" cy="44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13513eca586_3_29"/>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2">
  <p:cSld name="TITLE_ONLY_2">
    <p:spTree>
      <p:nvGrpSpPr>
        <p:cNvPr id="37" name="Shape 37"/>
        <p:cNvGrpSpPr/>
        <p:nvPr/>
      </p:nvGrpSpPr>
      <p:grpSpPr>
        <a:xfrm>
          <a:off x="0" y="0"/>
          <a:ext cx="0" cy="0"/>
          <a:chOff x="0" y="0"/>
          <a:chExt cx="0" cy="0"/>
        </a:xfrm>
      </p:grpSpPr>
      <p:sp>
        <p:nvSpPr>
          <p:cNvPr id="38" name="Google Shape;38;g13513eca586_0_7"/>
          <p:cNvSpPr/>
          <p:nvPr/>
        </p:nvSpPr>
        <p:spPr>
          <a:xfrm>
            <a:off x="0" y="0"/>
            <a:ext cx="12192000" cy="145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3513eca586_0_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40" name="Google Shape;40;g13513eca586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41" name="Google Shape;41;g13513eca586_0_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pic>
        <p:nvPicPr>
          <p:cNvPr descr="Uma imagem contendo desenho&#10;&#10;Descrição gerada automaticamente" id="42" name="Google Shape;42;g13513eca586_0_7"/>
          <p:cNvPicPr preferRelativeResize="0"/>
          <p:nvPr/>
        </p:nvPicPr>
        <p:blipFill rotWithShape="1">
          <a:blip r:embed="rId3">
            <a:alphaModFix/>
          </a:blip>
          <a:srcRect b="-13793" l="0" r="82738" t="-1056"/>
          <a:stretch/>
        </p:blipFill>
        <p:spPr>
          <a:xfrm>
            <a:off x="11554325" y="395263"/>
            <a:ext cx="488336" cy="5704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47" name="Google Shape;47;p10"/>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8" name="Shape 48"/>
        <p:cNvGrpSpPr/>
        <p:nvPr/>
      </p:nvGrpSpPr>
      <p:grpSpPr>
        <a:xfrm>
          <a:off x="0" y="0"/>
          <a:ext cx="0" cy="0"/>
          <a:chOff x="0" y="0"/>
          <a:chExt cx="0" cy="0"/>
        </a:xfrm>
      </p:grpSpPr>
      <p:sp>
        <p:nvSpPr>
          <p:cNvPr id="49" name="Google Shape;49;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2" name="Shape 52"/>
        <p:cNvGrpSpPr/>
        <p:nvPr/>
      </p:nvGrpSpPr>
      <p:grpSpPr>
        <a:xfrm>
          <a:off x="0" y="0"/>
          <a:ext cx="0" cy="0"/>
          <a:chOff x="0" y="0"/>
          <a:chExt cx="0" cy="0"/>
        </a:xfrm>
      </p:grpSpPr>
      <p:sp>
        <p:nvSpPr>
          <p:cNvPr id="53" name="Google Shape;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57" name="Google Shape;57;p12"/>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8.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8.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8.png"/><Relationship Id="rId5" Type="http://schemas.openxmlformats.org/officeDocument/2006/relationships/image" Target="../media/image18.png"/><Relationship Id="rId6"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httpstatuses.com/" TargetMode="External"/><Relationship Id="rId4" Type="http://schemas.openxmlformats.org/officeDocument/2006/relationships/hyperlink" Target="https://www.iana.org/assignments/http-status-codes/http-status-codes.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martinfowler.com/articles/richardsonMaturityModel.html"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postman.com/" TargetMode="Externa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1" Type="http://schemas.openxmlformats.org/officeDocument/2006/relationships/image" Target="../media/image51.png"/><Relationship Id="rId10"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37.png"/><Relationship Id="rId9" Type="http://schemas.openxmlformats.org/officeDocument/2006/relationships/image" Target="../media/image44.png"/><Relationship Id="rId5" Type="http://schemas.openxmlformats.org/officeDocument/2006/relationships/image" Target="../media/image39.png"/><Relationship Id="rId6" Type="http://schemas.openxmlformats.org/officeDocument/2006/relationships/image" Target="../media/image43.png"/><Relationship Id="rId7" Type="http://schemas.openxmlformats.org/officeDocument/2006/relationships/image" Target="../media/image45.png"/><Relationship Id="rId8"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54.png"/><Relationship Id="rId4" Type="http://schemas.openxmlformats.org/officeDocument/2006/relationships/image" Target="../media/image59.png"/><Relationship Id="rId5" Type="http://schemas.openxmlformats.org/officeDocument/2006/relationships/image" Target="../media/image50.png"/><Relationship Id="rId6"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hyperlink" Target="https://www.geeksforgeeks.org/introduction-to-spring-framework/#:~:text=The%20Spring%20framework%20consists%20of,context%2C%20and%20Spring%20Web%20fl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hyperlink" Target="https://www.geeksforgeeks.org/introduction-to-spring-framework/#:~:text=The%20Spring%20framework%20consists%20of,context%2C%20and%20Spring%20Web%20flow"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hyperlink" Target="https://dadosabertos.camara.leg.br/swagger/api.html" TargetMode="External"/><Relationship Id="rId4" Type="http://schemas.openxmlformats.org/officeDocument/2006/relationships/image" Target="../media/image53.png"/><Relationship Id="rId9" Type="http://schemas.openxmlformats.org/officeDocument/2006/relationships/hyperlink" Target="https://pt.wikipedia.org/wiki/REST" TargetMode="External"/><Relationship Id="rId5" Type="http://schemas.openxmlformats.org/officeDocument/2006/relationships/hyperlink" Target="https://covid19-brazil-api-docs.now.sh/" TargetMode="External"/><Relationship Id="rId6" Type="http://schemas.openxmlformats.org/officeDocument/2006/relationships/image" Target="../media/image58.png"/><Relationship Id="rId7" Type="http://schemas.openxmlformats.org/officeDocument/2006/relationships/hyperlink" Target="https://api.le-systeme-solaire.net/swagger" TargetMode="External"/><Relationship Id="rId8"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57.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3513eca586_3_45"/>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de-DE"/>
              <a:t>Desenvolvimento de </a:t>
            </a:r>
            <a:endParaRPr/>
          </a:p>
          <a:p>
            <a:pPr indent="0" lvl="0" marL="0" rtl="0" algn="ctr">
              <a:lnSpc>
                <a:spcPct val="90000"/>
              </a:lnSpc>
              <a:spcBef>
                <a:spcPts val="0"/>
              </a:spcBef>
              <a:spcAft>
                <a:spcPts val="0"/>
              </a:spcAft>
              <a:buSzPts val="6000"/>
              <a:buNone/>
            </a:pPr>
            <a:r>
              <a:rPr lang="de-DE"/>
              <a:t>APIs REST </a:t>
            </a:r>
            <a:endParaRPr/>
          </a:p>
          <a:p>
            <a:pPr indent="0" lvl="0" marL="0" rtl="0" algn="ctr">
              <a:lnSpc>
                <a:spcPct val="90000"/>
              </a:lnSpc>
              <a:spcBef>
                <a:spcPts val="0"/>
              </a:spcBef>
              <a:spcAft>
                <a:spcPts val="0"/>
              </a:spcAft>
              <a:buSzPts val="6000"/>
              <a:buNone/>
            </a:pPr>
            <a:r>
              <a:t/>
            </a:r>
            <a:endParaRPr sz="3300"/>
          </a:p>
        </p:txBody>
      </p:sp>
      <p:sp>
        <p:nvSpPr>
          <p:cNvPr id="107" name="Google Shape;107;g13513eca586_3_45"/>
          <p:cNvSpPr txBox="1"/>
          <p:nvPr>
            <p:ph idx="1" type="subTitle"/>
          </p:nvPr>
        </p:nvSpPr>
        <p:spPr>
          <a:xfrm>
            <a:off x="1524000" y="2840038"/>
            <a:ext cx="9144000" cy="16557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de-DE"/>
              <a:t>01 - Introdução</a:t>
            </a:r>
            <a:endParaRPr/>
          </a:p>
          <a:p>
            <a:pPr indent="-381000" lvl="0" marL="457200" rtl="0" algn="l">
              <a:spcBef>
                <a:spcPts val="1000"/>
              </a:spcBef>
              <a:spcAft>
                <a:spcPts val="0"/>
              </a:spcAft>
              <a:buSzPts val="2400"/>
              <a:buChar char="●"/>
            </a:pPr>
            <a:r>
              <a:rPr lang="de-DE"/>
              <a:t>REST</a:t>
            </a:r>
            <a:endParaRPr/>
          </a:p>
          <a:p>
            <a:pPr indent="-381000" lvl="0" marL="457200" rtl="0" algn="l">
              <a:spcBef>
                <a:spcPts val="0"/>
              </a:spcBef>
              <a:spcAft>
                <a:spcPts val="0"/>
              </a:spcAft>
              <a:buSzPts val="2400"/>
              <a:buChar char="●"/>
            </a:pPr>
            <a:r>
              <a:rPr lang="de-DE"/>
              <a:t>HTTP</a:t>
            </a:r>
            <a:endParaRPr/>
          </a:p>
          <a:p>
            <a:pPr indent="-381000" lvl="0" marL="457200" rtl="0" algn="l">
              <a:spcBef>
                <a:spcPts val="0"/>
              </a:spcBef>
              <a:spcAft>
                <a:spcPts val="0"/>
              </a:spcAft>
              <a:buSzPts val="2400"/>
              <a:buChar char="●"/>
            </a:pPr>
            <a:r>
              <a:rPr lang="de-DE"/>
              <a:t>Servidores Web</a:t>
            </a:r>
            <a:endParaRPr/>
          </a:p>
          <a:p>
            <a:pPr indent="-381000" lvl="0" marL="457200" rtl="0" algn="l">
              <a:spcBef>
                <a:spcPts val="0"/>
              </a:spcBef>
              <a:spcAft>
                <a:spcPts val="0"/>
              </a:spcAft>
              <a:buSzPts val="2400"/>
              <a:buChar char="●"/>
            </a:pPr>
            <a:r>
              <a:rPr lang="de-DE"/>
              <a:t>Spring vs JEE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4932c9c28b_0_1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a:t>
            </a:r>
            <a:r>
              <a:rPr lang="de-DE"/>
              <a:t>: Exemplo Simples</a:t>
            </a:r>
            <a:endParaRPr/>
          </a:p>
        </p:txBody>
      </p:sp>
      <p:pic>
        <p:nvPicPr>
          <p:cNvPr descr="Browser com o conteúdo da página sendo exibido" id="182" name="Google Shape;182;g14932c9c28b_0_15" title="Browser"/>
          <p:cNvPicPr preferRelativeResize="0"/>
          <p:nvPr/>
        </p:nvPicPr>
        <p:blipFill rotWithShape="1">
          <a:blip r:embed="rId3">
            <a:alphaModFix/>
          </a:blip>
          <a:srcRect b="13818" l="16543" r="16909" t="14548"/>
          <a:stretch/>
        </p:blipFill>
        <p:spPr>
          <a:xfrm>
            <a:off x="261000" y="2411727"/>
            <a:ext cx="3568342" cy="2725798"/>
          </a:xfrm>
          <a:prstGeom prst="rect">
            <a:avLst/>
          </a:prstGeom>
          <a:noFill/>
          <a:ln>
            <a:noFill/>
          </a:ln>
          <a:effectLst>
            <a:outerShdw blurRad="57150" rotWithShape="0" algn="bl" dir="5400000" dist="19050">
              <a:srgbClr val="000000">
                <a:alpha val="49800"/>
              </a:srgbClr>
            </a:outerShdw>
          </a:effectLst>
        </p:spPr>
      </p:pic>
      <p:pic>
        <p:nvPicPr>
          <p:cNvPr descr="Imagem representando um servidor de internet" id="183" name="Google Shape;183;g14932c9c28b_0_15" title="Servidor"/>
          <p:cNvPicPr preferRelativeResize="0"/>
          <p:nvPr/>
        </p:nvPicPr>
        <p:blipFill rotWithShape="1">
          <a:blip r:embed="rId4">
            <a:alphaModFix/>
          </a:blip>
          <a:srcRect b="0" l="0" r="0" t="0"/>
          <a:stretch/>
        </p:blipFill>
        <p:spPr>
          <a:xfrm>
            <a:off x="9993982" y="1728197"/>
            <a:ext cx="1180443" cy="1418821"/>
          </a:xfrm>
          <a:prstGeom prst="rect">
            <a:avLst/>
          </a:prstGeom>
          <a:noFill/>
          <a:ln>
            <a:noFill/>
          </a:ln>
        </p:spPr>
      </p:pic>
      <p:sp>
        <p:nvSpPr>
          <p:cNvPr id="184" name="Google Shape;184;g14932c9c28b_0_15"/>
          <p:cNvSpPr txBox="1"/>
          <p:nvPr/>
        </p:nvSpPr>
        <p:spPr>
          <a:xfrm>
            <a:off x="798398" y="2428197"/>
            <a:ext cx="2168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de-DE" sz="1200" u="none" cap="none" strike="noStrike">
                <a:solidFill>
                  <a:srgbClr val="000000"/>
                </a:solidFill>
                <a:latin typeface="Arial"/>
                <a:ea typeface="Arial"/>
                <a:cs typeface="Arial"/>
                <a:sym typeface="Arial"/>
              </a:rPr>
              <a:t>http://www.exemplo.com</a:t>
            </a:r>
            <a:endParaRPr b="0" i="0" sz="1200" u="none" cap="none" strike="noStrike">
              <a:solidFill>
                <a:srgbClr val="000000"/>
              </a:solidFill>
              <a:latin typeface="Arial"/>
              <a:ea typeface="Arial"/>
              <a:cs typeface="Arial"/>
              <a:sym typeface="Arial"/>
            </a:endParaRPr>
          </a:p>
        </p:txBody>
      </p:sp>
      <p:sp>
        <p:nvSpPr>
          <p:cNvPr id="185" name="Google Shape;185;g14932c9c28b_0_15"/>
          <p:cNvSpPr txBox="1"/>
          <p:nvPr/>
        </p:nvSpPr>
        <p:spPr>
          <a:xfrm>
            <a:off x="4271824" y="2126810"/>
            <a:ext cx="6416700" cy="43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HTTP/1.1 200 OK</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Date: Mon, 23 May 2020 22:38:34 GMT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Server: Apache/1.3.27 (Unix)  (Red-Hat/Linux)</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Last-Modified: Wed, 08 Jan 2020 23:11:55 GMT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Etag: "3f80f-1b6-3e1cb03b"</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Accept-Ranges: bytes</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Content-Length: 438</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Connection: close</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Content-Type: text/html; charset=UTF-8</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&lt;!DOCTYPE html&gt;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&lt;html&gt;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&lt;head&gt; &lt;title&gt;Rest exemplo&lt;/title&gt; &lt;/head&gt;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&lt;body&gt;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&lt;h1&gt;Lista de e-mail&lt;/h1&gt;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&lt;table border=1&gt;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&lt;tr&gt;&lt;td&gt;Nome&lt;/td&gt;&lt;td&gt;E-mail&lt;/td&gt;&lt;/tr&gt;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&lt;tr&gt;&lt;td&gt;&lt;/td&gt;&lt;td&gt;&lt;/td&gt;&lt;/tr&gt;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&lt;/table&gt;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&lt;/body&gt;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&lt;script&gt;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function carregaDados(){</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    }</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&lt;/script&gt;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&lt;/html&gt;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1" i="0" sz="1200" u="none" cap="none" strike="noStrike">
              <a:solidFill>
                <a:srgbClr val="000000"/>
              </a:solidFill>
              <a:latin typeface="Courier New"/>
              <a:ea typeface="Courier New"/>
              <a:cs typeface="Courier New"/>
              <a:sym typeface="Courier New"/>
            </a:endParaRPr>
          </a:p>
        </p:txBody>
      </p:sp>
      <p:pic>
        <p:nvPicPr>
          <p:cNvPr id="186" name="Google Shape;186;g14932c9c28b_0_15"/>
          <p:cNvPicPr preferRelativeResize="0"/>
          <p:nvPr/>
        </p:nvPicPr>
        <p:blipFill rotWithShape="1">
          <a:blip r:embed="rId5">
            <a:alphaModFix/>
          </a:blip>
          <a:srcRect b="0" l="0" r="0" t="0"/>
          <a:stretch/>
        </p:blipFill>
        <p:spPr>
          <a:xfrm>
            <a:off x="466778" y="2916118"/>
            <a:ext cx="2926444" cy="1789416"/>
          </a:xfrm>
          <a:prstGeom prst="rect">
            <a:avLst/>
          </a:prstGeom>
          <a:noFill/>
          <a:ln>
            <a:noFill/>
          </a:ln>
        </p:spPr>
      </p:pic>
      <p:sp>
        <p:nvSpPr>
          <p:cNvPr descr="Seta representando a resposta do servidor para o browser" id="187" name="Google Shape;187;g14932c9c28b_0_15" title="HTTP Response"/>
          <p:cNvSpPr/>
          <p:nvPr/>
        </p:nvSpPr>
        <p:spPr>
          <a:xfrm flipH="1">
            <a:off x="4119146" y="1595625"/>
            <a:ext cx="5233800" cy="4872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HTTP Response	</a:t>
            </a:r>
            <a:endParaRPr b="0" i="0" sz="1700" u="none" cap="none" strike="noStrike">
              <a:solidFill>
                <a:srgbClr val="000000"/>
              </a:solidFill>
              <a:latin typeface="Arial"/>
              <a:ea typeface="Arial"/>
              <a:cs typeface="Arial"/>
              <a:sym typeface="Arial"/>
            </a:endParaRPr>
          </a:p>
        </p:txBody>
      </p:sp>
      <p:sp>
        <p:nvSpPr>
          <p:cNvPr id="188" name="Google Shape;188;g14932c9c28b_0_15"/>
          <p:cNvSpPr txBox="1"/>
          <p:nvPr/>
        </p:nvSpPr>
        <p:spPr>
          <a:xfrm>
            <a:off x="261000" y="1531425"/>
            <a:ext cx="35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Servidor web retorna o conteúdo da página.</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Browser interpreta o conteúdo.</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4932c9c28b_0_2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Exemplo Simples</a:t>
            </a:r>
            <a:endParaRPr/>
          </a:p>
        </p:txBody>
      </p:sp>
      <p:pic>
        <p:nvPicPr>
          <p:cNvPr descr="Tela do browser com conteúdo da página" id="194" name="Google Shape;194;g14932c9c28b_0_26" title="Browser"/>
          <p:cNvPicPr preferRelativeResize="0"/>
          <p:nvPr/>
        </p:nvPicPr>
        <p:blipFill rotWithShape="1">
          <a:blip r:embed="rId3">
            <a:alphaModFix/>
          </a:blip>
          <a:srcRect b="13818" l="16543" r="16909" t="14548"/>
          <a:stretch/>
        </p:blipFill>
        <p:spPr>
          <a:xfrm>
            <a:off x="261000" y="2401310"/>
            <a:ext cx="3790125" cy="2895214"/>
          </a:xfrm>
          <a:prstGeom prst="rect">
            <a:avLst/>
          </a:prstGeom>
          <a:noFill/>
          <a:ln>
            <a:noFill/>
          </a:ln>
          <a:effectLst>
            <a:outerShdw blurRad="57150" rotWithShape="0" algn="bl" dir="5400000" dist="19050">
              <a:srgbClr val="000000">
                <a:alpha val="49800"/>
              </a:srgbClr>
            </a:outerShdw>
          </a:effectLst>
        </p:spPr>
      </p:pic>
      <p:pic>
        <p:nvPicPr>
          <p:cNvPr descr="Imagem representando um servidor de internet" id="195" name="Google Shape;195;g14932c9c28b_0_26" title="Servidor"/>
          <p:cNvPicPr preferRelativeResize="0"/>
          <p:nvPr/>
        </p:nvPicPr>
        <p:blipFill rotWithShape="1">
          <a:blip r:embed="rId4">
            <a:alphaModFix/>
          </a:blip>
          <a:srcRect b="0" l="0" r="0" t="0"/>
          <a:stretch/>
        </p:blipFill>
        <p:spPr>
          <a:xfrm>
            <a:off x="10598915" y="2241849"/>
            <a:ext cx="1253810" cy="1507006"/>
          </a:xfrm>
          <a:prstGeom prst="rect">
            <a:avLst/>
          </a:prstGeom>
          <a:noFill/>
          <a:ln>
            <a:noFill/>
          </a:ln>
        </p:spPr>
      </p:pic>
      <p:sp>
        <p:nvSpPr>
          <p:cNvPr id="196" name="Google Shape;196;g14932c9c28b_0_26"/>
          <p:cNvSpPr txBox="1"/>
          <p:nvPr/>
        </p:nvSpPr>
        <p:spPr>
          <a:xfrm>
            <a:off x="831799" y="2418804"/>
            <a:ext cx="2303100" cy="45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de-DE" sz="1200" u="none" cap="none" strike="noStrike">
                <a:solidFill>
                  <a:srgbClr val="000000"/>
                </a:solidFill>
                <a:latin typeface="Arial"/>
                <a:ea typeface="Arial"/>
                <a:cs typeface="Arial"/>
                <a:sym typeface="Arial"/>
              </a:rPr>
              <a:t>http://www.exemplo.com</a:t>
            </a:r>
            <a:endParaRPr b="0" i="0" sz="1200" u="none" cap="none" strike="noStrike">
              <a:solidFill>
                <a:srgbClr val="000000"/>
              </a:solidFill>
              <a:latin typeface="Arial"/>
              <a:ea typeface="Arial"/>
              <a:cs typeface="Arial"/>
              <a:sym typeface="Arial"/>
            </a:endParaRPr>
          </a:p>
        </p:txBody>
      </p:sp>
      <p:sp>
        <p:nvSpPr>
          <p:cNvPr descr="Seta indicando requisição sendo feita para o servidor" id="197" name="Google Shape;197;g14932c9c28b_0_26" title="Request"/>
          <p:cNvSpPr/>
          <p:nvPr/>
        </p:nvSpPr>
        <p:spPr>
          <a:xfrm>
            <a:off x="4405293" y="2150925"/>
            <a:ext cx="5559000" cy="4734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HTTP Request</a:t>
            </a:r>
            <a:endParaRPr b="0" i="0" sz="1400" u="none" cap="none" strike="noStrike">
              <a:solidFill>
                <a:srgbClr val="000000"/>
              </a:solidFill>
              <a:latin typeface="Arial"/>
              <a:ea typeface="Arial"/>
              <a:cs typeface="Arial"/>
              <a:sym typeface="Arial"/>
            </a:endParaRPr>
          </a:p>
        </p:txBody>
      </p:sp>
      <p:sp>
        <p:nvSpPr>
          <p:cNvPr id="198" name="Google Shape;198;g14932c9c28b_0_26"/>
          <p:cNvSpPr txBox="1"/>
          <p:nvPr/>
        </p:nvSpPr>
        <p:spPr>
          <a:xfrm>
            <a:off x="5206195" y="3556927"/>
            <a:ext cx="3563700" cy="11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de-DE" sz="1600" u="none" cap="none" strike="noStrike">
                <a:solidFill>
                  <a:srgbClr val="000000"/>
                </a:solidFill>
                <a:latin typeface="Courier New"/>
                <a:ea typeface="Courier New"/>
                <a:cs typeface="Courier New"/>
                <a:sym typeface="Courier New"/>
              </a:rPr>
              <a:t>GET /</a:t>
            </a:r>
            <a:r>
              <a:rPr b="1" i="0" lang="de-DE" sz="1600" u="none" cap="none" strike="noStrike">
                <a:solidFill>
                  <a:srgbClr val="FF0000"/>
                </a:solidFill>
                <a:latin typeface="Courier New"/>
                <a:ea typeface="Courier New"/>
                <a:cs typeface="Courier New"/>
                <a:sym typeface="Courier New"/>
              </a:rPr>
              <a:t>emails</a:t>
            </a:r>
            <a:r>
              <a:rPr b="1" i="0" lang="de-DE" sz="1600" u="none" cap="none" strike="noStrike">
                <a:solidFill>
                  <a:srgbClr val="000000"/>
                </a:solidFill>
                <a:latin typeface="Courier New"/>
                <a:ea typeface="Courier New"/>
                <a:cs typeface="Courier New"/>
                <a:sym typeface="Courier New"/>
              </a:rPr>
              <a:t> HTTP/1.1</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1" i="0" lang="de-DE" sz="1600" u="none" cap="none" strike="noStrike">
                <a:solidFill>
                  <a:srgbClr val="000000"/>
                </a:solidFill>
                <a:latin typeface="Courier New"/>
                <a:ea typeface="Courier New"/>
                <a:cs typeface="Courier New"/>
                <a:sym typeface="Courier New"/>
              </a:rPr>
              <a:t>Host: www.exemplo.com</a:t>
            </a:r>
            <a:endParaRPr b="1" i="0" sz="1600" u="none" cap="none" strike="noStrike">
              <a:solidFill>
                <a:srgbClr val="000000"/>
              </a:solidFill>
              <a:latin typeface="Courier New"/>
              <a:ea typeface="Courier New"/>
              <a:cs typeface="Courier New"/>
              <a:sym typeface="Courier New"/>
            </a:endParaRPr>
          </a:p>
        </p:txBody>
      </p:sp>
      <p:pic>
        <p:nvPicPr>
          <p:cNvPr id="199" name="Google Shape;199;g14932c9c28b_0_26"/>
          <p:cNvPicPr preferRelativeResize="0"/>
          <p:nvPr/>
        </p:nvPicPr>
        <p:blipFill rotWithShape="1">
          <a:blip r:embed="rId5">
            <a:alphaModFix/>
          </a:blip>
          <a:srcRect b="0" l="0" r="0" t="0"/>
          <a:stretch/>
        </p:blipFill>
        <p:spPr>
          <a:xfrm>
            <a:off x="479568" y="2937050"/>
            <a:ext cx="3108331" cy="1900635"/>
          </a:xfrm>
          <a:prstGeom prst="rect">
            <a:avLst/>
          </a:prstGeom>
          <a:noFill/>
          <a:ln>
            <a:noFill/>
          </a:ln>
        </p:spPr>
      </p:pic>
      <p:sp>
        <p:nvSpPr>
          <p:cNvPr id="200" name="Google Shape;200;g14932c9c28b_0_26"/>
          <p:cNvSpPr txBox="1"/>
          <p:nvPr/>
        </p:nvSpPr>
        <p:spPr>
          <a:xfrm>
            <a:off x="261000" y="1531425"/>
            <a:ext cx="35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Browser solicita dados da página ao servidor</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4932c9c28b_0_3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de-DE"/>
              <a:t>REST: Exemplo Simples</a:t>
            </a:r>
            <a:endParaRPr/>
          </a:p>
        </p:txBody>
      </p:sp>
      <p:pic>
        <p:nvPicPr>
          <p:cNvPr descr="Browser com pagina com conteúdo" id="206" name="Google Shape;206;g14932c9c28b_0_39" title="Browser"/>
          <p:cNvPicPr preferRelativeResize="0"/>
          <p:nvPr/>
        </p:nvPicPr>
        <p:blipFill rotWithShape="1">
          <a:blip r:embed="rId3">
            <a:alphaModFix/>
          </a:blip>
          <a:srcRect b="13818" l="16543" r="16909" t="14548"/>
          <a:stretch/>
        </p:blipFill>
        <p:spPr>
          <a:xfrm>
            <a:off x="261000" y="2660160"/>
            <a:ext cx="3772346" cy="2881632"/>
          </a:xfrm>
          <a:prstGeom prst="rect">
            <a:avLst/>
          </a:prstGeom>
          <a:noFill/>
          <a:ln>
            <a:noFill/>
          </a:ln>
          <a:effectLst>
            <a:outerShdw blurRad="57150" rotWithShape="0" algn="bl" dir="5400000" dist="19050">
              <a:srgbClr val="000000">
                <a:alpha val="49800"/>
              </a:srgbClr>
            </a:outerShdw>
          </a:effectLst>
        </p:spPr>
      </p:pic>
      <p:pic>
        <p:nvPicPr>
          <p:cNvPr descr="Imagem representando o servidor" id="207" name="Google Shape;207;g14932c9c28b_0_39" title="Servidor"/>
          <p:cNvPicPr preferRelativeResize="0"/>
          <p:nvPr/>
        </p:nvPicPr>
        <p:blipFill rotWithShape="1">
          <a:blip r:embed="rId4">
            <a:alphaModFix/>
          </a:blip>
          <a:srcRect b="0" l="0" r="0" t="0"/>
          <a:stretch/>
        </p:blipFill>
        <p:spPr>
          <a:xfrm>
            <a:off x="10550421" y="1739447"/>
            <a:ext cx="1247929" cy="1499936"/>
          </a:xfrm>
          <a:prstGeom prst="rect">
            <a:avLst/>
          </a:prstGeom>
          <a:noFill/>
          <a:ln>
            <a:noFill/>
          </a:ln>
        </p:spPr>
      </p:pic>
      <p:sp>
        <p:nvSpPr>
          <p:cNvPr id="208" name="Google Shape;208;g14932c9c28b_0_39"/>
          <p:cNvSpPr txBox="1"/>
          <p:nvPr/>
        </p:nvSpPr>
        <p:spPr>
          <a:xfrm>
            <a:off x="829122" y="2677571"/>
            <a:ext cx="2292300" cy="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de-DE" sz="1200" u="none" cap="none" strike="noStrike">
                <a:solidFill>
                  <a:srgbClr val="000000"/>
                </a:solidFill>
                <a:latin typeface="Arial"/>
                <a:ea typeface="Arial"/>
                <a:cs typeface="Arial"/>
                <a:sym typeface="Arial"/>
              </a:rPr>
              <a:t>http://www.exemplo.com</a:t>
            </a:r>
            <a:endParaRPr b="0" i="0" sz="1200" u="none" cap="none" strike="noStrike">
              <a:solidFill>
                <a:srgbClr val="000000"/>
              </a:solidFill>
              <a:latin typeface="Arial"/>
              <a:ea typeface="Arial"/>
              <a:cs typeface="Arial"/>
              <a:sym typeface="Arial"/>
            </a:endParaRPr>
          </a:p>
        </p:txBody>
      </p:sp>
      <p:sp>
        <p:nvSpPr>
          <p:cNvPr id="209" name="Google Shape;209;g14932c9c28b_0_39"/>
          <p:cNvSpPr txBox="1"/>
          <p:nvPr/>
        </p:nvSpPr>
        <p:spPr>
          <a:xfrm>
            <a:off x="4501124" y="2264860"/>
            <a:ext cx="6783600" cy="45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HTTP/1.1 </a:t>
            </a:r>
            <a:r>
              <a:rPr b="1" i="0" lang="de-DE" sz="1200" u="none" cap="none" strike="noStrike">
                <a:solidFill>
                  <a:srgbClr val="FF0000"/>
                </a:solidFill>
                <a:latin typeface="Courier New"/>
                <a:ea typeface="Courier New"/>
                <a:cs typeface="Courier New"/>
                <a:sym typeface="Courier New"/>
              </a:rPr>
              <a:t>200</a:t>
            </a:r>
            <a:r>
              <a:rPr b="1" i="0" lang="de-DE" sz="1200" u="none" cap="none" strike="noStrike">
                <a:solidFill>
                  <a:srgbClr val="000000"/>
                </a:solidFill>
                <a:latin typeface="Courier New"/>
                <a:ea typeface="Courier New"/>
                <a:cs typeface="Courier New"/>
                <a:sym typeface="Courier New"/>
              </a:rPr>
              <a:t> </a:t>
            </a:r>
            <a:r>
              <a:rPr b="1" i="0" lang="de-DE" sz="1200" u="none" cap="none" strike="noStrike">
                <a:solidFill>
                  <a:srgbClr val="FF0000"/>
                </a:solidFill>
                <a:latin typeface="Courier New"/>
                <a:ea typeface="Courier New"/>
                <a:cs typeface="Courier New"/>
                <a:sym typeface="Courier New"/>
              </a:rPr>
              <a:t>OK</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Date: Mon, 23 May 2020 22:38:34 GMT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Server: Apache/1.3.27 (Unix)  (Red-Hat/Linux)</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Last-Modified: Wed, 08 Jan 2020 23:11:55 GMT</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Etag: "3f80f-1b6-3e1cb03b"</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Accept-Ranges: bytes</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Content-Length: 438</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Connection: close</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000000"/>
                </a:solidFill>
                <a:latin typeface="Courier New"/>
                <a:ea typeface="Courier New"/>
                <a:cs typeface="Courier New"/>
                <a:sym typeface="Courier New"/>
              </a:rPr>
              <a:t>Content-Type: text/json; charset=UTF-8</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FF0000"/>
                </a:solidFill>
                <a:latin typeface="Courier New"/>
                <a:ea typeface="Courier New"/>
                <a:cs typeface="Courier New"/>
                <a:sym typeface="Courier New"/>
              </a:rPr>
              <a:t>        "nome":"antonino",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"email":"antonio@mail.com"</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FF0000"/>
                </a:solidFill>
                <a:latin typeface="Courier New"/>
                <a:ea typeface="Courier New"/>
                <a:cs typeface="Courier New"/>
                <a:sym typeface="Courier New"/>
              </a:rPr>
              <a:t>        "nome":"joaquim",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"email":"joaquim@mail.com"</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200" u="none" cap="none" strike="noStrike">
                <a:solidFill>
                  <a:srgbClr val="FF0000"/>
                </a:solidFill>
                <a:latin typeface="Courier New"/>
                <a:ea typeface="Courier New"/>
                <a:cs typeface="Courier New"/>
                <a:sym typeface="Courier New"/>
              </a:rPr>
              <a:t>        "nome":"maria",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"email":"maria@mail.com"</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    }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de-DE" sz="1200" u="none" cap="none" strike="noStrike">
                <a:solidFill>
                  <a:srgbClr val="FF0000"/>
                </a:solidFill>
                <a:latin typeface="Courier New"/>
                <a:ea typeface="Courier New"/>
                <a:cs typeface="Courier New"/>
                <a:sym typeface="Courier New"/>
              </a:rPr>
              <a:t>]</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1" i="0" sz="1200" u="none" cap="none" strike="noStrike">
              <a:solidFill>
                <a:srgbClr val="000000"/>
              </a:solidFill>
              <a:latin typeface="Courier New"/>
              <a:ea typeface="Courier New"/>
              <a:cs typeface="Courier New"/>
              <a:sym typeface="Courier New"/>
            </a:endParaRPr>
          </a:p>
        </p:txBody>
      </p:sp>
      <p:pic>
        <p:nvPicPr>
          <p:cNvPr id="210" name="Google Shape;210;g14932c9c28b_0_39"/>
          <p:cNvPicPr preferRelativeResize="0"/>
          <p:nvPr/>
        </p:nvPicPr>
        <p:blipFill rotWithShape="1">
          <a:blip r:embed="rId5">
            <a:alphaModFix/>
          </a:blip>
          <a:srcRect b="0" l="0" r="0" t="0"/>
          <a:stretch/>
        </p:blipFill>
        <p:spPr>
          <a:xfrm>
            <a:off x="478543" y="3193387"/>
            <a:ext cx="3093750" cy="1891718"/>
          </a:xfrm>
          <a:prstGeom prst="rect">
            <a:avLst/>
          </a:prstGeom>
          <a:noFill/>
          <a:ln>
            <a:noFill/>
          </a:ln>
        </p:spPr>
      </p:pic>
      <p:sp>
        <p:nvSpPr>
          <p:cNvPr descr="Seta indicando resposta vindo do servidor" id="211" name="Google Shape;211;g14932c9c28b_0_39" title="Response"/>
          <p:cNvSpPr/>
          <p:nvPr/>
        </p:nvSpPr>
        <p:spPr>
          <a:xfrm flipH="1">
            <a:off x="4370564" y="1531425"/>
            <a:ext cx="5533200" cy="5151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HTTP Response	</a:t>
            </a:r>
            <a:endParaRPr b="0" i="0" sz="1700" u="none" cap="none" strike="noStrike">
              <a:solidFill>
                <a:srgbClr val="000000"/>
              </a:solidFill>
              <a:latin typeface="Arial"/>
              <a:ea typeface="Arial"/>
              <a:cs typeface="Arial"/>
              <a:sym typeface="Arial"/>
            </a:endParaRPr>
          </a:p>
        </p:txBody>
      </p:sp>
      <p:pic>
        <p:nvPicPr>
          <p:cNvPr id="212" name="Google Shape;212;g14932c9c28b_0_39"/>
          <p:cNvPicPr preferRelativeResize="0"/>
          <p:nvPr/>
        </p:nvPicPr>
        <p:blipFill rotWithShape="1">
          <a:blip r:embed="rId6">
            <a:alphaModFix/>
          </a:blip>
          <a:srcRect b="0" l="0" r="0" t="0"/>
          <a:stretch/>
        </p:blipFill>
        <p:spPr>
          <a:xfrm>
            <a:off x="462409" y="3317770"/>
            <a:ext cx="2829286" cy="2141630"/>
          </a:xfrm>
          <a:prstGeom prst="rect">
            <a:avLst/>
          </a:prstGeom>
          <a:noFill/>
          <a:ln>
            <a:noFill/>
          </a:ln>
        </p:spPr>
      </p:pic>
      <p:sp>
        <p:nvSpPr>
          <p:cNvPr id="213" name="Google Shape;213;g14932c9c28b_0_39"/>
          <p:cNvSpPr txBox="1"/>
          <p:nvPr/>
        </p:nvSpPr>
        <p:spPr>
          <a:xfrm>
            <a:off x="261000" y="1531425"/>
            <a:ext cx="35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Informações são “mostradas” na página</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464e901067_0_3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a:t>
            </a:r>
            <a:endParaRPr/>
          </a:p>
        </p:txBody>
      </p:sp>
      <p:sp>
        <p:nvSpPr>
          <p:cNvPr id="219" name="Google Shape;219;g1464e901067_0_37"/>
          <p:cNvSpPr txBox="1"/>
          <p:nvPr/>
        </p:nvSpPr>
        <p:spPr>
          <a:xfrm>
            <a:off x="142975" y="1669075"/>
            <a:ext cx="11463000" cy="43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de-DE">
                <a:solidFill>
                  <a:schemeClr val="dk1"/>
                </a:solidFill>
              </a:rPr>
              <a:t>REST não é uma biblioteca ou framework. É simplesmente um modelo utilizado para projetar a arquitetura de softwares distribuídos que fazem a comunicação pela rede.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de-DE">
                <a:solidFill>
                  <a:schemeClr val="dk1"/>
                </a:solidFill>
              </a:rPr>
              <a:t>Nele, o cliente (front-end) faz uma requisição para o servidor (back-end) para enviar, modificar ou consultar dados.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de-DE">
                <a:solidFill>
                  <a:schemeClr val="dk1"/>
                </a:solidFill>
              </a:rPr>
              <a:t>Um requisição consiste em:</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de-DE">
                <a:solidFill>
                  <a:schemeClr val="dk1"/>
                </a:solidFill>
              </a:rPr>
              <a:t>U</a:t>
            </a:r>
            <a:r>
              <a:rPr lang="de-DE">
                <a:solidFill>
                  <a:schemeClr val="dk1"/>
                </a:solidFill>
              </a:rPr>
              <a:t>m </a:t>
            </a:r>
            <a:r>
              <a:rPr b="1" lang="de-DE">
                <a:solidFill>
                  <a:schemeClr val="dk1"/>
                </a:solidFill>
              </a:rPr>
              <a:t>verbo</a:t>
            </a:r>
            <a:r>
              <a:rPr lang="de-DE">
                <a:solidFill>
                  <a:schemeClr val="dk1"/>
                </a:solidFill>
              </a:rPr>
              <a:t> ou método </a:t>
            </a:r>
            <a:r>
              <a:rPr b="1" lang="de-DE">
                <a:solidFill>
                  <a:schemeClr val="dk1"/>
                </a:solidFill>
              </a:rPr>
              <a:t>HTTP</a:t>
            </a:r>
            <a:r>
              <a:rPr lang="de-DE">
                <a:solidFill>
                  <a:schemeClr val="dk1"/>
                </a:solidFill>
              </a:rPr>
              <a:t>, que define que </a:t>
            </a:r>
            <a:br>
              <a:rPr lang="de-DE">
                <a:solidFill>
                  <a:schemeClr val="dk1"/>
                </a:solidFill>
              </a:rPr>
            </a:br>
            <a:r>
              <a:rPr lang="de-DE">
                <a:solidFill>
                  <a:schemeClr val="dk1"/>
                </a:solidFill>
              </a:rPr>
              <a:t>tipo de operação o back-end vai realizar: </a:t>
            </a:r>
            <a:r>
              <a:rPr b="1" lang="de-DE">
                <a:solidFill>
                  <a:schemeClr val="dk1"/>
                </a:solidFill>
              </a:rPr>
              <a:t>POST</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de-DE">
                <a:solidFill>
                  <a:schemeClr val="dk1"/>
                </a:solidFill>
              </a:rPr>
              <a:t>Um </a:t>
            </a:r>
            <a:r>
              <a:rPr b="1" lang="de-DE">
                <a:solidFill>
                  <a:schemeClr val="dk1"/>
                </a:solidFill>
              </a:rPr>
              <a:t>header</a:t>
            </a:r>
            <a:r>
              <a:rPr lang="de-DE">
                <a:solidFill>
                  <a:schemeClr val="dk1"/>
                </a:solidFill>
              </a:rPr>
              <a:t>, ou seja, cabeçalho da requisição </a:t>
            </a:r>
            <a:br>
              <a:rPr lang="de-DE">
                <a:solidFill>
                  <a:schemeClr val="dk1"/>
                </a:solidFill>
              </a:rPr>
            </a:br>
            <a:r>
              <a:rPr lang="de-DE">
                <a:solidFill>
                  <a:schemeClr val="dk1"/>
                </a:solidFill>
              </a:rPr>
              <a:t>que passa informações sobre a requisição: </a:t>
            </a:r>
            <a:r>
              <a:rPr b="1" lang="de-DE">
                <a:solidFill>
                  <a:schemeClr val="dk1"/>
                </a:solidFill>
              </a:rPr>
              <a:t>Content-Length e </a:t>
            </a:r>
            <a:br>
              <a:rPr b="1" lang="de-DE">
                <a:solidFill>
                  <a:schemeClr val="dk1"/>
                </a:solidFill>
              </a:rPr>
            </a:br>
            <a:r>
              <a:rPr b="1" lang="de-DE">
                <a:solidFill>
                  <a:schemeClr val="dk1"/>
                </a:solidFill>
              </a:rPr>
              <a:t>Content-Type</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de-DE">
                <a:solidFill>
                  <a:schemeClr val="dk1"/>
                </a:solidFill>
              </a:rPr>
              <a:t>Um </a:t>
            </a:r>
            <a:r>
              <a:rPr b="1" lang="de-DE">
                <a:solidFill>
                  <a:schemeClr val="dk1"/>
                </a:solidFill>
              </a:rPr>
              <a:t>path</a:t>
            </a:r>
            <a:r>
              <a:rPr lang="de-DE">
                <a:solidFill>
                  <a:schemeClr val="dk1"/>
                </a:solidFill>
              </a:rPr>
              <a:t> (caminho ou rota) para o back-end: </a:t>
            </a:r>
            <a:r>
              <a:rPr b="1" lang="de-DE">
                <a:solidFill>
                  <a:schemeClr val="dk1"/>
                </a:solidFill>
              </a:rPr>
              <a:t>/cliente</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de-DE">
                <a:solidFill>
                  <a:schemeClr val="dk1"/>
                </a:solidFill>
              </a:rPr>
              <a:t>informação no </a:t>
            </a:r>
            <a:r>
              <a:rPr b="1" lang="de-DE">
                <a:solidFill>
                  <a:schemeClr val="dk1"/>
                </a:solidFill>
              </a:rPr>
              <a:t>body</a:t>
            </a:r>
            <a:r>
              <a:rPr lang="de-DE">
                <a:solidFill>
                  <a:schemeClr val="dk1"/>
                </a:solidFill>
              </a:rPr>
              <a:t>, ou seja, no corpo da requisição:</a:t>
            </a:r>
            <a:br>
              <a:rPr lang="de-DE">
                <a:solidFill>
                  <a:schemeClr val="dk1"/>
                </a:solidFill>
              </a:rPr>
            </a:br>
            <a:r>
              <a:rPr b="1" lang="de-DE">
                <a:solidFill>
                  <a:schemeClr val="dk1"/>
                </a:solidFill>
              </a:rPr>
              <a:t>{ “nome”.... }</a:t>
            </a:r>
            <a:endParaRPr b="1">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
        <p:nvSpPr>
          <p:cNvPr id="220" name="Google Shape;220;g1464e901067_0_37"/>
          <p:cNvSpPr txBox="1"/>
          <p:nvPr/>
        </p:nvSpPr>
        <p:spPr>
          <a:xfrm>
            <a:off x="6682450" y="2952250"/>
            <a:ext cx="4989300" cy="25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rPr>
              <a:t>Exemplo:</a:t>
            </a:r>
            <a:endParaRPr b="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rgbClr val="FF0000"/>
                </a:solidFill>
                <a:latin typeface="Courier New"/>
                <a:ea typeface="Courier New"/>
                <a:cs typeface="Courier New"/>
                <a:sym typeface="Courier New"/>
              </a:rPr>
              <a:t>POST</a:t>
            </a:r>
            <a:r>
              <a:rPr b="1" i="0" lang="de-DE" sz="1200" u="none" cap="none" strike="noStrike">
                <a:solidFill>
                  <a:srgbClr val="000000"/>
                </a:solidFill>
                <a:latin typeface="Courier New"/>
                <a:ea typeface="Courier New"/>
                <a:cs typeface="Courier New"/>
                <a:sym typeface="Courier New"/>
              </a:rPr>
              <a:t> /</a:t>
            </a:r>
            <a:r>
              <a:rPr b="1" lang="de-DE" sz="1200">
                <a:latin typeface="Courier New"/>
                <a:ea typeface="Courier New"/>
                <a:cs typeface="Courier New"/>
                <a:sym typeface="Courier New"/>
              </a:rPr>
              <a:t>cliente</a:t>
            </a:r>
            <a:r>
              <a:rPr b="1" i="0" lang="de-DE" sz="1200" u="none" cap="none" strike="noStrike">
                <a:solidFill>
                  <a:srgbClr val="000000"/>
                </a:solidFill>
                <a:latin typeface="Courier New"/>
                <a:ea typeface="Courier New"/>
                <a:cs typeface="Courier New"/>
                <a:sym typeface="Courier New"/>
              </a:rPr>
              <a:t> </a:t>
            </a:r>
            <a:r>
              <a:rPr b="1" i="0" lang="de-DE" sz="1200" u="none" cap="none" strike="noStrike">
                <a:solidFill>
                  <a:schemeClr val="dk1"/>
                </a:solidFill>
                <a:latin typeface="Courier New"/>
                <a:ea typeface="Courier New"/>
                <a:cs typeface="Courier New"/>
                <a:sym typeface="Courier New"/>
              </a:rPr>
              <a:t>HTTP/1.1</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FF0000"/>
                </a:solidFill>
                <a:latin typeface="Courier New"/>
                <a:ea typeface="Courier New"/>
                <a:cs typeface="Courier New"/>
                <a:sym typeface="Courier New"/>
              </a:rPr>
              <a:t>Host:</a:t>
            </a:r>
            <a:r>
              <a:rPr b="1" i="0" lang="de-DE" sz="1200" u="none" cap="none" strike="noStrike">
                <a:solidFill>
                  <a:srgbClr val="000000"/>
                </a:solidFill>
                <a:latin typeface="Courier New"/>
                <a:ea typeface="Courier New"/>
                <a:cs typeface="Courier New"/>
                <a:sym typeface="Courier New"/>
              </a:rPr>
              <a:t> www.exemplo.com</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rgbClr val="FF0000"/>
                </a:solidFill>
                <a:latin typeface="Courier New"/>
                <a:ea typeface="Courier New"/>
                <a:cs typeface="Courier New"/>
                <a:sym typeface="Courier New"/>
              </a:rPr>
              <a:t>Content-Length</a:t>
            </a:r>
            <a:r>
              <a:rPr b="1" lang="de-DE" sz="1200">
                <a:latin typeface="Courier New"/>
                <a:ea typeface="Courier New"/>
                <a:cs typeface="Courier New"/>
                <a:sym typeface="Courier New"/>
              </a:rPr>
              <a:t>: 68</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rgbClr val="FF0000"/>
                </a:solidFill>
                <a:latin typeface="Courier New"/>
                <a:ea typeface="Courier New"/>
                <a:cs typeface="Courier New"/>
                <a:sym typeface="Courier New"/>
              </a:rPr>
              <a:t>Content-Type</a:t>
            </a:r>
            <a:r>
              <a:rPr b="1" lang="de-DE" sz="1200">
                <a:latin typeface="Courier New"/>
                <a:ea typeface="Courier New"/>
                <a:cs typeface="Courier New"/>
                <a:sym typeface="Courier New"/>
              </a:rPr>
              <a:t>: application/json</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rgbClr val="FF0000"/>
                </a:solidFill>
                <a:latin typeface="Courier New"/>
                <a:ea typeface="Courier New"/>
                <a:cs typeface="Courier New"/>
                <a:sym typeface="Courier New"/>
              </a:rPr>
              <a:t>{</a:t>
            </a:r>
            <a:endParaRPr b="1" sz="1200">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“nome”: “José da Silva”,</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“endereco”: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“logradouro”: “rua dos bobos”,</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“numero”: “0”:</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latin typeface="Courier New"/>
                <a:ea typeface="Courier New"/>
                <a:cs typeface="Courier New"/>
                <a:sym typeface="Courier New"/>
              </a:rPr>
              <a:t>  “estadoCivil”: “complicado”</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rgbClr val="FF0000"/>
                </a:solidFill>
                <a:latin typeface="Courier New"/>
                <a:ea typeface="Courier New"/>
                <a:cs typeface="Courier New"/>
                <a:sym typeface="Courier New"/>
              </a:rPr>
              <a:t>}</a:t>
            </a:r>
            <a:endParaRPr b="1" sz="1200">
              <a:solidFill>
                <a:srgbClr val="FF0000"/>
              </a:solidFill>
              <a:latin typeface="Courier New"/>
              <a:ea typeface="Courier New"/>
              <a:cs typeface="Courier New"/>
              <a:sym typeface="Courier New"/>
            </a:endParaRPr>
          </a:p>
        </p:txBody>
      </p:sp>
      <p:sp>
        <p:nvSpPr>
          <p:cNvPr descr="Seta representando um request para o servidor" id="221" name="Google Shape;221;g1464e901067_0_37" title="Request"/>
          <p:cNvSpPr/>
          <p:nvPr/>
        </p:nvSpPr>
        <p:spPr>
          <a:xfrm>
            <a:off x="6173700" y="3321256"/>
            <a:ext cx="5180100" cy="469200"/>
          </a:xfrm>
          <a:prstGeom prst="chevron">
            <a:avLst>
              <a:gd fmla="val 50000" name="adj"/>
            </a:avLst>
          </a:prstGeom>
          <a:solidFill>
            <a:srgbClr val="00B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1500" u="none" cap="none" strike="noStrike">
                <a:solidFill>
                  <a:srgbClr val="000000"/>
                </a:solidFill>
                <a:latin typeface="Arial"/>
                <a:ea typeface="Arial"/>
                <a:cs typeface="Arial"/>
                <a:sym typeface="Arial"/>
              </a:rPr>
              <a:t>HTTP Request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464e901067_0_5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a:t>
            </a:r>
            <a:endParaRPr/>
          </a:p>
        </p:txBody>
      </p:sp>
      <p:sp>
        <p:nvSpPr>
          <p:cNvPr id="227" name="Google Shape;227;g1464e901067_0_51"/>
          <p:cNvSpPr txBox="1"/>
          <p:nvPr/>
        </p:nvSpPr>
        <p:spPr>
          <a:xfrm>
            <a:off x="442750" y="1610900"/>
            <a:ext cx="10911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800">
                <a:latin typeface="Calibri"/>
                <a:ea typeface="Calibri"/>
                <a:cs typeface="Calibri"/>
                <a:sym typeface="Calibri"/>
              </a:rPr>
              <a:t>Ausência de Estado</a:t>
            </a:r>
            <a:endParaRPr b="1" sz="1800">
              <a:latin typeface="Calibri"/>
              <a:ea typeface="Calibri"/>
              <a:cs typeface="Calibri"/>
              <a:sym typeface="Calibri"/>
            </a:endParaRPr>
          </a:p>
          <a:p>
            <a:pPr indent="0" lvl="0" marL="0" rtl="0" algn="l">
              <a:spcBef>
                <a:spcPts val="0"/>
              </a:spcBef>
              <a:spcAft>
                <a:spcPts val="0"/>
              </a:spcAft>
              <a:buNone/>
            </a:pPr>
            <a:r>
              <a:rPr lang="de-DE" sz="1800">
                <a:latin typeface="Calibri"/>
                <a:ea typeface="Calibri"/>
                <a:cs typeface="Calibri"/>
                <a:sym typeface="Calibri"/>
              </a:rPr>
              <a:t>A comunicação não deve ter um contexto de cliente armazenado no servidor. Isso quer dizer que,  cada solicitação ao servidor deve ser feita com todos os dados solicitados e que não se deve presumir que o servidor possua dados de solicitações anteriores. </a:t>
            </a:r>
            <a:endParaRPr sz="1800">
              <a:latin typeface="Calibri"/>
              <a:ea typeface="Calibri"/>
              <a:cs typeface="Calibri"/>
              <a:sym typeface="Calibri"/>
            </a:endParaRPr>
          </a:p>
          <a:p>
            <a:pPr indent="0" lvl="0" marL="0" rtl="0" algn="l">
              <a:spcBef>
                <a:spcPts val="0"/>
              </a:spcBef>
              <a:spcAft>
                <a:spcPts val="0"/>
              </a:spcAft>
              <a:buNone/>
            </a:pPr>
            <a:r>
              <a:rPr lang="de-DE" sz="1800">
                <a:latin typeface="Calibri"/>
                <a:ea typeface="Calibri"/>
                <a:cs typeface="Calibri"/>
                <a:sym typeface="Calibri"/>
              </a:rPr>
              <a:t>Por exemplo, o cliente pode enviar no cabeçalho cookies ou tokens de autenticação para que o servidor identifique o usuário que está realizando a requisição:</a:t>
            </a:r>
            <a:endParaRPr sz="1800">
              <a:latin typeface="Calibri"/>
              <a:ea typeface="Calibri"/>
              <a:cs typeface="Calibri"/>
              <a:sym typeface="Calibri"/>
            </a:endParaRPr>
          </a:p>
        </p:txBody>
      </p:sp>
      <p:sp>
        <p:nvSpPr>
          <p:cNvPr id="228" name="Google Shape;228;g1464e901067_0_51"/>
          <p:cNvSpPr txBox="1"/>
          <p:nvPr/>
        </p:nvSpPr>
        <p:spPr>
          <a:xfrm>
            <a:off x="1368475" y="3526925"/>
            <a:ext cx="9608700" cy="28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POST</a:t>
            </a:r>
            <a:r>
              <a:rPr b="1" i="0" lang="de-DE" sz="1200" u="none" cap="none" strike="noStrike">
                <a:solidFill>
                  <a:schemeClr val="dk1"/>
                </a:solidFill>
                <a:latin typeface="Courier New"/>
                <a:ea typeface="Courier New"/>
                <a:cs typeface="Courier New"/>
                <a:sym typeface="Courier New"/>
              </a:rPr>
              <a:t> /</a:t>
            </a:r>
            <a:r>
              <a:rPr b="1" lang="de-DE" sz="1200">
                <a:solidFill>
                  <a:schemeClr val="dk1"/>
                </a:solidFill>
                <a:latin typeface="Courier New"/>
                <a:ea typeface="Courier New"/>
                <a:cs typeface="Courier New"/>
                <a:sym typeface="Courier New"/>
              </a:rPr>
              <a:t>cliente</a:t>
            </a:r>
            <a:r>
              <a:rPr b="1" i="0" lang="de-DE" sz="1200" u="none" cap="none" strike="noStrike">
                <a:solidFill>
                  <a:schemeClr val="dk1"/>
                </a:solidFill>
                <a:latin typeface="Courier New"/>
                <a:ea typeface="Courier New"/>
                <a:cs typeface="Courier New"/>
                <a:sym typeface="Courier New"/>
              </a:rPr>
              <a:t> HTTP/1.1</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chemeClr val="dk1"/>
                </a:solidFill>
                <a:latin typeface="Courier New"/>
                <a:ea typeface="Courier New"/>
                <a:cs typeface="Courier New"/>
                <a:sym typeface="Courier New"/>
              </a:rPr>
              <a:t>Host: www.exemplo.com</a:t>
            </a:r>
            <a:endParaRPr b="1"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Content-Length: 68</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Content-Type: application/json</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de-DE" sz="1200">
                <a:solidFill>
                  <a:srgbClr val="FF0000"/>
                </a:solidFill>
                <a:latin typeface="Courier New"/>
                <a:ea typeface="Courier New"/>
                <a:cs typeface="Courier New"/>
                <a:sym typeface="Courier New"/>
              </a:rPr>
              <a:t>Authorization</a:t>
            </a:r>
            <a:r>
              <a:rPr b="1" lang="de-DE" sz="1200">
                <a:latin typeface="Courier New"/>
                <a:ea typeface="Courier New"/>
                <a:cs typeface="Courier New"/>
                <a:sym typeface="Courier New"/>
              </a:rPr>
              <a:t>: </a:t>
            </a:r>
            <a:r>
              <a:rPr b="1" lang="de-DE" sz="1200">
                <a:solidFill>
                  <a:srgbClr val="FF0000"/>
                </a:solidFill>
                <a:latin typeface="Courier New"/>
                <a:ea typeface="Courier New"/>
                <a:cs typeface="Courier New"/>
                <a:sym typeface="Courier New"/>
              </a:rPr>
              <a:t>Basic NlhvWUlEUjIybWhrMWJlcV9kcVczMVR4NlhzYTpQSWk5YmdwVzJWczhUTkdLcFowTzZ4cHBGOEFh </a:t>
            </a:r>
            <a:r>
              <a:rPr b="1" lang="de-DE"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“nome”: “José da Silva”,</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“endereco”: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“logradouro”: “rua dos bobos”,</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“numero”: “0”:</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  “estadoCivil”: “complicado”</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de-DE"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4932c9c28b_0_103"/>
          <p:cNvSpPr txBox="1"/>
          <p:nvPr/>
        </p:nvSpPr>
        <p:spPr>
          <a:xfrm>
            <a:off x="725375" y="1554375"/>
            <a:ext cx="10023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500">
                <a:latin typeface="Calibri"/>
                <a:ea typeface="Calibri"/>
                <a:cs typeface="Calibri"/>
                <a:sym typeface="Calibri"/>
              </a:rPr>
              <a:t>Recurso</a:t>
            </a:r>
            <a:r>
              <a:rPr lang="de-DE" sz="1500">
                <a:latin typeface="Calibri"/>
                <a:ea typeface="Calibri"/>
                <a:cs typeface="Calibri"/>
                <a:sym typeface="Calibri"/>
              </a:rPr>
              <a:t>: É um conteúdo </a:t>
            </a:r>
            <a:r>
              <a:rPr lang="de-DE" sz="1500">
                <a:latin typeface="Calibri"/>
                <a:ea typeface="Calibri"/>
                <a:cs typeface="Calibri"/>
                <a:sym typeface="Calibri"/>
              </a:rPr>
              <a:t>disponibilizado</a:t>
            </a:r>
            <a:r>
              <a:rPr lang="de-DE" sz="1500">
                <a:latin typeface="Calibri"/>
                <a:ea typeface="Calibri"/>
                <a:cs typeface="Calibri"/>
                <a:sym typeface="Calibri"/>
              </a:rPr>
              <a:t> na web, pode ser um arquivo, texto, imagem página e até mesmo </a:t>
            </a:r>
            <a:r>
              <a:rPr lang="de-DE" sz="1500">
                <a:latin typeface="Calibri"/>
                <a:ea typeface="Calibri"/>
                <a:cs typeface="Calibri"/>
                <a:sym typeface="Calibri"/>
              </a:rPr>
              <a:t>um serviço disponibilizado pela API. Todo recurso é identificado através de uma </a:t>
            </a:r>
            <a:r>
              <a:rPr b="1" lang="de-DE" sz="1500">
                <a:latin typeface="Calibri"/>
                <a:ea typeface="Calibri"/>
                <a:cs typeface="Calibri"/>
                <a:sym typeface="Calibri"/>
              </a:rPr>
              <a:t>URI</a:t>
            </a:r>
            <a:r>
              <a:rPr lang="de-DE"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None/>
            </a:pPr>
            <a:r>
              <a:rPr b="1" lang="de-DE" sz="1500">
                <a:latin typeface="Calibri"/>
                <a:ea typeface="Calibri"/>
                <a:cs typeface="Calibri"/>
                <a:sym typeface="Calibri"/>
              </a:rPr>
              <a:t>URI(Uniform Resource Identifier)</a:t>
            </a:r>
            <a:endParaRPr b="1" sz="1500">
              <a:latin typeface="Calibri"/>
              <a:ea typeface="Calibri"/>
              <a:cs typeface="Calibri"/>
              <a:sym typeface="Calibri"/>
            </a:endParaRPr>
          </a:p>
          <a:p>
            <a:pPr indent="0" lvl="0" marL="0" rtl="0" algn="l">
              <a:spcBef>
                <a:spcPts val="0"/>
              </a:spcBef>
              <a:spcAft>
                <a:spcPts val="0"/>
              </a:spcAft>
              <a:buNone/>
            </a:pPr>
            <a:r>
              <a:rPr lang="de-DE" sz="1500">
                <a:latin typeface="Calibri"/>
                <a:ea typeface="Calibri"/>
                <a:cs typeface="Calibri"/>
                <a:sym typeface="Calibri"/>
              </a:rPr>
              <a:t>É um identificador único de um recurso. Ele é composto pela URL e pela URN.</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de-DE" sz="1500">
                <a:latin typeface="Calibri"/>
                <a:ea typeface="Calibri"/>
                <a:cs typeface="Calibri"/>
                <a:sym typeface="Calibri"/>
              </a:rPr>
              <a:t>http://www.serratec.org/index.html</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de-DE" sz="1500">
                <a:latin typeface="Calibri"/>
                <a:ea typeface="Calibri"/>
                <a:cs typeface="Calibri"/>
                <a:sym typeface="Calibri"/>
              </a:rPr>
              <a:t>http://serratec.org/desenvolvedor-backend</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sz="1500">
                <a:latin typeface="Calibri"/>
                <a:ea typeface="Calibri"/>
                <a:cs typeface="Calibri"/>
                <a:sym typeface="Calibri"/>
              </a:rPr>
              <a:t>URL(Uniform Resource Locator)</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sz="1500">
                <a:latin typeface="Calibri"/>
                <a:ea typeface="Calibri"/>
                <a:cs typeface="Calibri"/>
                <a:sym typeface="Calibri"/>
              </a:rPr>
              <a:t>É um endereço que estamos acessando um recurso.</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sz="1500">
                <a:latin typeface="Calibri"/>
                <a:ea typeface="Calibri"/>
                <a:cs typeface="Calibri"/>
                <a:sym typeface="Calibri"/>
              </a:rPr>
              <a:t>Exemplos de URL:</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de-DE" sz="1500">
                <a:solidFill>
                  <a:srgbClr val="0000FF"/>
                </a:solidFill>
                <a:latin typeface="Calibri"/>
                <a:ea typeface="Calibri"/>
                <a:cs typeface="Calibri"/>
                <a:sym typeface="Calibri"/>
              </a:rPr>
              <a:t>http://www.serratec.org</a:t>
            </a:r>
            <a:r>
              <a:rPr lang="de-DE" sz="1500">
                <a:latin typeface="Calibri"/>
                <a:ea typeface="Calibri"/>
                <a:cs typeface="Calibri"/>
                <a:sym typeface="Calibri"/>
              </a:rPr>
              <a:t>/index.html</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de-DE" sz="1500">
                <a:solidFill>
                  <a:srgbClr val="0000FF"/>
                </a:solidFill>
                <a:latin typeface="Calibri"/>
                <a:ea typeface="Calibri"/>
                <a:cs typeface="Calibri"/>
                <a:sym typeface="Calibri"/>
              </a:rPr>
              <a:t>http://serratec.org</a:t>
            </a:r>
            <a:r>
              <a:rPr lang="de-DE" sz="1500">
                <a:latin typeface="Calibri"/>
                <a:ea typeface="Calibri"/>
                <a:cs typeface="Calibri"/>
                <a:sym typeface="Calibri"/>
              </a:rPr>
              <a:t>/desenvolvedor-backend</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sz="1500">
                <a:latin typeface="Calibri"/>
                <a:ea typeface="Calibri"/>
                <a:cs typeface="Calibri"/>
                <a:sym typeface="Calibri"/>
              </a:rPr>
              <a:t>URN(Uniform Resource Name)</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sz="1500">
                <a:latin typeface="Calibri"/>
                <a:ea typeface="Calibri"/>
                <a:cs typeface="Calibri"/>
                <a:sym typeface="Calibri"/>
              </a:rPr>
              <a:t>É o nome do recurso que será acessado.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de-DE" sz="1500">
                <a:latin typeface="Calibri"/>
                <a:ea typeface="Calibri"/>
                <a:cs typeface="Calibri"/>
                <a:sym typeface="Calibri"/>
              </a:rPr>
              <a:t>http://www.serratec.org/</a:t>
            </a:r>
            <a:r>
              <a:rPr b="1" lang="de-DE" sz="1500">
                <a:solidFill>
                  <a:srgbClr val="0000FF"/>
                </a:solidFill>
                <a:latin typeface="Calibri"/>
                <a:ea typeface="Calibri"/>
                <a:cs typeface="Calibri"/>
                <a:sym typeface="Calibri"/>
              </a:rPr>
              <a:t>index.html</a:t>
            </a:r>
            <a:endParaRPr b="1" sz="1500">
              <a:solidFill>
                <a:srgbClr val="0000FF"/>
              </a:solidFill>
              <a:latin typeface="Calibri"/>
              <a:ea typeface="Calibri"/>
              <a:cs typeface="Calibri"/>
              <a:sym typeface="Calibri"/>
            </a:endParaRPr>
          </a:p>
          <a:p>
            <a:pPr indent="-323850" lvl="0" marL="457200" rtl="0" algn="l">
              <a:spcBef>
                <a:spcPts val="0"/>
              </a:spcBef>
              <a:spcAft>
                <a:spcPts val="0"/>
              </a:spcAft>
              <a:buSzPts val="1500"/>
              <a:buFont typeface="Calibri"/>
              <a:buChar char="●"/>
            </a:pPr>
            <a:r>
              <a:rPr lang="de-DE" sz="1500">
                <a:latin typeface="Calibri"/>
                <a:ea typeface="Calibri"/>
                <a:cs typeface="Calibri"/>
                <a:sym typeface="Calibri"/>
              </a:rPr>
              <a:t>http://serratec.org</a:t>
            </a:r>
            <a:r>
              <a:rPr b="1" lang="de-DE"/>
              <a:t>/</a:t>
            </a:r>
            <a:r>
              <a:rPr b="1" lang="de-DE">
                <a:solidFill>
                  <a:srgbClr val="0000FF"/>
                </a:solidFill>
              </a:rPr>
              <a:t>desenvolvedor-backend</a:t>
            </a:r>
            <a:endParaRPr b="1">
              <a:solidFill>
                <a:srgbClr val="0000FF"/>
              </a:solidFill>
            </a:endParaRPr>
          </a:p>
        </p:txBody>
      </p:sp>
      <p:sp>
        <p:nvSpPr>
          <p:cNvPr id="234" name="Google Shape;234;g14932c9c28b_0_103"/>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 </a:t>
            </a:r>
            <a:r>
              <a:rPr lang="de-DE"/>
              <a:t>Identificação de Recursos</a:t>
            </a:r>
            <a:endParaRPr/>
          </a:p>
        </p:txBody>
      </p:sp>
      <p:graphicFrame>
        <p:nvGraphicFramePr>
          <p:cNvPr id="235" name="Google Shape;235;g14932c9c28b_0_103" title="Tabela indicando as partes do endereço"/>
          <p:cNvGraphicFramePr/>
          <p:nvPr/>
        </p:nvGraphicFramePr>
        <p:xfrm>
          <a:off x="6675553" y="3552275"/>
          <a:ext cx="3000000" cy="3000000"/>
        </p:xfrm>
        <a:graphic>
          <a:graphicData uri="http://schemas.openxmlformats.org/drawingml/2006/table">
            <a:tbl>
              <a:tblPr bandRow="1" firstRow="1">
                <a:noFill/>
                <a:tableStyleId>{6E9E269E-7C4E-4177-A3D6-70B3533D555A}</a:tableStyleId>
              </a:tblPr>
              <a:tblGrid>
                <a:gridCol w="2074975"/>
                <a:gridCol w="1334225"/>
              </a:tblGrid>
              <a:tr h="518175">
                <a:tc gridSpan="2">
                  <a:txBody>
                    <a:bodyPr/>
                    <a:lstStyle/>
                    <a:p>
                      <a:pPr indent="0" lvl="0" marL="0" marR="0" rtl="0" algn="l">
                        <a:lnSpc>
                          <a:spcPct val="100000"/>
                        </a:lnSpc>
                        <a:spcBef>
                          <a:spcPts val="0"/>
                        </a:spcBef>
                        <a:spcAft>
                          <a:spcPts val="0"/>
                        </a:spcAft>
                        <a:buNone/>
                      </a:pPr>
                      <a:r>
                        <a:rPr lang="de-DE" u="none" cap="none" strike="noStrike"/>
                        <a:t>http://www.serratec.org/index.html</a:t>
                      </a:r>
                      <a:endParaRPr u="none" cap="none" strike="noStrike"/>
                    </a:p>
                  </a:txBody>
                  <a:tcPr marT="45725" marB="45725" marR="91450" marL="91450"/>
                </a:tc>
                <a:tc hMerge="1"/>
              </a:tr>
              <a:tr h="285900">
                <a:tc>
                  <a:txBody>
                    <a:bodyPr/>
                    <a:lstStyle/>
                    <a:p>
                      <a:pPr indent="0" lvl="0" marL="0" marR="0" rtl="0" algn="ctr">
                        <a:lnSpc>
                          <a:spcPct val="100000"/>
                        </a:lnSpc>
                        <a:spcBef>
                          <a:spcPts val="0"/>
                        </a:spcBef>
                        <a:spcAft>
                          <a:spcPts val="0"/>
                        </a:spcAft>
                        <a:buNone/>
                      </a:pPr>
                      <a:r>
                        <a:rPr b="1" lang="de-DE" sz="1200" u="none" cap="none" strike="noStrike">
                          <a:solidFill>
                            <a:srgbClr val="FFFF00"/>
                          </a:solidFill>
                        </a:rPr>
                        <a:t>URL</a:t>
                      </a:r>
                      <a:endParaRPr b="1" sz="1200" u="none" cap="none" strike="noStrike">
                        <a:solidFill>
                          <a:srgbClr val="FFFF00"/>
                        </a:solidFill>
                      </a:endParaRPr>
                    </a:p>
                  </a:txBody>
                  <a:tcPr marT="45725" marB="45725" marR="91450" marL="91450"/>
                </a:tc>
                <a:tc>
                  <a:txBody>
                    <a:bodyPr/>
                    <a:lstStyle/>
                    <a:p>
                      <a:pPr indent="0" lvl="0" marL="0" marR="0" rtl="0" algn="l">
                        <a:lnSpc>
                          <a:spcPct val="100000"/>
                        </a:lnSpc>
                        <a:spcBef>
                          <a:spcPts val="0"/>
                        </a:spcBef>
                        <a:spcAft>
                          <a:spcPts val="0"/>
                        </a:spcAft>
                        <a:buNone/>
                      </a:pPr>
                      <a:r>
                        <a:rPr b="1" lang="de-DE" sz="1200" u="none" cap="none" strike="noStrike">
                          <a:solidFill>
                            <a:srgbClr val="EF8600"/>
                          </a:solidFill>
                        </a:rPr>
                        <a:t>URN</a:t>
                      </a:r>
                      <a:r>
                        <a:rPr b="1" lang="de-DE" sz="1200" u="none" cap="none" strike="noStrike">
                          <a:solidFill>
                            <a:srgbClr val="EF8600"/>
                          </a:solidFill>
                        </a:rPr>
                        <a:t> </a:t>
                      </a:r>
                      <a:endParaRPr b="1" sz="1200" u="none" cap="none" strike="noStrike">
                        <a:solidFill>
                          <a:srgbClr val="EF8600"/>
                        </a:solidFill>
                      </a:endParaRPr>
                    </a:p>
                  </a:txBody>
                  <a:tcPr marT="45725" marB="45725" marR="91450" marL="91450"/>
                </a:tc>
              </a:tr>
              <a:tr h="285900">
                <a:tc gridSpan="2">
                  <a:txBody>
                    <a:bodyPr/>
                    <a:lstStyle/>
                    <a:p>
                      <a:pPr indent="0" lvl="0" marL="0" marR="0" rtl="0" algn="ctr">
                        <a:lnSpc>
                          <a:spcPct val="100000"/>
                        </a:lnSpc>
                        <a:spcBef>
                          <a:spcPts val="0"/>
                        </a:spcBef>
                        <a:spcAft>
                          <a:spcPts val="0"/>
                        </a:spcAft>
                        <a:buNone/>
                      </a:pPr>
                      <a:r>
                        <a:rPr b="1" lang="de-DE" sz="1200" u="none" cap="none" strike="noStrike">
                          <a:solidFill>
                            <a:srgbClr val="000000"/>
                          </a:solidFill>
                        </a:rPr>
                        <a:t>URI</a:t>
                      </a:r>
                      <a:endParaRPr sz="1600" u="none" cap="none" strike="noStrike">
                        <a:solidFill>
                          <a:srgbClr val="000000"/>
                        </a:solidFill>
                      </a:endParaRPr>
                    </a:p>
                  </a:txBody>
                  <a:tcPr marT="45725" marB="45725" marR="91450" marL="91450"/>
                </a:tc>
                <a:tc hMerge="1"/>
              </a:tr>
            </a:tbl>
          </a:graphicData>
        </a:graphic>
      </p:graphicFrame>
      <p:sp>
        <p:nvSpPr>
          <p:cNvPr id="236" name="Google Shape;236;g14932c9c28b_0_103"/>
          <p:cNvSpPr/>
          <p:nvPr/>
        </p:nvSpPr>
        <p:spPr>
          <a:xfrm>
            <a:off x="6594250" y="4719575"/>
            <a:ext cx="3984900" cy="126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u="none" cap="none" strike="noStrike">
                <a:solidFill>
                  <a:srgbClr val="000000"/>
                </a:solidFill>
                <a:latin typeface="Arial"/>
                <a:ea typeface="Arial"/>
                <a:cs typeface="Arial"/>
                <a:sym typeface="Arial"/>
              </a:rPr>
              <a:t>Resumindo a URI é um identificador geral, em que um URL especifica um local e um URN especifica um nome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4932c9c28b_0_7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 </a:t>
            </a:r>
            <a:r>
              <a:rPr lang="de-DE"/>
              <a:t>Identificação de Recursos</a:t>
            </a:r>
            <a:endParaRPr/>
          </a:p>
        </p:txBody>
      </p:sp>
      <p:sp>
        <p:nvSpPr>
          <p:cNvPr id="242" name="Google Shape;242;g14932c9c28b_0_76"/>
          <p:cNvSpPr/>
          <p:nvPr/>
        </p:nvSpPr>
        <p:spPr>
          <a:xfrm>
            <a:off x="705249" y="1655100"/>
            <a:ext cx="10203600" cy="3816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de-DE" sz="1700" u="none" cap="none" strike="noStrike">
                <a:solidFill>
                  <a:srgbClr val="000000"/>
                </a:solidFill>
                <a:latin typeface="Arial"/>
                <a:ea typeface="Arial"/>
                <a:cs typeface="Arial"/>
                <a:sym typeface="Arial"/>
              </a:rPr>
              <a:t>Exemplo de Identificação de Recursos</a:t>
            </a:r>
            <a:endParaRPr sz="1700"/>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Ao definir uma URI devemos utilizar nomes que sejam </a:t>
            </a:r>
            <a:r>
              <a:rPr lang="de-DE" sz="1500"/>
              <a:t>fáceis</a:t>
            </a:r>
            <a:r>
              <a:rPr b="0" i="0" lang="de-DE" sz="1500" u="none" cap="none" strike="noStrike">
                <a:solidFill>
                  <a:srgbClr val="000000"/>
                </a:solidFill>
                <a:latin typeface="Arial"/>
                <a:ea typeface="Arial"/>
                <a:cs typeface="Arial"/>
                <a:sym typeface="Arial"/>
              </a:rPr>
              <a:t> de entender e que tenham relação com a aplicação.</a:t>
            </a:r>
            <a:endParaRPr sz="1700"/>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Vejamos o exemplo nas URIs apresentadas abaixo de um sistema acadêmico:</a:t>
            </a:r>
            <a:endParaRPr sz="1700"/>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de-DE" sz="1500" u="none" cap="none" strike="noStrike">
                <a:solidFill>
                  <a:srgbClr val="000000"/>
                </a:solidFill>
                <a:latin typeface="Arial"/>
                <a:ea typeface="Arial"/>
                <a:cs typeface="Arial"/>
                <a:sym typeface="Arial"/>
              </a:rPr>
              <a:t>Identificar todos os alunos</a:t>
            </a:r>
            <a:endParaRPr sz="1700"/>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http://universidade.com.br/alunos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de-DE" sz="1500" u="none" cap="none" strike="noStrike">
                <a:solidFill>
                  <a:srgbClr val="000000"/>
                </a:solidFill>
                <a:latin typeface="Arial"/>
                <a:ea typeface="Arial"/>
                <a:cs typeface="Arial"/>
                <a:sym typeface="Arial"/>
              </a:rPr>
              <a:t>Identificar aluno com matricula 100</a:t>
            </a:r>
            <a:endParaRPr sz="1700"/>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http://universidade.com.br/alunos/100</a:t>
            </a:r>
            <a:endParaRPr sz="1700"/>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de-DE" sz="1500" u="none" cap="none" strike="noStrike">
                <a:solidFill>
                  <a:srgbClr val="000000"/>
                </a:solidFill>
                <a:latin typeface="Arial"/>
                <a:ea typeface="Arial"/>
                <a:cs typeface="Arial"/>
                <a:sym typeface="Arial"/>
              </a:rPr>
              <a:t>Não é necessário incluir o nome que identifica a informação do recurso na requisição/request, como excluir, alterar e etc.</a:t>
            </a:r>
            <a:endParaRPr sz="1700"/>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http://universidade.com.br/alunos/cadastrar</a:t>
            </a:r>
            <a:endParaRPr sz="1700"/>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http://universidade.com.br/alunos/excluir</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Mas como especificamos uma ação? Como podemos saber se vamos criar um novo aluno ou se queremos listar os alunos? Para isso existem os verbos HTTP.</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4932c9c28b_0_13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 </a:t>
            </a:r>
            <a:r>
              <a:rPr lang="de-DE"/>
              <a:t> curl</a:t>
            </a:r>
            <a:endParaRPr/>
          </a:p>
        </p:txBody>
      </p:sp>
      <p:sp>
        <p:nvSpPr>
          <p:cNvPr id="248" name="Google Shape;248;g14932c9c28b_0_130"/>
          <p:cNvSpPr txBox="1"/>
          <p:nvPr/>
        </p:nvSpPr>
        <p:spPr>
          <a:xfrm>
            <a:off x="876100" y="1705100"/>
            <a:ext cx="10277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O comando curl é uma abreviação de </a:t>
            </a:r>
            <a:r>
              <a:rPr b="1" lang="de-DE">
                <a:latin typeface="Calibri"/>
                <a:ea typeface="Calibri"/>
                <a:cs typeface="Calibri"/>
                <a:sym typeface="Calibri"/>
              </a:rPr>
              <a:t>client URL</a:t>
            </a:r>
            <a:r>
              <a:rPr lang="de-DE">
                <a:latin typeface="Calibri"/>
                <a:ea typeface="Calibri"/>
                <a:cs typeface="Calibri"/>
                <a:sym typeface="Calibri"/>
              </a:rPr>
              <a:t> derivado da família UNIX é uma forma de verificar informações da url e também uma ferramenta de transferência de dados.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de-DE">
                <a:latin typeface="Calibri"/>
                <a:ea typeface="Calibri"/>
                <a:cs typeface="Calibri"/>
                <a:sym typeface="Calibri"/>
              </a:rPr>
              <a:t>Verificar o header</a:t>
            </a:r>
            <a:endParaRPr b="1">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curl -I http://www.serratec.org</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curl -I https://www.google.com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de-DE">
                <a:latin typeface="Calibri"/>
                <a:ea typeface="Calibri"/>
                <a:cs typeface="Calibri"/>
                <a:sym typeface="Calibri"/>
              </a:rPr>
              <a:t>Informações detalhadas</a:t>
            </a:r>
            <a:endParaRPr b="1">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curl -v https://www.google.com</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curl -v http://www.serratec.org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de-DE">
                <a:latin typeface="Calibri"/>
                <a:ea typeface="Calibri"/>
                <a:cs typeface="Calibri"/>
                <a:sym typeface="Calibri"/>
              </a:rPr>
              <a:t>Fazer download de arquivos</a:t>
            </a:r>
            <a:endParaRPr b="1">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curl -O http://serratec.org/wp-content/uploads/2018/01/logo-neq.png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Para quem usa Windows e não tem </a:t>
            </a:r>
            <a:br>
              <a:rPr lang="de-DE">
                <a:latin typeface="Calibri"/>
                <a:ea typeface="Calibri"/>
                <a:cs typeface="Calibri"/>
                <a:sym typeface="Calibri"/>
              </a:rPr>
            </a:br>
            <a:r>
              <a:rPr lang="de-DE">
                <a:latin typeface="Calibri"/>
                <a:ea typeface="Calibri"/>
                <a:cs typeface="Calibri"/>
                <a:sym typeface="Calibri"/>
              </a:rPr>
              <a:t>o curl instalado, é </a:t>
            </a:r>
            <a:r>
              <a:rPr lang="de-DE">
                <a:latin typeface="Calibri"/>
                <a:ea typeface="Calibri"/>
                <a:cs typeface="Calibri"/>
                <a:sym typeface="Calibri"/>
              </a:rPr>
              <a:t>possível</a:t>
            </a:r>
            <a:r>
              <a:rPr lang="de-DE">
                <a:latin typeface="Calibri"/>
                <a:ea typeface="Calibri"/>
                <a:cs typeface="Calibri"/>
                <a:sym typeface="Calibri"/>
              </a:rPr>
              <a:t> usá-lo </a:t>
            </a:r>
            <a:br>
              <a:rPr lang="de-DE">
                <a:latin typeface="Calibri"/>
                <a:ea typeface="Calibri"/>
                <a:cs typeface="Calibri"/>
                <a:sym typeface="Calibri"/>
              </a:rPr>
            </a:br>
            <a:r>
              <a:rPr lang="de-DE">
                <a:latin typeface="Calibri"/>
                <a:ea typeface="Calibri"/>
                <a:cs typeface="Calibri"/>
                <a:sym typeface="Calibri"/>
              </a:rPr>
              <a:t>pelo site https://reqbin.com/curl :</a:t>
            </a:r>
            <a:endParaRPr>
              <a:latin typeface="Calibri"/>
              <a:ea typeface="Calibri"/>
              <a:cs typeface="Calibri"/>
              <a:sym typeface="Calibri"/>
            </a:endParaRPr>
          </a:p>
        </p:txBody>
      </p:sp>
      <p:sp>
        <p:nvSpPr>
          <p:cNvPr id="249" name="Google Shape;249;g14932c9c28b_0_130"/>
          <p:cNvSpPr txBox="1"/>
          <p:nvPr/>
        </p:nvSpPr>
        <p:spPr>
          <a:xfrm>
            <a:off x="6283350" y="2552900"/>
            <a:ext cx="5416800" cy="2216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a:solidFill>
                  <a:srgbClr val="00FF00"/>
                </a:solidFill>
              </a:rPr>
              <a:t>bulinha@bula-idk-notebook:~</a:t>
            </a:r>
            <a:r>
              <a:rPr lang="de-DE" sz="1200">
                <a:solidFill>
                  <a:srgbClr val="FFFFFF"/>
                </a:solidFill>
              </a:rPr>
              <a:t>$ </a:t>
            </a:r>
            <a:r>
              <a:rPr lang="de-DE" sz="1200">
                <a:solidFill>
                  <a:srgbClr val="FFFFFF"/>
                </a:solidFill>
              </a:rPr>
              <a:t>curl -I https://www.google.com </a:t>
            </a:r>
            <a:endParaRPr sz="1200">
              <a:solidFill>
                <a:srgbClr val="FFFFFF"/>
              </a:solidFill>
            </a:endParaRPr>
          </a:p>
          <a:p>
            <a:pPr indent="0" lvl="0" marL="0" rtl="0" algn="l">
              <a:spcBef>
                <a:spcPts val="0"/>
              </a:spcBef>
              <a:spcAft>
                <a:spcPts val="0"/>
              </a:spcAft>
              <a:buNone/>
            </a:pPr>
            <a:r>
              <a:rPr lang="de-DE" sz="1200">
                <a:solidFill>
                  <a:srgbClr val="FFFFFF"/>
                </a:solidFill>
              </a:rPr>
              <a:t>HTTP/2 200 </a:t>
            </a:r>
            <a:endParaRPr sz="1200">
              <a:solidFill>
                <a:srgbClr val="FFFFFF"/>
              </a:solidFill>
            </a:endParaRPr>
          </a:p>
          <a:p>
            <a:pPr indent="0" lvl="0" marL="0" rtl="0" algn="l">
              <a:spcBef>
                <a:spcPts val="0"/>
              </a:spcBef>
              <a:spcAft>
                <a:spcPts val="0"/>
              </a:spcAft>
              <a:buNone/>
            </a:pPr>
            <a:r>
              <a:rPr lang="de-DE" sz="1200">
                <a:solidFill>
                  <a:srgbClr val="FFFFFF"/>
                </a:solidFill>
              </a:rPr>
              <a:t>content-type: text/html; charset=ISO-8859-1</a:t>
            </a:r>
            <a:endParaRPr sz="1200">
              <a:solidFill>
                <a:srgbClr val="FFFFFF"/>
              </a:solidFill>
            </a:endParaRPr>
          </a:p>
          <a:p>
            <a:pPr indent="0" lvl="0" marL="0" rtl="0" algn="l">
              <a:spcBef>
                <a:spcPts val="0"/>
              </a:spcBef>
              <a:spcAft>
                <a:spcPts val="0"/>
              </a:spcAft>
              <a:buNone/>
            </a:pPr>
            <a:r>
              <a:rPr lang="de-DE" sz="1200">
                <a:solidFill>
                  <a:srgbClr val="FFFFFF"/>
                </a:solidFill>
              </a:rPr>
              <a:t>p3p: CP="This is not a P3P policy! See g.co/p3phelp for more info."</a:t>
            </a:r>
            <a:endParaRPr sz="1200">
              <a:solidFill>
                <a:srgbClr val="FFFFFF"/>
              </a:solidFill>
            </a:endParaRPr>
          </a:p>
          <a:p>
            <a:pPr indent="0" lvl="0" marL="0" rtl="0" algn="l">
              <a:spcBef>
                <a:spcPts val="0"/>
              </a:spcBef>
              <a:spcAft>
                <a:spcPts val="0"/>
              </a:spcAft>
              <a:buNone/>
            </a:pPr>
            <a:r>
              <a:rPr lang="de-DE" sz="1200">
                <a:solidFill>
                  <a:srgbClr val="FFFFFF"/>
                </a:solidFill>
              </a:rPr>
              <a:t>date: Wed, 31 Aug 2022 17:40:24 GMT</a:t>
            </a:r>
            <a:endParaRPr sz="1200">
              <a:solidFill>
                <a:srgbClr val="FFFFFF"/>
              </a:solidFill>
            </a:endParaRPr>
          </a:p>
          <a:p>
            <a:pPr indent="0" lvl="0" marL="0" rtl="0" algn="l">
              <a:spcBef>
                <a:spcPts val="0"/>
              </a:spcBef>
              <a:spcAft>
                <a:spcPts val="0"/>
              </a:spcAft>
              <a:buNone/>
            </a:pPr>
            <a:r>
              <a:rPr lang="de-DE" sz="1200">
                <a:solidFill>
                  <a:srgbClr val="FFFFFF"/>
                </a:solidFill>
              </a:rPr>
              <a:t>server: gws</a:t>
            </a:r>
            <a:endParaRPr sz="1200">
              <a:solidFill>
                <a:srgbClr val="FFFFFF"/>
              </a:solidFill>
            </a:endParaRPr>
          </a:p>
          <a:p>
            <a:pPr indent="0" lvl="0" marL="0" rtl="0" algn="l">
              <a:spcBef>
                <a:spcPts val="0"/>
              </a:spcBef>
              <a:spcAft>
                <a:spcPts val="0"/>
              </a:spcAft>
              <a:buNone/>
            </a:pPr>
            <a:r>
              <a:rPr lang="de-DE" sz="1200">
                <a:solidFill>
                  <a:srgbClr val="FFFFFF"/>
                </a:solidFill>
              </a:rPr>
              <a:t>x-xss-protection: 0</a:t>
            </a:r>
            <a:endParaRPr sz="1200">
              <a:solidFill>
                <a:srgbClr val="FFFFFF"/>
              </a:solidFill>
            </a:endParaRPr>
          </a:p>
          <a:p>
            <a:pPr indent="0" lvl="0" marL="0" rtl="0" algn="l">
              <a:spcBef>
                <a:spcPts val="0"/>
              </a:spcBef>
              <a:spcAft>
                <a:spcPts val="0"/>
              </a:spcAft>
              <a:buNone/>
            </a:pPr>
            <a:r>
              <a:rPr lang="de-DE" sz="1200">
                <a:solidFill>
                  <a:srgbClr val="FFFFFF"/>
                </a:solidFill>
              </a:rPr>
              <a:t>x-frame-options: SAMEORIGIN</a:t>
            </a:r>
            <a:endParaRPr sz="1200">
              <a:solidFill>
                <a:srgbClr val="FFFFFF"/>
              </a:solidFill>
            </a:endParaRPr>
          </a:p>
          <a:p>
            <a:pPr indent="0" lvl="0" marL="0" rtl="0" algn="l">
              <a:spcBef>
                <a:spcPts val="0"/>
              </a:spcBef>
              <a:spcAft>
                <a:spcPts val="0"/>
              </a:spcAft>
              <a:buNone/>
            </a:pPr>
            <a:r>
              <a:rPr lang="de-DE" sz="1200">
                <a:solidFill>
                  <a:srgbClr val="FFFFFF"/>
                </a:solidFill>
              </a:rPr>
              <a:t>expires: Wed, 31 Aug 2022 17:40:24 GMT</a:t>
            </a:r>
            <a:endParaRPr sz="1200">
              <a:solidFill>
                <a:srgbClr val="FFFFFF"/>
              </a:solidFill>
            </a:endParaRPr>
          </a:p>
          <a:p>
            <a:pPr indent="0" lvl="0" marL="0" rtl="0" algn="l">
              <a:spcBef>
                <a:spcPts val="0"/>
              </a:spcBef>
              <a:spcAft>
                <a:spcPts val="0"/>
              </a:spcAft>
              <a:buNone/>
            </a:pPr>
            <a:r>
              <a:rPr lang="de-DE" sz="1200">
                <a:solidFill>
                  <a:srgbClr val="FFFFFF"/>
                </a:solidFill>
              </a:rPr>
              <a:t>cache-control: private</a:t>
            </a:r>
            <a:endParaRPr sz="1200">
              <a:solidFill>
                <a:srgbClr val="FFFFFF"/>
              </a:solidFill>
            </a:endParaRPr>
          </a:p>
          <a:p>
            <a:pPr indent="0" lvl="0" marL="0" rtl="0" algn="l">
              <a:spcBef>
                <a:spcPts val="0"/>
              </a:spcBef>
              <a:spcAft>
                <a:spcPts val="0"/>
              </a:spcAft>
              <a:buNone/>
            </a:pPr>
            <a:r>
              <a:rPr lang="de-DE" sz="1200">
                <a:solidFill>
                  <a:srgbClr val="FFFFFF"/>
                </a:solidFill>
              </a:rPr>
              <a:t>…</a:t>
            </a:r>
            <a:endParaRPr sz="1200">
              <a:solidFill>
                <a:srgbClr val="FFFFFF"/>
              </a:solidFill>
            </a:endParaRPr>
          </a:p>
        </p:txBody>
      </p:sp>
      <p:cxnSp>
        <p:nvCxnSpPr>
          <p:cNvPr id="250" name="Google Shape;250;g14932c9c28b_0_130" title="seta apontando para o código"/>
          <p:cNvCxnSpPr/>
          <p:nvPr/>
        </p:nvCxnSpPr>
        <p:spPr>
          <a:xfrm flipH="1" rot="10800000">
            <a:off x="3287700" y="2741200"/>
            <a:ext cx="2835600" cy="273300"/>
          </a:xfrm>
          <a:prstGeom prst="straightConnector1">
            <a:avLst/>
          </a:prstGeom>
          <a:noFill/>
          <a:ln cap="flat" cmpd="sng" w="9525">
            <a:solidFill>
              <a:srgbClr val="FF0000"/>
            </a:solidFill>
            <a:prstDash val="solid"/>
            <a:round/>
            <a:headEnd len="med" w="med" type="none"/>
            <a:tailEnd len="med" w="med" type="triangle"/>
          </a:ln>
        </p:spPr>
      </p:cxnSp>
      <p:pic>
        <p:nvPicPr>
          <p:cNvPr descr="Print do site reqbin.com/curl executando o comando curl -I http://www.google.com" id="251" name="Google Shape;251;g14932c9c28b_0_130" title="Print"/>
          <p:cNvPicPr preferRelativeResize="0"/>
          <p:nvPr/>
        </p:nvPicPr>
        <p:blipFill>
          <a:blip r:embed="rId3">
            <a:alphaModFix/>
          </a:blip>
          <a:stretch>
            <a:fillRect/>
          </a:stretch>
        </p:blipFill>
        <p:spPr>
          <a:xfrm>
            <a:off x="4367150" y="4917400"/>
            <a:ext cx="7410350" cy="1821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932c9c28b_0_8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 Verbos HTTP</a:t>
            </a:r>
            <a:endParaRPr/>
          </a:p>
        </p:txBody>
      </p:sp>
      <p:sp>
        <p:nvSpPr>
          <p:cNvPr id="257" name="Google Shape;257;g14932c9c28b_0_82"/>
          <p:cNvSpPr txBox="1"/>
          <p:nvPr/>
        </p:nvSpPr>
        <p:spPr>
          <a:xfrm>
            <a:off x="838200" y="1799300"/>
            <a:ext cx="94485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latin typeface="Calibri"/>
                <a:ea typeface="Calibri"/>
                <a:cs typeface="Calibri"/>
                <a:sym typeface="Calibri"/>
              </a:rPr>
              <a:t>Para cada requisição criada temos um verbo associado no início do cabeçalho:</a:t>
            </a:r>
            <a:endParaRPr sz="1600">
              <a:latin typeface="Calibri"/>
              <a:ea typeface="Calibri"/>
              <a:cs typeface="Calibri"/>
              <a:sym typeface="Calibri"/>
            </a:endParaRPr>
          </a:p>
          <a:p>
            <a:pPr indent="0" lvl="0" marL="0" rtl="0" algn="l">
              <a:spcBef>
                <a:spcPts val="0"/>
              </a:spcBef>
              <a:spcAft>
                <a:spcPts val="0"/>
              </a:spcAft>
              <a:buNone/>
            </a:pPr>
            <a:r>
              <a:rPr b="1" lang="de-DE">
                <a:latin typeface="Calibri"/>
                <a:ea typeface="Calibri"/>
                <a:cs typeface="Calibri"/>
                <a:sym typeface="Calibri"/>
              </a:rPr>
              <a:t>GET / HTTP/1.1</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GET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Serve para obtermos dados de um recurso.  As informações passadas via GET não são alteradas no servidor.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a:t>
            </a:r>
            <a:endParaRPr>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/alunos/id</a:t>
            </a:r>
            <a:endParaRPr>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POST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É utilizado quando queremos inserir uma nova informação no servidor.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a:t>
            </a:r>
            <a:endParaRPr>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DELETE</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É utilizado quando queremos remover um recurso. Utilizamos um parâmetro para remoção.</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/alunos/id</a:t>
            </a:r>
            <a:endParaRPr>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solidFill>
                  <a:schemeClr val="dk1"/>
                </a:solidFill>
                <a:latin typeface="Calibri"/>
                <a:ea typeface="Calibri"/>
                <a:cs typeface="Calibri"/>
                <a:sym typeface="Calibri"/>
              </a:rPr>
              <a:t>PUT</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chemeClr val="dk1"/>
                </a:solidFill>
                <a:latin typeface="Calibri"/>
                <a:ea typeface="Calibri"/>
                <a:cs typeface="Calibri"/>
                <a:sym typeface="Calibri"/>
              </a:rPr>
              <a:t>É utilizado quando queremos atualizar um recurso. Utilizamos um parâmetro para atualização.</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/alunos/id</a:t>
            </a:r>
            <a:endParaRPr>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4932c9c28b_0_9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 Verbos HTTP</a:t>
            </a:r>
            <a:endParaRPr/>
          </a:p>
        </p:txBody>
      </p:sp>
      <p:sp>
        <p:nvSpPr>
          <p:cNvPr id="263" name="Google Shape;263;g14932c9c28b_0_91"/>
          <p:cNvSpPr txBox="1"/>
          <p:nvPr/>
        </p:nvSpPr>
        <p:spPr>
          <a:xfrm>
            <a:off x="838200" y="1799300"/>
            <a:ext cx="9448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PATCH</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Usado para editar o recurso sem a necessidade de enviar todos os atributos. E enviado apenas o que foi alterado.</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solidFill>
                  <a:srgbClr val="0000FF"/>
                </a:solidFill>
                <a:latin typeface="Calibri"/>
                <a:ea typeface="Calibri"/>
                <a:cs typeface="Calibri"/>
                <a:sym typeface="Calibri"/>
              </a:rPr>
              <a:t>/alunos/id</a:t>
            </a:r>
            <a:endParaRPr>
              <a:solidFill>
                <a:srgbClr val="0000FF"/>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OPTIONS</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Usado para saber quais recursos estão disponíveis </a:t>
            </a:r>
            <a:br>
              <a:rPr lang="de-DE">
                <a:latin typeface="Calibri"/>
                <a:ea typeface="Calibri"/>
                <a:cs typeface="Calibri"/>
                <a:sym typeface="Calibri"/>
              </a:rPr>
            </a:br>
            <a:r>
              <a:rPr lang="de-DE">
                <a:latin typeface="Calibri"/>
                <a:ea typeface="Calibri"/>
                <a:cs typeface="Calibri"/>
                <a:sym typeface="Calibri"/>
              </a:rPr>
              <a:t>em um servidor.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de-DE">
                <a:latin typeface="Calibri"/>
                <a:ea typeface="Calibri"/>
                <a:cs typeface="Calibri"/>
                <a:sym typeface="Calibri"/>
              </a:rPr>
              <a:t>HEAD</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de-DE">
                <a:latin typeface="Calibri"/>
                <a:ea typeface="Calibri"/>
                <a:cs typeface="Calibri"/>
                <a:sym typeface="Calibri"/>
              </a:rPr>
              <a:t>O método HEAD é muito semelhante ao GET, a </a:t>
            </a:r>
            <a:br>
              <a:rPr lang="de-DE">
                <a:latin typeface="Calibri"/>
                <a:ea typeface="Calibri"/>
                <a:cs typeface="Calibri"/>
                <a:sym typeface="Calibri"/>
              </a:rPr>
            </a:br>
            <a:r>
              <a:rPr lang="de-DE">
                <a:latin typeface="Calibri"/>
                <a:ea typeface="Calibri"/>
                <a:cs typeface="Calibri"/>
                <a:sym typeface="Calibri"/>
              </a:rPr>
              <a:t>diferença é que retorna somente o cabeçalho da</a:t>
            </a:r>
            <a:br>
              <a:rPr lang="de-DE">
                <a:latin typeface="Calibri"/>
                <a:ea typeface="Calibri"/>
                <a:cs typeface="Calibri"/>
                <a:sym typeface="Calibri"/>
              </a:rPr>
            </a:br>
            <a:r>
              <a:rPr lang="de-DE">
                <a:latin typeface="Calibri"/>
                <a:ea typeface="Calibri"/>
                <a:cs typeface="Calibri"/>
                <a:sym typeface="Calibri"/>
              </a:rPr>
              <a:t> requisição.</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4" name="Google Shape;264;g14932c9c28b_0_91"/>
          <p:cNvSpPr txBox="1"/>
          <p:nvPr/>
        </p:nvSpPr>
        <p:spPr>
          <a:xfrm>
            <a:off x="5067900" y="4436962"/>
            <a:ext cx="5218800" cy="2031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solidFill>
                  <a:srgbClr val="00FF00"/>
                </a:solidFill>
              </a:rPr>
              <a:t>bulinha@bula-idk-notebook:~</a:t>
            </a:r>
            <a:r>
              <a:rPr lang="de-DE" sz="1000">
                <a:solidFill>
                  <a:srgbClr val="FFFFFF"/>
                </a:solidFill>
              </a:rPr>
              <a:t>$ </a:t>
            </a:r>
            <a:r>
              <a:rPr lang="de-DE" sz="1000">
                <a:solidFill>
                  <a:srgbClr val="FFFFFF"/>
                </a:solidFill>
              </a:rPr>
              <a:t>curl -X HEAD http://www.google.com -I</a:t>
            </a:r>
            <a:endParaRPr sz="1000">
              <a:solidFill>
                <a:srgbClr val="FFFFFF"/>
              </a:solidFill>
            </a:endParaRPr>
          </a:p>
          <a:p>
            <a:pPr indent="0" lvl="0" marL="0" rtl="0" algn="l">
              <a:spcBef>
                <a:spcPts val="0"/>
              </a:spcBef>
              <a:spcAft>
                <a:spcPts val="0"/>
              </a:spcAft>
              <a:buNone/>
            </a:pPr>
            <a:r>
              <a:rPr lang="de-DE" sz="1000">
                <a:solidFill>
                  <a:srgbClr val="FFFFFF"/>
                </a:solidFill>
              </a:rPr>
              <a:t>HTTP/1.1 200 OK</a:t>
            </a:r>
            <a:endParaRPr sz="1000">
              <a:solidFill>
                <a:srgbClr val="FFFFFF"/>
              </a:solidFill>
            </a:endParaRPr>
          </a:p>
          <a:p>
            <a:pPr indent="0" lvl="0" marL="0" rtl="0" algn="l">
              <a:spcBef>
                <a:spcPts val="0"/>
              </a:spcBef>
              <a:spcAft>
                <a:spcPts val="0"/>
              </a:spcAft>
              <a:buNone/>
            </a:pPr>
            <a:r>
              <a:rPr lang="de-DE" sz="1000">
                <a:solidFill>
                  <a:srgbClr val="FFFFFF"/>
                </a:solidFill>
              </a:rPr>
              <a:t>Content-Type: text/html; charset=ISO-8859-1</a:t>
            </a:r>
            <a:endParaRPr sz="1000">
              <a:solidFill>
                <a:srgbClr val="FFFFFF"/>
              </a:solidFill>
            </a:endParaRPr>
          </a:p>
          <a:p>
            <a:pPr indent="0" lvl="0" marL="0" rtl="0" algn="l">
              <a:spcBef>
                <a:spcPts val="0"/>
              </a:spcBef>
              <a:spcAft>
                <a:spcPts val="0"/>
              </a:spcAft>
              <a:buNone/>
            </a:pPr>
            <a:r>
              <a:rPr lang="de-DE" sz="1000">
                <a:solidFill>
                  <a:srgbClr val="FFFFFF"/>
                </a:solidFill>
              </a:rPr>
              <a:t>P3P: CP="This is not a P3P policy! See g.co/p3phelp for more info."</a:t>
            </a:r>
            <a:endParaRPr sz="1000">
              <a:solidFill>
                <a:srgbClr val="FFFFFF"/>
              </a:solidFill>
            </a:endParaRPr>
          </a:p>
          <a:p>
            <a:pPr indent="0" lvl="0" marL="0" rtl="0" algn="l">
              <a:spcBef>
                <a:spcPts val="0"/>
              </a:spcBef>
              <a:spcAft>
                <a:spcPts val="0"/>
              </a:spcAft>
              <a:buNone/>
            </a:pPr>
            <a:r>
              <a:rPr lang="de-DE" sz="1000">
                <a:solidFill>
                  <a:srgbClr val="FFFFFF"/>
                </a:solidFill>
              </a:rPr>
              <a:t>Date: Wed, 31 Aug 2022 17:36:20 GMT</a:t>
            </a:r>
            <a:endParaRPr sz="1000">
              <a:solidFill>
                <a:srgbClr val="FFFFFF"/>
              </a:solidFill>
            </a:endParaRPr>
          </a:p>
          <a:p>
            <a:pPr indent="0" lvl="0" marL="0" rtl="0" algn="l">
              <a:spcBef>
                <a:spcPts val="0"/>
              </a:spcBef>
              <a:spcAft>
                <a:spcPts val="0"/>
              </a:spcAft>
              <a:buNone/>
            </a:pPr>
            <a:r>
              <a:rPr lang="de-DE" sz="1000">
                <a:solidFill>
                  <a:srgbClr val="FFFFFF"/>
                </a:solidFill>
              </a:rPr>
              <a:t>Server: gws</a:t>
            </a:r>
            <a:endParaRPr sz="1000">
              <a:solidFill>
                <a:srgbClr val="FFFFFF"/>
              </a:solidFill>
            </a:endParaRPr>
          </a:p>
          <a:p>
            <a:pPr indent="0" lvl="0" marL="0" rtl="0" algn="l">
              <a:spcBef>
                <a:spcPts val="0"/>
              </a:spcBef>
              <a:spcAft>
                <a:spcPts val="0"/>
              </a:spcAft>
              <a:buNone/>
            </a:pPr>
            <a:r>
              <a:rPr lang="de-DE" sz="1000">
                <a:solidFill>
                  <a:srgbClr val="FFFFFF"/>
                </a:solidFill>
              </a:rPr>
              <a:t>X-XSS-Protection: 0</a:t>
            </a:r>
            <a:endParaRPr sz="1000">
              <a:solidFill>
                <a:srgbClr val="FFFFFF"/>
              </a:solidFill>
            </a:endParaRPr>
          </a:p>
          <a:p>
            <a:pPr indent="0" lvl="0" marL="0" rtl="0" algn="l">
              <a:spcBef>
                <a:spcPts val="0"/>
              </a:spcBef>
              <a:spcAft>
                <a:spcPts val="0"/>
              </a:spcAft>
              <a:buNone/>
            </a:pPr>
            <a:r>
              <a:rPr lang="de-DE" sz="1000">
                <a:solidFill>
                  <a:srgbClr val="FFFFFF"/>
                </a:solidFill>
              </a:rPr>
              <a:t>X-Frame-Options: SAMEORIGIN</a:t>
            </a:r>
            <a:endParaRPr sz="1000">
              <a:solidFill>
                <a:srgbClr val="FFFFFF"/>
              </a:solidFill>
            </a:endParaRPr>
          </a:p>
          <a:p>
            <a:pPr indent="0" lvl="0" marL="0" rtl="0" algn="l">
              <a:spcBef>
                <a:spcPts val="0"/>
              </a:spcBef>
              <a:spcAft>
                <a:spcPts val="0"/>
              </a:spcAft>
              <a:buNone/>
            </a:pPr>
            <a:r>
              <a:rPr lang="de-DE" sz="1000">
                <a:solidFill>
                  <a:srgbClr val="FFFFFF"/>
                </a:solidFill>
              </a:rPr>
              <a:t>Transfer-Encoding: chunked</a:t>
            </a:r>
            <a:endParaRPr sz="1000">
              <a:solidFill>
                <a:srgbClr val="FFFFFF"/>
              </a:solidFill>
            </a:endParaRPr>
          </a:p>
          <a:p>
            <a:pPr indent="0" lvl="0" marL="0" rtl="0" algn="l">
              <a:spcBef>
                <a:spcPts val="0"/>
              </a:spcBef>
              <a:spcAft>
                <a:spcPts val="0"/>
              </a:spcAft>
              <a:buNone/>
            </a:pPr>
            <a:r>
              <a:rPr lang="de-DE" sz="1000">
                <a:solidFill>
                  <a:srgbClr val="FFFFFF"/>
                </a:solidFill>
              </a:rPr>
              <a:t>Expires: Wed, 31 Aug 2022 17:36:20 GMT</a:t>
            </a:r>
            <a:endParaRPr sz="1000">
              <a:solidFill>
                <a:srgbClr val="FFFFFF"/>
              </a:solidFill>
            </a:endParaRPr>
          </a:p>
          <a:p>
            <a:pPr indent="0" lvl="0" marL="0" rtl="0" algn="l">
              <a:spcBef>
                <a:spcPts val="0"/>
              </a:spcBef>
              <a:spcAft>
                <a:spcPts val="0"/>
              </a:spcAft>
              <a:buNone/>
            </a:pPr>
            <a:r>
              <a:rPr lang="de-DE" sz="1000">
                <a:solidFill>
                  <a:srgbClr val="FFFFFF"/>
                </a:solidFill>
              </a:rPr>
              <a:t>Cache-Control: private</a:t>
            </a:r>
            <a:endParaRPr sz="1000">
              <a:solidFill>
                <a:srgbClr val="FFFFFF"/>
              </a:solidFill>
            </a:endParaRPr>
          </a:p>
          <a:p>
            <a:pPr indent="0" lvl="0" marL="0" rtl="0" algn="l">
              <a:spcBef>
                <a:spcPts val="0"/>
              </a:spcBef>
              <a:spcAft>
                <a:spcPts val="0"/>
              </a:spcAft>
              <a:buNone/>
            </a:pPr>
            <a:r>
              <a:rPr lang="de-DE" sz="1000">
                <a:solidFill>
                  <a:srgbClr val="FFFFFF"/>
                </a:solidFill>
              </a:rPr>
              <a:t>…</a:t>
            </a:r>
            <a:endParaRPr sz="1000">
              <a:solidFill>
                <a:srgbClr val="FFFFFF"/>
              </a:solidFill>
            </a:endParaRPr>
          </a:p>
        </p:txBody>
      </p:sp>
      <p:sp>
        <p:nvSpPr>
          <p:cNvPr id="265" name="Google Shape;265;g14932c9c28b_0_91"/>
          <p:cNvSpPr txBox="1"/>
          <p:nvPr/>
        </p:nvSpPr>
        <p:spPr>
          <a:xfrm>
            <a:off x="5067900" y="2724150"/>
            <a:ext cx="5218800" cy="1569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solidFill>
                  <a:srgbClr val="00FF00"/>
                </a:solidFill>
              </a:rPr>
              <a:t>bulinha@bula-idk-notebook:~</a:t>
            </a:r>
            <a:r>
              <a:rPr lang="de-DE" sz="1000">
                <a:solidFill>
                  <a:srgbClr val="FFFFFF"/>
                </a:solidFill>
              </a:rPr>
              <a:t>$ </a:t>
            </a:r>
            <a:r>
              <a:rPr lang="de-DE" sz="1000">
                <a:solidFill>
                  <a:srgbClr val="FFFFFF"/>
                </a:solidFill>
              </a:rPr>
              <a:t>curl -X OPTIONS http://www.google.com -I</a:t>
            </a:r>
            <a:endParaRPr sz="1000">
              <a:solidFill>
                <a:srgbClr val="FFFFFF"/>
              </a:solidFill>
            </a:endParaRPr>
          </a:p>
          <a:p>
            <a:pPr indent="0" lvl="0" marL="0" rtl="0" algn="l">
              <a:spcBef>
                <a:spcPts val="0"/>
              </a:spcBef>
              <a:spcAft>
                <a:spcPts val="0"/>
              </a:spcAft>
              <a:buNone/>
            </a:pPr>
            <a:r>
              <a:rPr lang="de-DE" sz="1000">
                <a:solidFill>
                  <a:srgbClr val="FFFFFF"/>
                </a:solidFill>
              </a:rPr>
              <a:t>HTTP/1.1 405 Method Not Allowed</a:t>
            </a:r>
            <a:endParaRPr sz="1000">
              <a:solidFill>
                <a:srgbClr val="FFFFFF"/>
              </a:solidFill>
            </a:endParaRPr>
          </a:p>
          <a:p>
            <a:pPr indent="0" lvl="0" marL="0" rtl="0" algn="l">
              <a:spcBef>
                <a:spcPts val="0"/>
              </a:spcBef>
              <a:spcAft>
                <a:spcPts val="0"/>
              </a:spcAft>
              <a:buNone/>
            </a:pPr>
            <a:r>
              <a:rPr lang="de-DE" sz="1000">
                <a:solidFill>
                  <a:srgbClr val="FFFFFF"/>
                </a:solidFill>
              </a:rPr>
              <a:t>Allow: GET, HEAD</a:t>
            </a:r>
            <a:endParaRPr sz="1000">
              <a:solidFill>
                <a:srgbClr val="FFFFFF"/>
              </a:solidFill>
            </a:endParaRPr>
          </a:p>
          <a:p>
            <a:pPr indent="0" lvl="0" marL="0" rtl="0" algn="l">
              <a:spcBef>
                <a:spcPts val="0"/>
              </a:spcBef>
              <a:spcAft>
                <a:spcPts val="0"/>
              </a:spcAft>
              <a:buNone/>
            </a:pPr>
            <a:r>
              <a:rPr lang="de-DE" sz="1000">
                <a:solidFill>
                  <a:srgbClr val="FFFFFF"/>
                </a:solidFill>
              </a:rPr>
              <a:t>Date: Wed, 31 Aug 2022 17:34:39 GMT</a:t>
            </a:r>
            <a:endParaRPr sz="1000">
              <a:solidFill>
                <a:srgbClr val="FFFFFF"/>
              </a:solidFill>
            </a:endParaRPr>
          </a:p>
          <a:p>
            <a:pPr indent="0" lvl="0" marL="0" rtl="0" algn="l">
              <a:spcBef>
                <a:spcPts val="0"/>
              </a:spcBef>
              <a:spcAft>
                <a:spcPts val="0"/>
              </a:spcAft>
              <a:buNone/>
            </a:pPr>
            <a:r>
              <a:rPr lang="de-DE" sz="1000">
                <a:solidFill>
                  <a:srgbClr val="FFFFFF"/>
                </a:solidFill>
              </a:rPr>
              <a:t>Content-Type: text/html; charset=UTF-8</a:t>
            </a:r>
            <a:endParaRPr sz="1000">
              <a:solidFill>
                <a:srgbClr val="FFFFFF"/>
              </a:solidFill>
            </a:endParaRPr>
          </a:p>
          <a:p>
            <a:pPr indent="0" lvl="0" marL="0" rtl="0" algn="l">
              <a:spcBef>
                <a:spcPts val="0"/>
              </a:spcBef>
              <a:spcAft>
                <a:spcPts val="0"/>
              </a:spcAft>
              <a:buNone/>
            </a:pPr>
            <a:r>
              <a:rPr lang="de-DE" sz="1000">
                <a:solidFill>
                  <a:srgbClr val="FFFFFF"/>
                </a:solidFill>
              </a:rPr>
              <a:t>Server: gws</a:t>
            </a:r>
            <a:endParaRPr sz="1000">
              <a:solidFill>
                <a:srgbClr val="FFFFFF"/>
              </a:solidFill>
            </a:endParaRPr>
          </a:p>
          <a:p>
            <a:pPr indent="0" lvl="0" marL="0" rtl="0" algn="l">
              <a:spcBef>
                <a:spcPts val="0"/>
              </a:spcBef>
              <a:spcAft>
                <a:spcPts val="0"/>
              </a:spcAft>
              <a:buNone/>
            </a:pPr>
            <a:r>
              <a:rPr lang="de-DE" sz="1000">
                <a:solidFill>
                  <a:srgbClr val="FFFFFF"/>
                </a:solidFill>
              </a:rPr>
              <a:t>Content-Length: 1592</a:t>
            </a:r>
            <a:endParaRPr sz="1000">
              <a:solidFill>
                <a:srgbClr val="FFFFFF"/>
              </a:solidFill>
            </a:endParaRPr>
          </a:p>
          <a:p>
            <a:pPr indent="0" lvl="0" marL="0" rtl="0" algn="l">
              <a:spcBef>
                <a:spcPts val="0"/>
              </a:spcBef>
              <a:spcAft>
                <a:spcPts val="0"/>
              </a:spcAft>
              <a:buNone/>
            </a:pPr>
            <a:r>
              <a:rPr lang="de-DE" sz="1000">
                <a:solidFill>
                  <a:srgbClr val="FFFFFF"/>
                </a:solidFill>
              </a:rPr>
              <a:t>X-XSS-Protection: 0</a:t>
            </a:r>
            <a:endParaRPr sz="1000">
              <a:solidFill>
                <a:srgbClr val="FFFFFF"/>
              </a:solidFill>
            </a:endParaRPr>
          </a:p>
          <a:p>
            <a:pPr indent="0" lvl="0" marL="0" rtl="0" algn="l">
              <a:spcBef>
                <a:spcPts val="0"/>
              </a:spcBef>
              <a:spcAft>
                <a:spcPts val="0"/>
              </a:spcAft>
              <a:buNone/>
            </a:pPr>
            <a:r>
              <a:rPr lang="de-DE" sz="1000">
                <a:solidFill>
                  <a:srgbClr val="FFFFFF"/>
                </a:solidFill>
              </a:rPr>
              <a:t>X-Frame-Options: SAMEORIGIN</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3513eca586_3_5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de-DE"/>
              <a:t>APIs Rest - Definição</a:t>
            </a:r>
            <a:endParaRPr/>
          </a:p>
        </p:txBody>
      </p:sp>
      <p:sp>
        <p:nvSpPr>
          <p:cNvPr id="113" name="Google Shape;113;g13513eca586_3_50"/>
          <p:cNvSpPr txBox="1"/>
          <p:nvPr>
            <p:ph idx="1" type="body"/>
          </p:nvPr>
        </p:nvSpPr>
        <p:spPr>
          <a:xfrm>
            <a:off x="839788" y="1681163"/>
            <a:ext cx="5157900" cy="8238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000000"/>
              </a:buClr>
              <a:buSzPct val="116666"/>
              <a:buFont typeface="Arial"/>
              <a:buNone/>
            </a:pPr>
            <a:r>
              <a:rPr lang="de-DE"/>
              <a:t>API - Application Program Interface</a:t>
            </a:r>
            <a:br>
              <a:rPr lang="de-DE"/>
            </a:br>
            <a:r>
              <a:rPr lang="de-DE"/>
              <a:t>(interface de programação de aplicações)</a:t>
            </a:r>
            <a:endParaRPr/>
          </a:p>
        </p:txBody>
      </p:sp>
      <p:sp>
        <p:nvSpPr>
          <p:cNvPr id="114" name="Google Shape;114;g13513eca586_3_50"/>
          <p:cNvSpPr txBox="1"/>
          <p:nvPr>
            <p:ph idx="2" type="body"/>
          </p:nvPr>
        </p:nvSpPr>
        <p:spPr>
          <a:xfrm>
            <a:off x="839788" y="2505075"/>
            <a:ext cx="5157900" cy="3684600"/>
          </a:xfrm>
          <a:prstGeom prst="rect">
            <a:avLst/>
          </a:prstGeom>
        </p:spPr>
        <p:txBody>
          <a:bodyPr anchorCtr="0" anchor="t" bIns="45700" lIns="91425" spcFirstLastPara="1" rIns="91425" wrap="square" tIns="45700">
            <a:normAutofit fontScale="77500" lnSpcReduction="20000"/>
          </a:bodyPr>
          <a:lstStyle/>
          <a:p>
            <a:pPr indent="-317182" lvl="0" marL="457200" rtl="0" algn="just">
              <a:spcBef>
                <a:spcPts val="1000"/>
              </a:spcBef>
              <a:spcAft>
                <a:spcPts val="0"/>
              </a:spcAft>
              <a:buSzPct val="64285"/>
              <a:buChar char="•"/>
            </a:pPr>
            <a:r>
              <a:rPr lang="de-DE"/>
              <a:t>C</a:t>
            </a:r>
            <a:r>
              <a:rPr lang="de-DE"/>
              <a:t>onjunto de definições e protocolos usado no desenvolvimento e na integração de aplicações, podendo ser descrita como um contrato</a:t>
            </a:r>
            <a:endParaRPr/>
          </a:p>
          <a:p>
            <a:pPr indent="-317182" lvl="0" marL="457200" rtl="0" algn="just">
              <a:spcBef>
                <a:spcPts val="0"/>
              </a:spcBef>
              <a:spcAft>
                <a:spcPts val="0"/>
              </a:spcAft>
              <a:buSzPct val="64285"/>
              <a:buChar char="•"/>
            </a:pPr>
            <a:r>
              <a:rPr lang="de-DE"/>
              <a:t>Estabelece conteúdo exigido pelo consumidor (a chamada) e o conteúdo exigido pelo produtor (a resposta)</a:t>
            </a:r>
            <a:endParaRPr/>
          </a:p>
          <a:p>
            <a:pPr indent="0" lvl="0" marL="0" rtl="0" algn="just">
              <a:spcBef>
                <a:spcPts val="1000"/>
              </a:spcBef>
              <a:spcAft>
                <a:spcPts val="0"/>
              </a:spcAft>
              <a:buNone/>
            </a:pPr>
            <a:r>
              <a:rPr lang="de-DE"/>
              <a:t>Exemplo: um serviço meteorológico espera um CEP e o produz como resposta em duas partes: a primeira contendo a temperatura mais elevada e a segunda com a temperatura mais baixa. </a:t>
            </a:r>
            <a:endParaRPr/>
          </a:p>
          <a:p>
            <a:pPr indent="0" lvl="0" marL="0" rtl="0" algn="just">
              <a:spcBef>
                <a:spcPts val="1000"/>
              </a:spcBef>
              <a:spcAft>
                <a:spcPts val="0"/>
              </a:spcAft>
              <a:buNone/>
            </a:pPr>
            <a:r>
              <a:rPr lang="de-DE"/>
              <a:t>(Semelhante a assinatura de um método ou conjunto de métodos em java)</a:t>
            </a:r>
            <a:endParaRPr/>
          </a:p>
        </p:txBody>
      </p:sp>
      <p:sp>
        <p:nvSpPr>
          <p:cNvPr id="115" name="Google Shape;115;g13513eca586_3_50"/>
          <p:cNvSpPr txBox="1"/>
          <p:nvPr>
            <p:ph idx="3" type="body"/>
          </p:nvPr>
        </p:nvSpPr>
        <p:spPr>
          <a:xfrm>
            <a:off x="6172200" y="1681163"/>
            <a:ext cx="5183100" cy="823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de-DE"/>
              <a:t>REST - Representational State Transfer</a:t>
            </a:r>
            <a:br>
              <a:rPr lang="de-DE"/>
            </a:br>
            <a:r>
              <a:rPr lang="de-DE"/>
              <a:t>(Transferência Representacional de Estado)</a:t>
            </a:r>
            <a:endParaRPr/>
          </a:p>
        </p:txBody>
      </p:sp>
      <p:sp>
        <p:nvSpPr>
          <p:cNvPr id="116" name="Google Shape;116;g13513eca586_3_50"/>
          <p:cNvSpPr txBox="1"/>
          <p:nvPr>
            <p:ph idx="4" type="body"/>
          </p:nvPr>
        </p:nvSpPr>
        <p:spPr>
          <a:xfrm>
            <a:off x="6172200" y="2505075"/>
            <a:ext cx="5183100" cy="3684600"/>
          </a:xfrm>
          <a:prstGeom prst="rect">
            <a:avLst/>
          </a:prstGeom>
        </p:spPr>
        <p:txBody>
          <a:bodyPr anchorCtr="0" anchor="t" bIns="45700" lIns="91425" spcFirstLastPara="1" rIns="91425" wrap="square" tIns="45700">
            <a:normAutofit fontScale="92500" lnSpcReduction="20000"/>
          </a:bodyPr>
          <a:lstStyle/>
          <a:p>
            <a:pPr indent="-334327" lvl="0" marL="457200" rtl="0" algn="just">
              <a:spcBef>
                <a:spcPts val="1000"/>
              </a:spcBef>
              <a:spcAft>
                <a:spcPts val="0"/>
              </a:spcAft>
              <a:buSzPct val="64285"/>
              <a:buChar char="•"/>
            </a:pPr>
            <a:r>
              <a:rPr lang="de-DE"/>
              <a:t>Estilo</a:t>
            </a:r>
            <a:r>
              <a:rPr lang="de-DE"/>
              <a:t> de arquitetura de software que define um conjunto de restrições a serem usadas para a criação de web services (serviços Web), </a:t>
            </a:r>
            <a:r>
              <a:rPr lang="de-DE"/>
              <a:t>também</a:t>
            </a:r>
            <a:r>
              <a:rPr lang="de-DE"/>
              <a:t> chamados de Web services RESTful</a:t>
            </a:r>
            <a:endParaRPr/>
          </a:p>
          <a:p>
            <a:pPr indent="-334327" lvl="0" marL="457200" rtl="0" algn="just">
              <a:spcBef>
                <a:spcPts val="0"/>
              </a:spcBef>
              <a:spcAft>
                <a:spcPts val="0"/>
              </a:spcAft>
              <a:buSzPct val="64285"/>
              <a:buChar char="•"/>
            </a:pPr>
            <a:r>
              <a:rPr lang="de-DE"/>
              <a:t>Fornecem interoperabilidade entre sistemas de computadores na Internet. </a:t>
            </a:r>
            <a:endParaRPr/>
          </a:p>
          <a:p>
            <a:pPr indent="-334327" lvl="0" marL="457200" rtl="0" algn="just">
              <a:spcBef>
                <a:spcPts val="0"/>
              </a:spcBef>
              <a:spcAft>
                <a:spcPts val="0"/>
              </a:spcAft>
              <a:buSzPct val="64285"/>
              <a:buChar char="•"/>
            </a:pPr>
            <a:r>
              <a:rPr lang="de-DE"/>
              <a:t>Permitem que os sistemas solicitantes acessem e manipulem representações textuais de recursos da Web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4932c9c28b_0_15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 Verbos HTTP</a:t>
            </a:r>
            <a:endParaRPr/>
          </a:p>
        </p:txBody>
      </p:sp>
      <p:sp>
        <p:nvSpPr>
          <p:cNvPr id="271" name="Google Shape;271;g14932c9c28b_0_151"/>
          <p:cNvSpPr txBox="1"/>
          <p:nvPr/>
        </p:nvSpPr>
        <p:spPr>
          <a:xfrm>
            <a:off x="951450" y="1629725"/>
            <a:ext cx="87516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700"/>
              <a:t>Classificação dos </a:t>
            </a:r>
            <a:r>
              <a:rPr b="1" lang="de-DE" sz="1700"/>
              <a:t>Métodos: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b="1" lang="de-DE"/>
              <a:t>Métodos Idempotentes</a:t>
            </a:r>
            <a:r>
              <a:rPr lang="de-DE"/>
              <a:t>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Um método é idempotente quando retorna o mesmo resultado independente do número de vezes que é chamado.</a:t>
            </a:r>
            <a:endParaRPr/>
          </a:p>
          <a:p>
            <a:pPr indent="0" lvl="0" marL="0" rtl="0" algn="l">
              <a:spcBef>
                <a:spcPts val="0"/>
              </a:spcBef>
              <a:spcAft>
                <a:spcPts val="0"/>
              </a:spcAft>
              <a:buNone/>
            </a:pPr>
            <a:r>
              <a:t/>
            </a:r>
            <a:endParaRPr/>
          </a:p>
          <a:p>
            <a:pPr indent="0" lvl="0" marL="0" rtl="0" algn="l">
              <a:spcBef>
                <a:spcPts val="0"/>
              </a:spcBef>
              <a:spcAft>
                <a:spcPts val="0"/>
              </a:spcAft>
              <a:buNone/>
            </a:pPr>
            <a:r>
              <a:rPr b="1" lang="de-DE"/>
              <a:t>GET</a:t>
            </a:r>
            <a:r>
              <a:rPr lang="de-DE"/>
              <a:t>, </a:t>
            </a:r>
            <a:r>
              <a:rPr b="1" lang="de-DE"/>
              <a:t>HEAD</a:t>
            </a:r>
            <a:r>
              <a:rPr lang="de-DE"/>
              <a:t>, </a:t>
            </a:r>
            <a:r>
              <a:rPr b="1" lang="de-DE"/>
              <a:t>PUT</a:t>
            </a:r>
            <a:r>
              <a:rPr lang="de-DE"/>
              <a:t>, </a:t>
            </a:r>
            <a:r>
              <a:rPr b="1" lang="de-DE"/>
              <a:t>DELETE</a:t>
            </a:r>
            <a:r>
              <a:rPr lang="de-DE"/>
              <a:t> são idempotentes.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de-DE"/>
              <a:t>POST</a:t>
            </a:r>
            <a:r>
              <a:rPr lang="de-DE"/>
              <a:t> não é idempotente. A função do POST é criar um recurso, então a cada requisição realizada, um recurso será criado e assim alterando o estado da aplicação e não mantendo o atual.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de-DE"/>
              <a:t>Métodos Seguros</a:t>
            </a:r>
            <a:endParaRPr b="1"/>
          </a:p>
          <a:p>
            <a:pPr indent="0" lvl="0" marL="0" rtl="0" algn="l">
              <a:spcBef>
                <a:spcPts val="0"/>
              </a:spcBef>
              <a:spcAft>
                <a:spcPts val="0"/>
              </a:spcAft>
              <a:buNone/>
            </a:pPr>
            <a:r>
              <a:t/>
            </a:r>
            <a:endParaRPr/>
          </a:p>
          <a:p>
            <a:pPr indent="0" lvl="0" marL="0" rtl="0" algn="l">
              <a:spcBef>
                <a:spcPts val="0"/>
              </a:spcBef>
              <a:spcAft>
                <a:spcPts val="0"/>
              </a:spcAft>
              <a:buNone/>
            </a:pPr>
            <a:r>
              <a:rPr lang="de-DE"/>
              <a:t>Os métodos seguros são aqueles que não alteram o estado da aplicação. O único método seguro é o GET, os outros modificam os recursos.</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4932c9c28b_0_9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Verbos HTTP -&gt; SQL -&gt; CRUD</a:t>
            </a:r>
            <a:endParaRPr/>
          </a:p>
        </p:txBody>
      </p:sp>
      <p:sp>
        <p:nvSpPr>
          <p:cNvPr id="277" name="Google Shape;277;g14932c9c28b_0_96"/>
          <p:cNvSpPr txBox="1"/>
          <p:nvPr/>
        </p:nvSpPr>
        <p:spPr>
          <a:xfrm>
            <a:off x="442750" y="1592025"/>
            <a:ext cx="1091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Calibri"/>
                <a:ea typeface="Calibri"/>
                <a:cs typeface="Calibri"/>
                <a:sym typeface="Calibri"/>
              </a:rPr>
              <a:t>As mais importantes e utilizadas são:  </a:t>
            </a:r>
            <a:r>
              <a:rPr b="1" lang="de-DE" sz="1800">
                <a:latin typeface="Calibri"/>
                <a:ea typeface="Calibri"/>
                <a:cs typeface="Calibri"/>
                <a:sym typeface="Calibri"/>
              </a:rPr>
              <a:t>POST, GET, PUT </a:t>
            </a:r>
            <a:r>
              <a:rPr lang="de-DE" sz="1800">
                <a:latin typeface="Calibri"/>
                <a:ea typeface="Calibri"/>
                <a:cs typeface="Calibri"/>
                <a:sym typeface="Calibri"/>
              </a:rPr>
              <a:t>e</a:t>
            </a:r>
            <a:r>
              <a:rPr b="1" lang="de-DE" sz="1800">
                <a:latin typeface="Calibri"/>
                <a:ea typeface="Calibri"/>
                <a:cs typeface="Calibri"/>
                <a:sym typeface="Calibri"/>
              </a:rPr>
              <a:t> DELETE</a:t>
            </a:r>
            <a:r>
              <a:rPr lang="de-DE" sz="1800">
                <a:latin typeface="Calibri"/>
                <a:ea typeface="Calibri"/>
                <a:cs typeface="Calibri"/>
                <a:sym typeface="Calibri"/>
              </a:rPr>
              <a:t>. Frequentemente, estas operações são combinadas com operações C.R.U.D. para a persistência de dados.</a:t>
            </a:r>
            <a:endParaRPr sz="1800">
              <a:latin typeface="Calibri"/>
              <a:ea typeface="Calibri"/>
              <a:cs typeface="Calibri"/>
              <a:sym typeface="Calibri"/>
            </a:endParaRPr>
          </a:p>
        </p:txBody>
      </p:sp>
      <p:graphicFrame>
        <p:nvGraphicFramePr>
          <p:cNvPr id="278" name="Google Shape;278;g14932c9c28b_0_96"/>
          <p:cNvGraphicFramePr/>
          <p:nvPr/>
        </p:nvGraphicFramePr>
        <p:xfrm>
          <a:off x="442750" y="3112075"/>
          <a:ext cx="3000000" cy="3000000"/>
        </p:xfrm>
        <a:graphic>
          <a:graphicData uri="http://schemas.openxmlformats.org/drawingml/2006/table">
            <a:tbl>
              <a:tblPr>
                <a:noFill/>
                <a:tableStyleId>{1668672F-19C8-4625-97E5-DCA5EBC09E12}</a:tableStyleId>
              </a:tblPr>
              <a:tblGrid>
                <a:gridCol w="3429000"/>
                <a:gridCol w="3429000"/>
                <a:gridCol w="3429000"/>
              </a:tblGrid>
              <a:tr h="381000">
                <a:tc>
                  <a:txBody>
                    <a:bodyPr/>
                    <a:lstStyle/>
                    <a:p>
                      <a:pPr indent="0" lvl="0" marL="0" rtl="0" algn="l">
                        <a:spcBef>
                          <a:spcPts val="0"/>
                        </a:spcBef>
                        <a:spcAft>
                          <a:spcPts val="0"/>
                        </a:spcAft>
                        <a:buNone/>
                      </a:pPr>
                      <a:r>
                        <a:rPr b="1" lang="de-DE"/>
                        <a:t>Operação CRUD</a:t>
                      </a:r>
                      <a:endParaRPr b="1"/>
                    </a:p>
                  </a:txBody>
                  <a:tcPr marT="91425" marB="91425" marR="91425" marL="91425">
                    <a:solidFill>
                      <a:schemeClr val="lt2"/>
                    </a:solidFill>
                  </a:tcPr>
                </a:tc>
                <a:tc>
                  <a:txBody>
                    <a:bodyPr/>
                    <a:lstStyle/>
                    <a:p>
                      <a:pPr indent="0" lvl="0" marL="0" rtl="0" algn="l">
                        <a:spcBef>
                          <a:spcPts val="0"/>
                        </a:spcBef>
                        <a:spcAft>
                          <a:spcPts val="0"/>
                        </a:spcAft>
                        <a:buNone/>
                      </a:pPr>
                      <a:r>
                        <a:rPr b="1" lang="de-DE"/>
                        <a:t>Método Rest</a:t>
                      </a:r>
                      <a:endParaRPr b="1"/>
                    </a:p>
                  </a:txBody>
                  <a:tcPr marT="91425" marB="91425" marR="91425" marL="91425">
                    <a:solidFill>
                      <a:schemeClr val="lt2"/>
                    </a:solidFill>
                  </a:tcPr>
                </a:tc>
                <a:tc>
                  <a:txBody>
                    <a:bodyPr/>
                    <a:lstStyle/>
                    <a:p>
                      <a:pPr indent="0" lvl="0" marL="0" rtl="0" algn="l">
                        <a:spcBef>
                          <a:spcPts val="0"/>
                        </a:spcBef>
                        <a:spcAft>
                          <a:spcPts val="0"/>
                        </a:spcAft>
                        <a:buNone/>
                      </a:pPr>
                      <a:r>
                        <a:rPr b="1" lang="de-DE"/>
                        <a:t>Comando SQL</a:t>
                      </a:r>
                      <a:endParaRPr b="1"/>
                    </a:p>
                  </a:txBody>
                  <a:tcPr marT="91425" marB="91425" marR="91425" marL="91425">
                    <a:solidFill>
                      <a:schemeClr val="lt2"/>
                    </a:solidFill>
                  </a:tcPr>
                </a:tc>
              </a:tr>
              <a:tr h="381000">
                <a:tc>
                  <a:txBody>
                    <a:bodyPr/>
                    <a:lstStyle/>
                    <a:p>
                      <a:pPr indent="0" lvl="0" marL="0" rtl="0" algn="l">
                        <a:spcBef>
                          <a:spcPts val="0"/>
                        </a:spcBef>
                        <a:spcAft>
                          <a:spcPts val="0"/>
                        </a:spcAft>
                        <a:buNone/>
                      </a:pPr>
                      <a:r>
                        <a:rPr lang="de-DE"/>
                        <a:t>Create</a:t>
                      </a:r>
                      <a:endParaRPr/>
                    </a:p>
                  </a:txBody>
                  <a:tcPr marT="91425" marB="91425" marR="91425" marL="91425"/>
                </a:tc>
                <a:tc>
                  <a:txBody>
                    <a:bodyPr/>
                    <a:lstStyle/>
                    <a:p>
                      <a:pPr indent="0" lvl="0" marL="0" rtl="0" algn="l">
                        <a:spcBef>
                          <a:spcPts val="0"/>
                        </a:spcBef>
                        <a:spcAft>
                          <a:spcPts val="0"/>
                        </a:spcAft>
                        <a:buNone/>
                      </a:pPr>
                      <a:r>
                        <a:rPr lang="de-DE"/>
                        <a:t>POST</a:t>
                      </a:r>
                      <a:endParaRPr/>
                    </a:p>
                  </a:txBody>
                  <a:tcPr marT="91425" marB="91425" marR="91425" marL="91425"/>
                </a:tc>
                <a:tc>
                  <a:txBody>
                    <a:bodyPr/>
                    <a:lstStyle/>
                    <a:p>
                      <a:pPr indent="0" lvl="0" marL="0" rtl="0" algn="l">
                        <a:spcBef>
                          <a:spcPts val="0"/>
                        </a:spcBef>
                        <a:spcAft>
                          <a:spcPts val="0"/>
                        </a:spcAft>
                        <a:buNone/>
                      </a:pPr>
                      <a:r>
                        <a:rPr lang="de-DE"/>
                        <a:t>INSERT</a:t>
                      </a:r>
                      <a:endParaRPr/>
                    </a:p>
                  </a:txBody>
                  <a:tcPr marT="91425" marB="91425" marR="91425" marL="91425"/>
                </a:tc>
              </a:tr>
              <a:tr h="381000">
                <a:tc>
                  <a:txBody>
                    <a:bodyPr/>
                    <a:lstStyle/>
                    <a:p>
                      <a:pPr indent="0" lvl="0" marL="0" rtl="0" algn="l">
                        <a:spcBef>
                          <a:spcPts val="0"/>
                        </a:spcBef>
                        <a:spcAft>
                          <a:spcPts val="0"/>
                        </a:spcAft>
                        <a:buNone/>
                      </a:pPr>
                      <a:r>
                        <a:rPr lang="de-DE"/>
                        <a:t>Recovery</a:t>
                      </a:r>
                      <a:endParaRPr/>
                    </a:p>
                  </a:txBody>
                  <a:tcPr marT="91425" marB="91425" marR="91425" marL="91425"/>
                </a:tc>
                <a:tc>
                  <a:txBody>
                    <a:bodyPr/>
                    <a:lstStyle/>
                    <a:p>
                      <a:pPr indent="0" lvl="0" marL="0" rtl="0" algn="l">
                        <a:spcBef>
                          <a:spcPts val="0"/>
                        </a:spcBef>
                        <a:spcAft>
                          <a:spcPts val="0"/>
                        </a:spcAft>
                        <a:buNone/>
                      </a:pPr>
                      <a:r>
                        <a:rPr lang="de-DE"/>
                        <a:t>GET</a:t>
                      </a:r>
                      <a:endParaRPr/>
                    </a:p>
                  </a:txBody>
                  <a:tcPr marT="91425" marB="91425" marR="91425" marL="91425"/>
                </a:tc>
                <a:tc>
                  <a:txBody>
                    <a:bodyPr/>
                    <a:lstStyle/>
                    <a:p>
                      <a:pPr indent="0" lvl="0" marL="0" rtl="0" algn="l">
                        <a:spcBef>
                          <a:spcPts val="0"/>
                        </a:spcBef>
                        <a:spcAft>
                          <a:spcPts val="0"/>
                        </a:spcAft>
                        <a:buNone/>
                      </a:pPr>
                      <a:r>
                        <a:rPr lang="de-DE"/>
                        <a:t>SELECT</a:t>
                      </a:r>
                      <a:endParaRPr/>
                    </a:p>
                  </a:txBody>
                  <a:tcPr marT="91425" marB="91425" marR="91425" marL="91425"/>
                </a:tc>
              </a:tr>
              <a:tr h="381000">
                <a:tc>
                  <a:txBody>
                    <a:bodyPr/>
                    <a:lstStyle/>
                    <a:p>
                      <a:pPr indent="0" lvl="0" marL="0" rtl="0" algn="l">
                        <a:spcBef>
                          <a:spcPts val="0"/>
                        </a:spcBef>
                        <a:spcAft>
                          <a:spcPts val="0"/>
                        </a:spcAft>
                        <a:buNone/>
                      </a:pPr>
                      <a:r>
                        <a:rPr lang="de-DE"/>
                        <a:t>Update</a:t>
                      </a:r>
                      <a:endParaRPr/>
                    </a:p>
                  </a:txBody>
                  <a:tcPr marT="91425" marB="91425" marR="91425" marL="91425"/>
                </a:tc>
                <a:tc>
                  <a:txBody>
                    <a:bodyPr/>
                    <a:lstStyle/>
                    <a:p>
                      <a:pPr indent="0" lvl="0" marL="0" rtl="0" algn="l">
                        <a:spcBef>
                          <a:spcPts val="0"/>
                        </a:spcBef>
                        <a:spcAft>
                          <a:spcPts val="0"/>
                        </a:spcAft>
                        <a:buNone/>
                      </a:pPr>
                      <a:r>
                        <a:rPr lang="de-DE"/>
                        <a:t>PUT</a:t>
                      </a:r>
                      <a:endParaRPr/>
                    </a:p>
                  </a:txBody>
                  <a:tcPr marT="91425" marB="91425" marR="91425" marL="91425"/>
                </a:tc>
                <a:tc>
                  <a:txBody>
                    <a:bodyPr/>
                    <a:lstStyle/>
                    <a:p>
                      <a:pPr indent="0" lvl="0" marL="0" rtl="0" algn="l">
                        <a:spcBef>
                          <a:spcPts val="0"/>
                        </a:spcBef>
                        <a:spcAft>
                          <a:spcPts val="0"/>
                        </a:spcAft>
                        <a:buNone/>
                      </a:pPr>
                      <a:r>
                        <a:rPr lang="de-DE"/>
                        <a:t>UPDATE</a:t>
                      </a:r>
                      <a:endParaRPr/>
                    </a:p>
                  </a:txBody>
                  <a:tcPr marT="91425" marB="91425" marR="91425" marL="91425"/>
                </a:tc>
              </a:tr>
              <a:tr h="381000">
                <a:tc>
                  <a:txBody>
                    <a:bodyPr/>
                    <a:lstStyle/>
                    <a:p>
                      <a:pPr indent="0" lvl="0" marL="0" rtl="0" algn="l">
                        <a:spcBef>
                          <a:spcPts val="0"/>
                        </a:spcBef>
                        <a:spcAft>
                          <a:spcPts val="0"/>
                        </a:spcAft>
                        <a:buNone/>
                      </a:pPr>
                      <a:r>
                        <a:rPr lang="de-DE"/>
                        <a:t>Delete</a:t>
                      </a:r>
                      <a:endParaRPr/>
                    </a:p>
                  </a:txBody>
                  <a:tcPr marT="91425" marB="91425" marR="91425" marL="91425"/>
                </a:tc>
                <a:tc>
                  <a:txBody>
                    <a:bodyPr/>
                    <a:lstStyle/>
                    <a:p>
                      <a:pPr indent="0" lvl="0" marL="0" rtl="0" algn="l">
                        <a:spcBef>
                          <a:spcPts val="0"/>
                        </a:spcBef>
                        <a:spcAft>
                          <a:spcPts val="0"/>
                        </a:spcAft>
                        <a:buNone/>
                      </a:pPr>
                      <a:r>
                        <a:rPr lang="de-DE"/>
                        <a:t>DELETE</a:t>
                      </a:r>
                      <a:endParaRPr/>
                    </a:p>
                  </a:txBody>
                  <a:tcPr marT="91425" marB="91425" marR="91425" marL="91425"/>
                </a:tc>
                <a:tc>
                  <a:txBody>
                    <a:bodyPr/>
                    <a:lstStyle/>
                    <a:p>
                      <a:pPr indent="0" lvl="0" marL="0" rtl="0" algn="l">
                        <a:spcBef>
                          <a:spcPts val="0"/>
                        </a:spcBef>
                        <a:spcAft>
                          <a:spcPts val="0"/>
                        </a:spcAft>
                        <a:buNone/>
                      </a:pPr>
                      <a:r>
                        <a:rPr lang="de-DE"/>
                        <a:t>DELETE</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4932c9c28b_0_6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JSON / XML?</a:t>
            </a:r>
            <a:endParaRPr/>
          </a:p>
        </p:txBody>
      </p:sp>
      <p:sp>
        <p:nvSpPr>
          <p:cNvPr id="284" name="Google Shape;284;g14932c9c28b_0_65"/>
          <p:cNvSpPr txBox="1"/>
          <p:nvPr/>
        </p:nvSpPr>
        <p:spPr>
          <a:xfrm>
            <a:off x="367425" y="2148875"/>
            <a:ext cx="5181300" cy="27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de-DE" u="none" cap="none" strike="noStrike">
                <a:solidFill>
                  <a:srgbClr val="000000"/>
                </a:solidFill>
                <a:latin typeface="Arial"/>
                <a:ea typeface="Arial"/>
                <a:cs typeface="Arial"/>
                <a:sym typeface="Arial"/>
              </a:rPr>
              <a:t>JSON</a:t>
            </a:r>
            <a:endParaRPr b="1"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Fácil e simples de usar</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Consome menos memória, menor banda para transferência de dados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Não é necessário criar “Mapeamento”, Jackson resolve tudo ;-)</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No browser/javascript, não há a necessidade de biblioteca extra para converter os dados</a:t>
            </a:r>
            <a:endParaRPr b="0" i="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string = JSON.stringfy(objeto)</a:t>
            </a:r>
            <a:endParaRPr b="0" i="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Objeto = JSON.parse(string)</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Muito comum em serviços web, aplicativos e sites de dados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
        <p:nvSpPr>
          <p:cNvPr id="285" name="Google Shape;285;g14932c9c28b_0_65"/>
          <p:cNvSpPr txBox="1"/>
          <p:nvPr/>
        </p:nvSpPr>
        <p:spPr>
          <a:xfrm>
            <a:off x="6725070" y="2125350"/>
            <a:ext cx="4974900" cy="29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de-DE" u="none" cap="none" strike="noStrike">
                <a:solidFill>
                  <a:srgbClr val="000000"/>
                </a:solidFill>
                <a:latin typeface="Arial"/>
                <a:ea typeface="Arial"/>
                <a:cs typeface="Arial"/>
                <a:sym typeface="Arial"/>
              </a:rPr>
              <a:t>XML</a:t>
            </a:r>
            <a:endParaRPr b="1"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Tags não são pré-definidas (como em html), é possível criar tags customizadas.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Criado principalmente para transportar dados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Código de marcação é fácil de ser entendido e legível por seres humanos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Formato bem estruturado, fácil de por seres humanos.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Possibilidade de se ter validadores de formatos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Muito comum em aplicações/ferramentas corporativas</a:t>
            </a:r>
            <a:endParaRPr b="0" i="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u="none" cap="none" strike="noStrike">
                <a:solidFill>
                  <a:srgbClr val="000000"/>
                </a:solidFill>
                <a:latin typeface="Arial"/>
                <a:ea typeface="Arial"/>
                <a:cs typeface="Arial"/>
                <a:sym typeface="Arial"/>
              </a:rPr>
              <a:t>Utilizado em arquivos de configuração e documentos (Office)</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
        <p:nvSpPr>
          <p:cNvPr id="286" name="Google Shape;286;g14932c9c28b_0_65"/>
          <p:cNvSpPr txBox="1"/>
          <p:nvPr/>
        </p:nvSpPr>
        <p:spPr>
          <a:xfrm>
            <a:off x="1149075" y="5240350"/>
            <a:ext cx="2995800" cy="1223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"Carla"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"carla@gmail.com"</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"telefone"</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"2245-6789"</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287" name="Google Shape;287;g14932c9c28b_0_65"/>
          <p:cNvSpPr txBox="1"/>
          <p:nvPr/>
        </p:nvSpPr>
        <p:spPr>
          <a:xfrm>
            <a:off x="6179700" y="5240350"/>
            <a:ext cx="3438600" cy="1316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xml</a:t>
            </a:r>
            <a:r>
              <a:rPr b="1" lang="de-DE" sz="1050">
                <a:solidFill>
                  <a:srgbClr val="9CDCFE"/>
                </a:solidFill>
                <a:latin typeface="Courier New"/>
                <a:ea typeface="Courier New"/>
                <a:cs typeface="Courier New"/>
                <a:sym typeface="Courier New"/>
              </a:rPr>
              <a:t> version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"1.0"</a:t>
            </a:r>
            <a:r>
              <a:rPr b="1" lang="de-DE" sz="1050">
                <a:solidFill>
                  <a:srgbClr val="9CDCFE"/>
                </a:solidFill>
                <a:latin typeface="Courier New"/>
                <a:ea typeface="Courier New"/>
                <a:cs typeface="Courier New"/>
                <a:sym typeface="Courier New"/>
              </a:rPr>
              <a:t> encoding</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"UTF-8"</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root</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nome</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Carla</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nome</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email</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carla@gmail.com</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email</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telefone</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2245-6789</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telefone</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root</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288" name="Google Shape;288;g14932c9c28b_0_65"/>
          <p:cNvSpPr txBox="1"/>
          <p:nvPr/>
        </p:nvSpPr>
        <p:spPr>
          <a:xfrm>
            <a:off x="430153" y="1465740"/>
            <a:ext cx="3053700" cy="3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de-DE" sz="1600" u="none" cap="none" strike="noStrike">
                <a:solidFill>
                  <a:srgbClr val="000000"/>
                </a:solidFill>
                <a:latin typeface="Arial"/>
                <a:ea typeface="Arial"/>
                <a:cs typeface="Arial"/>
                <a:sym typeface="Arial"/>
              </a:rPr>
              <a:t>Representação de Recursos</a:t>
            </a:r>
            <a:endParaRPr b="1" i="0" sz="1600" u="none" cap="none" strike="noStrike">
              <a:solidFill>
                <a:srgbClr val="000000"/>
              </a:solidFill>
              <a:latin typeface="Arial"/>
              <a:ea typeface="Arial"/>
              <a:cs typeface="Arial"/>
              <a:sym typeface="Arial"/>
            </a:endParaRPr>
          </a:p>
        </p:txBody>
      </p:sp>
      <p:sp>
        <p:nvSpPr>
          <p:cNvPr id="289" name="Google Shape;289;g14932c9c28b_0_65"/>
          <p:cNvSpPr txBox="1"/>
          <p:nvPr/>
        </p:nvSpPr>
        <p:spPr>
          <a:xfrm>
            <a:off x="451923" y="1748774"/>
            <a:ext cx="39894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de-DE" sz="1250" u="none" cap="none" strike="noStrike">
                <a:solidFill>
                  <a:srgbClr val="000000"/>
                </a:solidFill>
                <a:latin typeface="Arial"/>
                <a:ea typeface="Arial"/>
                <a:cs typeface="Arial"/>
                <a:sym typeface="Arial"/>
              </a:rPr>
              <a:t>Os dois padrões mais utilizados são JSON e XML.</a:t>
            </a:r>
            <a:endParaRPr b="0" i="0" sz="125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97da7dc3e_1_2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Status</a:t>
            </a:r>
            <a:endParaRPr/>
          </a:p>
        </p:txBody>
      </p:sp>
      <p:graphicFrame>
        <p:nvGraphicFramePr>
          <p:cNvPr id="295" name="Google Shape;295;g1497da7dc3e_1_29" title="Tabela dos códigos de status"/>
          <p:cNvGraphicFramePr/>
          <p:nvPr/>
        </p:nvGraphicFramePr>
        <p:xfrm>
          <a:off x="719494" y="2254732"/>
          <a:ext cx="3000000" cy="3000000"/>
        </p:xfrm>
        <a:graphic>
          <a:graphicData uri="http://schemas.openxmlformats.org/drawingml/2006/table">
            <a:tbl>
              <a:tblPr>
                <a:noFill/>
                <a:tableStyleId>{EE3342CC-24B4-4932-BC73-E63186E9EF6A}</a:tableStyleId>
              </a:tblPr>
              <a:tblGrid>
                <a:gridCol w="2201025"/>
                <a:gridCol w="8377700"/>
              </a:tblGrid>
              <a:tr h="287000">
                <a:tc>
                  <a:txBody>
                    <a:bodyPr/>
                    <a:lstStyle/>
                    <a:p>
                      <a:pPr indent="0" lvl="0" marL="0" marR="0" rtl="0" algn="l">
                        <a:lnSpc>
                          <a:spcPct val="100000"/>
                        </a:lnSpc>
                        <a:spcBef>
                          <a:spcPts val="0"/>
                        </a:spcBef>
                        <a:spcAft>
                          <a:spcPts val="0"/>
                        </a:spcAft>
                        <a:buClr>
                          <a:srgbClr val="000000"/>
                        </a:buClr>
                        <a:buSzPts val="1000"/>
                        <a:buFont typeface="Arial"/>
                        <a:buNone/>
                      </a:pPr>
                      <a:r>
                        <a:rPr b="1" lang="de-DE" sz="1100" u="none" cap="none" strike="noStrike"/>
                        <a:t>Categoria</a:t>
                      </a:r>
                      <a:endParaRPr b="1" sz="1100" u="none" cap="none" strike="noStrike"/>
                    </a:p>
                  </a:txBody>
                  <a:tcPr marT="165100" marB="16510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de-DE" sz="1100" u="none" cap="none" strike="noStrike"/>
                        <a:t>Descrição</a:t>
                      </a:r>
                      <a:endParaRPr b="1" sz="1100" u="none" cap="none" strike="noStrike"/>
                    </a:p>
                  </a:txBody>
                  <a:tcPr marT="165100" marB="16510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478600">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1xx: Informacional</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Comunica informações no nível do protocolo de transferência.</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101 - indica mudança de protocolo (ex: de http para websocket)</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r>
              <a:tr h="660500">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2xx: Sucesso</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Indica que a requisição foi completada: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200 - ok</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201 - criado</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600">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3xx: Redirecionar</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Indica que o cliente deve realizar alguma operação adicional.</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301 - indica que o recurso mudou de localização (indicando a nova no cabeçalho)</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r>
              <a:tr h="1362175">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4xx: Erro do Cliente</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Alguma informação fornecida pelo cliente é inválida</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400 - Bad Request (dados inválidos ou incompletos)</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401 - não autorizado</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403 - proibido</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404 - não encontrado</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405 - método não permitido (POST e PUT proibidos)</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600">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5xx: Erro no Servidor</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de-DE" sz="1100" u="none" cap="none" strike="noStrike"/>
                        <a:t>Erro de responsabilidade do servidor</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de-DE" sz="1100" u="none" cap="none" strike="noStrike"/>
                        <a:t>500 - Erro interno (ex.: exception não tratada no java)</a:t>
                      </a:r>
                      <a:endParaRPr sz="1100" u="none" cap="none" strike="noStrike"/>
                    </a:p>
                  </a:txBody>
                  <a:tcPr marT="82550" marB="82550" marR="165100" marL="165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r>
            </a:tbl>
          </a:graphicData>
        </a:graphic>
      </p:graphicFrame>
      <p:sp>
        <p:nvSpPr>
          <p:cNvPr id="296" name="Google Shape;296;g1497da7dc3e_1_29"/>
          <p:cNvSpPr txBox="1"/>
          <p:nvPr/>
        </p:nvSpPr>
        <p:spPr>
          <a:xfrm>
            <a:off x="876100" y="1639125"/>
            <a:ext cx="925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Toda requisição, em sua resposta, retorna um código de status informa o estado do recurso requisitado.</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Na tabela abaixo temos as categorias dos códigos de status</a:t>
            </a:r>
            <a:endParaRPr>
              <a:latin typeface="Calibri"/>
              <a:ea typeface="Calibri"/>
              <a:cs typeface="Calibri"/>
              <a:sym typeface="Calibri"/>
            </a:endParaRPr>
          </a:p>
        </p:txBody>
      </p:sp>
      <p:sp>
        <p:nvSpPr>
          <p:cNvPr id="297" name="Google Shape;297;g1497da7dc3e_1_29"/>
          <p:cNvSpPr txBox="1"/>
          <p:nvPr/>
        </p:nvSpPr>
        <p:spPr>
          <a:xfrm>
            <a:off x="1581450" y="6443500"/>
            <a:ext cx="1071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a:t>A lista completa de códigos pode ser obtida em:  </a:t>
            </a:r>
            <a:r>
              <a:rPr lang="de-DE" sz="1200" u="sng">
                <a:solidFill>
                  <a:schemeClr val="hlink"/>
                </a:solidFill>
                <a:hlinkClick r:id="rId3"/>
              </a:rPr>
              <a:t>https://httpstatuses.com/</a:t>
            </a:r>
            <a:r>
              <a:rPr lang="de-DE" sz="1200"/>
              <a:t>  e </a:t>
            </a:r>
            <a:r>
              <a:rPr lang="de-DE" sz="1200" u="sng">
                <a:solidFill>
                  <a:schemeClr val="hlink"/>
                </a:solidFill>
                <a:hlinkClick r:id="rId4"/>
              </a:rPr>
              <a:t>https://www.iana.org/assignments/http-status-codes/http-status-codes.xhtml</a:t>
            </a:r>
            <a:r>
              <a:rPr lang="de-DE" sz="1200"/>
              <a:t> </a:t>
            </a:r>
            <a:endParaRPr sz="1200"/>
          </a:p>
          <a:p>
            <a:pPr indent="0" lvl="0" marL="0" rtl="0" algn="l">
              <a:spcBef>
                <a:spcPts val="0"/>
              </a:spcBef>
              <a:spcAft>
                <a:spcPts val="0"/>
              </a:spcAft>
              <a:buNone/>
            </a:pPr>
            <a:r>
              <a:t/>
            </a:r>
            <a:endParaRPr sz="1200"/>
          </a:p>
        </p:txBody>
      </p:sp>
      <p:sp>
        <p:nvSpPr>
          <p:cNvPr id="298" name="Google Shape;298;g1497da7dc3e_1_29"/>
          <p:cNvSpPr txBox="1"/>
          <p:nvPr/>
        </p:nvSpPr>
        <p:spPr>
          <a:xfrm>
            <a:off x="8722975" y="1538900"/>
            <a:ext cx="2675700" cy="646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solidFill>
                  <a:srgbClr val="FFFFFF"/>
                </a:solidFill>
              </a:rPr>
              <a:t>curl -X HEAD http://www.google.com -I</a:t>
            </a:r>
            <a:endParaRPr sz="1000">
              <a:solidFill>
                <a:srgbClr val="FFFFFF"/>
              </a:solidFill>
            </a:endParaRPr>
          </a:p>
          <a:p>
            <a:pPr indent="0" lvl="0" marL="0" rtl="0" algn="l">
              <a:spcBef>
                <a:spcPts val="0"/>
              </a:spcBef>
              <a:spcAft>
                <a:spcPts val="0"/>
              </a:spcAft>
              <a:buNone/>
            </a:pPr>
            <a:r>
              <a:rPr lang="de-DE" sz="1000">
                <a:solidFill>
                  <a:srgbClr val="FFFFFF"/>
                </a:solidFill>
              </a:rPr>
              <a:t>HTTP/1.1 200 OK</a:t>
            </a:r>
            <a:endParaRPr sz="1000">
              <a:solidFill>
                <a:srgbClr val="FFFFFF"/>
              </a:solidFill>
            </a:endParaRPr>
          </a:p>
          <a:p>
            <a:pPr indent="0" lvl="0" marL="0" rtl="0" algn="l">
              <a:spcBef>
                <a:spcPts val="0"/>
              </a:spcBef>
              <a:spcAft>
                <a:spcPts val="0"/>
              </a:spcAft>
              <a:buNone/>
            </a:pPr>
            <a:r>
              <a:rPr lang="de-DE" sz="1000">
                <a:solidFill>
                  <a:srgbClr val="FFFFFF"/>
                </a:solidFill>
              </a:rPr>
              <a:t>….</a:t>
            </a:r>
            <a:endParaRPr sz="1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67c2844c4_0_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Exemplo Acesso API</a:t>
            </a:r>
            <a:endParaRPr/>
          </a:p>
        </p:txBody>
      </p:sp>
      <p:sp>
        <p:nvSpPr>
          <p:cNvPr id="304" name="Google Shape;304;g1467c2844c4_0_1"/>
          <p:cNvSpPr txBox="1"/>
          <p:nvPr/>
        </p:nvSpPr>
        <p:spPr>
          <a:xfrm>
            <a:off x="555825" y="2995650"/>
            <a:ext cx="5718300" cy="2539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569CD6"/>
                </a:solidFill>
                <a:latin typeface="Courier New"/>
                <a:ea typeface="Courier New"/>
                <a:cs typeface="Courier New"/>
                <a:sym typeface="Courier New"/>
              </a:rPr>
              <a:t>var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url</a:t>
            </a:r>
            <a:r>
              <a:rPr b="1" lang="de-DE" sz="1050">
                <a:solidFill>
                  <a:srgbClr val="D4D4D4"/>
                </a:solidFill>
                <a:latin typeface="Courier New"/>
                <a:ea typeface="Courier New"/>
                <a:cs typeface="Courier New"/>
                <a:sym typeface="Courier New"/>
              </a:rPr>
              <a:t> = </a:t>
            </a:r>
            <a:r>
              <a:rPr b="1" lang="de-DE" sz="1050">
                <a:solidFill>
                  <a:srgbClr val="CE9178"/>
                </a:solidFill>
                <a:latin typeface="Courier New"/>
                <a:ea typeface="Courier New"/>
                <a:cs typeface="Courier New"/>
                <a:sym typeface="Courier New"/>
              </a:rPr>
              <a:t>'https://viacep.com.br/ws/25720322/json/'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var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 = </a:t>
            </a:r>
            <a:r>
              <a:rPr b="1" lang="de-DE" sz="1050">
                <a:solidFill>
                  <a:srgbClr val="569CD6"/>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XMLHttpRequest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onreadystatechange</a:t>
            </a:r>
            <a:r>
              <a:rPr b="1" lang="de-DE" sz="1050">
                <a:solidFill>
                  <a:srgbClr val="D4D4D4"/>
                </a:solidFill>
                <a:latin typeface="Courier New"/>
                <a:ea typeface="Courier New"/>
                <a:cs typeface="Courier New"/>
                <a:sym typeface="Courier New"/>
              </a:rPr>
              <a:t> = </a:t>
            </a:r>
            <a:r>
              <a:rPr b="1" lang="de-DE" sz="1050">
                <a:solidFill>
                  <a:srgbClr val="569CD6"/>
                </a:solidFill>
                <a:latin typeface="Courier New"/>
                <a:ea typeface="Courier New"/>
                <a:cs typeface="Courier New"/>
                <a:sym typeface="Courier New"/>
              </a:rPr>
              <a:t>function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readyState</a:t>
            </a:r>
            <a:r>
              <a:rPr b="1" lang="de-DE" sz="1050">
                <a:solidFill>
                  <a:srgbClr val="D4D4D4"/>
                </a:solidFill>
                <a:latin typeface="Courier New"/>
                <a:ea typeface="Courier New"/>
                <a:cs typeface="Courier New"/>
                <a:sym typeface="Courier New"/>
              </a:rPr>
              <a:t> == </a:t>
            </a:r>
            <a:r>
              <a:rPr b="1" lang="de-DE" sz="1050">
                <a:solidFill>
                  <a:srgbClr val="B5CEA8"/>
                </a:solidFill>
                <a:latin typeface="Courier New"/>
                <a:ea typeface="Courier New"/>
                <a:cs typeface="Courier New"/>
                <a:sym typeface="Courier New"/>
              </a:rPr>
              <a:t>4</a:t>
            </a:r>
            <a:r>
              <a:rPr b="1" lang="de-DE" sz="1050">
                <a:solidFill>
                  <a:srgbClr val="D4D4D4"/>
                </a:solidFill>
                <a:latin typeface="Courier New"/>
                <a:ea typeface="Courier New"/>
                <a:cs typeface="Courier New"/>
                <a:sym typeface="Courier New"/>
              </a:rPr>
              <a:t> &amp;&amp; </a:t>
            </a: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status</a:t>
            </a:r>
            <a:r>
              <a:rPr b="1" lang="de-DE" sz="1050">
                <a:solidFill>
                  <a:srgbClr val="D4D4D4"/>
                </a:solidFill>
                <a:latin typeface="Courier New"/>
                <a:ea typeface="Courier New"/>
                <a:cs typeface="Courier New"/>
                <a:sym typeface="Courier New"/>
              </a:rPr>
              <a:t> == </a:t>
            </a:r>
            <a:r>
              <a:rPr b="1" lang="de-DE" sz="1050">
                <a:solidFill>
                  <a:srgbClr val="B5CEA8"/>
                </a:solidFill>
                <a:latin typeface="Courier New"/>
                <a:ea typeface="Courier New"/>
                <a:cs typeface="Courier New"/>
                <a:sym typeface="Courier New"/>
              </a:rPr>
              <a:t>200</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var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json</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JSON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parse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responseText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console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log</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json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open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"GET"</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url</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true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9CDCFE"/>
                </a:solidFill>
                <a:latin typeface="Courier New"/>
                <a:ea typeface="Courier New"/>
                <a:cs typeface="Courier New"/>
                <a:sym typeface="Courier New"/>
              </a:rPr>
              <a:t>xmlhttp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send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D4D4D4"/>
              </a:solidFill>
              <a:latin typeface="Courier New"/>
              <a:ea typeface="Courier New"/>
              <a:cs typeface="Courier New"/>
              <a:sym typeface="Courier New"/>
            </a:endParaRPr>
          </a:p>
        </p:txBody>
      </p:sp>
      <p:pic>
        <p:nvPicPr>
          <p:cNvPr descr="Código apresentado no slide sendo executado no console do Chrome. O resulta impresso exibe informações sobre o cep: bairro correas, ddd 24, ibge 3303906, localidade Petrópolis, logradouro Rua vigário Correa" id="305" name="Google Shape;305;g1467c2844c4_0_1" title="Teste em console "/>
          <p:cNvPicPr preferRelativeResize="0"/>
          <p:nvPr/>
        </p:nvPicPr>
        <p:blipFill>
          <a:blip r:embed="rId3">
            <a:alphaModFix/>
          </a:blip>
          <a:stretch>
            <a:fillRect/>
          </a:stretch>
        </p:blipFill>
        <p:spPr>
          <a:xfrm>
            <a:off x="6746800" y="1566700"/>
            <a:ext cx="5195207" cy="5167175"/>
          </a:xfrm>
          <a:prstGeom prst="rect">
            <a:avLst/>
          </a:prstGeom>
          <a:noFill/>
          <a:ln cap="flat" cmpd="sng" w="9525">
            <a:solidFill>
              <a:schemeClr val="dk2"/>
            </a:solidFill>
            <a:prstDash val="solid"/>
            <a:round/>
            <a:headEnd len="sm" w="sm" type="none"/>
            <a:tailEnd len="sm" w="sm" type="none"/>
          </a:ln>
        </p:spPr>
      </p:pic>
      <p:sp>
        <p:nvSpPr>
          <p:cNvPr id="306" name="Google Shape;306;g1467c2844c4_0_1"/>
          <p:cNvSpPr txBox="1"/>
          <p:nvPr/>
        </p:nvSpPr>
        <p:spPr>
          <a:xfrm>
            <a:off x="480425" y="1566700"/>
            <a:ext cx="541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t>Acesso a APIs rest</a:t>
            </a:r>
            <a:endParaRPr b="1"/>
          </a:p>
          <a:p>
            <a:pPr indent="0" lvl="0" marL="0" rtl="0" algn="just">
              <a:spcBef>
                <a:spcPts val="0"/>
              </a:spcBef>
              <a:spcAft>
                <a:spcPts val="0"/>
              </a:spcAft>
              <a:buNone/>
            </a:pPr>
            <a:r>
              <a:rPr lang="de-DE"/>
              <a:t>Uma página web pode acessar um serviço rest utilizando o componente XMLHttpRequest do javascript: </a:t>
            </a:r>
            <a:endParaRPr/>
          </a:p>
          <a:p>
            <a:pPr indent="0" lvl="0" marL="0" rtl="0" algn="just">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4932c9c28b_0_16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12" name="Google Shape;312;g14932c9c28b_0_162"/>
          <p:cNvSpPr/>
          <p:nvPr/>
        </p:nvSpPr>
        <p:spPr>
          <a:xfrm>
            <a:off x="468072" y="5298978"/>
            <a:ext cx="11146200" cy="154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de-DE" sz="1400" u="none" cap="none" strike="noStrike">
                <a:solidFill>
                  <a:srgbClr val="000000"/>
                </a:solidFill>
                <a:latin typeface="Arial"/>
                <a:ea typeface="Arial"/>
                <a:cs typeface="Arial"/>
                <a:sym typeface="Arial"/>
              </a:rPr>
              <a:t>O modelo de maturidade rest foi desenvolvido por Leonard Richardson.</a:t>
            </a:r>
            <a:endParaRPr/>
          </a:p>
          <a:p>
            <a:pPr indent="0" lvl="0" marL="0" marR="0" rtl="0" algn="l">
              <a:lnSpc>
                <a:spcPct val="100000"/>
              </a:lnSpc>
              <a:spcBef>
                <a:spcPts val="0"/>
              </a:spcBef>
              <a:spcAft>
                <a:spcPts val="0"/>
              </a:spcAft>
              <a:buNone/>
            </a:pPr>
            <a:r>
              <a:rPr b="0" i="0" lang="de-DE" sz="1400" u="sng" cap="none" strike="noStrike">
                <a:solidFill>
                  <a:srgbClr val="000000"/>
                </a:solidFill>
                <a:latin typeface="Arial"/>
                <a:ea typeface="Arial"/>
                <a:cs typeface="Arial"/>
                <a:sym typeface="Arial"/>
                <a:hlinkClick r:id="rId3">
                  <a:extLst>
                    <a:ext uri="{A12FA001-AC4F-418D-AE19-62706E023703}">
                      <ahyp:hlinkClr val="tx"/>
                    </a:ext>
                  </a:extLst>
                </a:hlinkClick>
              </a:rPr>
              <a:t>Fonte: https://martinfowler.com/articles/richardsonMaturityModel.html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de-DE" sz="1400" u="none" cap="none" strike="noStrike">
                <a:solidFill>
                  <a:srgbClr val="000000"/>
                </a:solidFill>
                <a:latin typeface="Arial"/>
                <a:ea typeface="Arial"/>
                <a:cs typeface="Arial"/>
                <a:sym typeface="Arial"/>
              </a:rPr>
              <a:t>Ele foi desenvolvido para padronizar e facilitar a implementação de APIs REST, sendo dividido em quatro níveis.</a:t>
            </a:r>
            <a:endParaRPr b="0" i="0" sz="1400" u="none" cap="none" strike="noStrike">
              <a:solidFill>
                <a:srgbClr val="000000"/>
              </a:solidFill>
              <a:latin typeface="Arial"/>
              <a:ea typeface="Arial"/>
              <a:cs typeface="Arial"/>
              <a:sym typeface="Arial"/>
            </a:endParaRPr>
          </a:p>
        </p:txBody>
      </p:sp>
      <p:pic>
        <p:nvPicPr>
          <p:cNvPr descr="Gráfico indiciando os níveis de modelo de maturidade: &#10;level3: hipermidia controls&#10;level2: http verbs&#10;level1: resources&#10;level0: the swamp of pox" id="313" name="Google Shape;313;g14932c9c28b_0_162" title="Gráfico"/>
          <p:cNvPicPr preferRelativeResize="0"/>
          <p:nvPr/>
        </p:nvPicPr>
        <p:blipFill rotWithShape="1">
          <a:blip r:embed="rId4">
            <a:alphaModFix/>
          </a:blip>
          <a:srcRect b="0" l="0" r="0" t="0"/>
          <a:stretch/>
        </p:blipFill>
        <p:spPr>
          <a:xfrm>
            <a:off x="2644551" y="1666128"/>
            <a:ext cx="5263932" cy="31129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4932c9c28b_0_16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19" name="Google Shape;319;g14932c9c28b_0_168"/>
          <p:cNvSpPr/>
          <p:nvPr/>
        </p:nvSpPr>
        <p:spPr>
          <a:xfrm>
            <a:off x="838201" y="1947928"/>
            <a:ext cx="10115100" cy="73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Este é o nível básico, geralmente uma API que implementa este nível não é considerada REST. Os nomes dos recursos não seguem qualquer padrão.  Nesse nível usamos o protocolo HTTP para comunicação, mas sem regras para implementação dos métodos.</a:t>
            </a:r>
            <a:endParaRPr sz="1600"/>
          </a:p>
        </p:txBody>
      </p:sp>
      <p:sp>
        <p:nvSpPr>
          <p:cNvPr id="320" name="Google Shape;320;g14932c9c28b_0_168"/>
          <p:cNvSpPr/>
          <p:nvPr/>
        </p:nvSpPr>
        <p:spPr>
          <a:xfrm>
            <a:off x="838201" y="1612676"/>
            <a:ext cx="3099900" cy="35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600" u="none" cap="none" strike="noStrike">
                <a:solidFill>
                  <a:srgbClr val="000000"/>
                </a:solidFill>
                <a:latin typeface="Arial"/>
                <a:ea typeface="Arial"/>
                <a:cs typeface="Arial"/>
                <a:sym typeface="Arial"/>
              </a:rPr>
              <a:t>Nível 0 – POX (Plain Old XML)</a:t>
            </a:r>
            <a:endParaRPr b="1" i="0" sz="1600" u="none" cap="none" strike="noStrike">
              <a:solidFill>
                <a:srgbClr val="000000"/>
              </a:solidFill>
              <a:latin typeface="Arial"/>
              <a:ea typeface="Arial"/>
              <a:cs typeface="Arial"/>
              <a:sym typeface="Arial"/>
            </a:endParaRPr>
          </a:p>
        </p:txBody>
      </p:sp>
      <p:graphicFrame>
        <p:nvGraphicFramePr>
          <p:cNvPr id="321" name="Google Shape;321;g14932c9c28b_0_168"/>
          <p:cNvGraphicFramePr/>
          <p:nvPr/>
        </p:nvGraphicFramePr>
        <p:xfrm>
          <a:off x="2792114" y="2808033"/>
          <a:ext cx="3000000" cy="3000000"/>
        </p:xfrm>
        <a:graphic>
          <a:graphicData uri="http://schemas.openxmlformats.org/drawingml/2006/table">
            <a:tbl>
              <a:tblPr bandRow="1" firstRow="1">
                <a:noFill/>
                <a:tableStyleId>{6E9E269E-7C4E-4177-A3D6-70B3533D555A}</a:tableStyleId>
              </a:tblPr>
              <a:tblGrid>
                <a:gridCol w="2058400"/>
                <a:gridCol w="2058400"/>
                <a:gridCol w="2058400"/>
              </a:tblGrid>
              <a:tr h="229725">
                <a:tc>
                  <a:txBody>
                    <a:bodyPr/>
                    <a:lstStyle/>
                    <a:p>
                      <a:pPr indent="0" lvl="0" marL="0" marR="0" rtl="0" algn="ctr">
                        <a:lnSpc>
                          <a:spcPct val="100000"/>
                        </a:lnSpc>
                        <a:spcBef>
                          <a:spcPts val="0"/>
                        </a:spcBef>
                        <a:spcAft>
                          <a:spcPts val="0"/>
                        </a:spcAft>
                        <a:buNone/>
                      </a:pPr>
                      <a:r>
                        <a:rPr lang="de-DE" sz="1250" u="none" cap="none" strike="noStrike"/>
                        <a:t>Verbo</a:t>
                      </a:r>
                      <a:endParaRPr sz="125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de-DE" sz="1250" u="none" cap="none" strike="noStrike"/>
                        <a:t>URI</a:t>
                      </a:r>
                      <a:endParaRPr sz="125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de-DE" sz="1250" u="none" cap="none" strike="noStrike"/>
                        <a:t>Ação</a:t>
                      </a:r>
                      <a:endParaRPr sz="1250" u="none" cap="none" strike="noStrike"/>
                    </a:p>
                  </a:txBody>
                  <a:tcPr marT="45725" marB="45725" marR="91450" marL="91450"/>
                </a:tc>
              </a:tr>
              <a:tr h="229725">
                <a:tc>
                  <a:txBody>
                    <a:bodyPr/>
                    <a:lstStyle/>
                    <a:p>
                      <a:pPr indent="0" lvl="0" marL="0" marR="0" rtl="0" algn="l">
                        <a:lnSpc>
                          <a:spcPct val="100000"/>
                        </a:lnSpc>
                        <a:spcBef>
                          <a:spcPts val="0"/>
                        </a:spcBef>
                        <a:spcAft>
                          <a:spcPts val="0"/>
                        </a:spcAft>
                        <a:buNone/>
                      </a:pPr>
                      <a:r>
                        <a:rPr b="1" lang="de-DE" sz="1250" u="none" cap="none" strike="noStrike"/>
                        <a:t>GET</a:t>
                      </a:r>
                      <a:endParaRPr b="1"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/buscarAluno/2</a:t>
                      </a:r>
                      <a:endParaRPr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Pesquisar</a:t>
                      </a:r>
                      <a:endParaRPr sz="1250" u="none" cap="none" strike="noStrike"/>
                    </a:p>
                  </a:txBody>
                  <a:tcPr marT="45725" marB="45725" marR="91450" marL="91450"/>
                </a:tc>
              </a:tr>
              <a:tr h="229725">
                <a:tc>
                  <a:txBody>
                    <a:bodyPr/>
                    <a:lstStyle/>
                    <a:p>
                      <a:pPr indent="0" lvl="0" marL="0" marR="0" rtl="0" algn="l">
                        <a:lnSpc>
                          <a:spcPct val="100000"/>
                        </a:lnSpc>
                        <a:spcBef>
                          <a:spcPts val="0"/>
                        </a:spcBef>
                        <a:spcAft>
                          <a:spcPts val="0"/>
                        </a:spcAft>
                        <a:buNone/>
                      </a:pPr>
                      <a:r>
                        <a:rPr b="1" lang="de-DE" sz="1250" u="none" cap="none" strike="noStrike"/>
                        <a:t>POST</a:t>
                      </a:r>
                      <a:endParaRPr b="1"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/salvarAluno</a:t>
                      </a:r>
                      <a:endParaRPr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Cadastrar</a:t>
                      </a:r>
                      <a:endParaRPr sz="1250" u="none" cap="none" strike="noStrike"/>
                    </a:p>
                  </a:txBody>
                  <a:tcPr marT="45725" marB="45725" marR="91450" marL="91450"/>
                </a:tc>
              </a:tr>
              <a:tr h="229725">
                <a:tc>
                  <a:txBody>
                    <a:bodyPr/>
                    <a:lstStyle/>
                    <a:p>
                      <a:pPr indent="0" lvl="0" marL="0" marR="0" rtl="0" algn="l">
                        <a:lnSpc>
                          <a:spcPct val="100000"/>
                        </a:lnSpc>
                        <a:spcBef>
                          <a:spcPts val="0"/>
                        </a:spcBef>
                        <a:spcAft>
                          <a:spcPts val="0"/>
                        </a:spcAft>
                        <a:buNone/>
                      </a:pPr>
                      <a:r>
                        <a:rPr b="1" lang="de-DE" sz="1250" u="none" cap="none" strike="noStrike"/>
                        <a:t>POST</a:t>
                      </a:r>
                      <a:endParaRPr b="1"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/alterarAluno/3</a:t>
                      </a:r>
                      <a:endParaRPr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Modificar</a:t>
                      </a:r>
                      <a:endParaRPr sz="1250" u="none" cap="none" strike="noStrike"/>
                    </a:p>
                  </a:txBody>
                  <a:tcPr marT="45725" marB="45725" marR="91450" marL="91450"/>
                </a:tc>
              </a:tr>
              <a:tr h="229725">
                <a:tc>
                  <a:txBody>
                    <a:bodyPr/>
                    <a:lstStyle/>
                    <a:p>
                      <a:pPr indent="0" lvl="0" marL="0" marR="0" rtl="0" algn="l">
                        <a:lnSpc>
                          <a:spcPct val="100000"/>
                        </a:lnSpc>
                        <a:spcBef>
                          <a:spcPts val="0"/>
                        </a:spcBef>
                        <a:spcAft>
                          <a:spcPts val="0"/>
                        </a:spcAft>
                        <a:buNone/>
                      </a:pPr>
                      <a:r>
                        <a:rPr b="1" lang="de-DE" sz="1250" u="none" cap="none" strike="noStrike"/>
                        <a:t>GET/POST</a:t>
                      </a:r>
                      <a:endParaRPr b="1"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/excluirAluno/2</a:t>
                      </a:r>
                      <a:endParaRPr sz="12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250" u="none" cap="none" strike="noStrike"/>
                        <a:t>Excluir</a:t>
                      </a:r>
                      <a:endParaRPr sz="1250" u="none" cap="none" strike="noStrike"/>
                    </a:p>
                  </a:txBody>
                  <a:tcPr marT="45725" marB="45725" marR="91450" marL="91450"/>
                </a:tc>
              </a:tr>
            </a:tbl>
          </a:graphicData>
        </a:graphic>
      </p:graphicFrame>
      <p:sp>
        <p:nvSpPr>
          <p:cNvPr id="322" name="Google Shape;322;g14932c9c28b_0_168"/>
          <p:cNvSpPr/>
          <p:nvPr/>
        </p:nvSpPr>
        <p:spPr>
          <a:xfrm>
            <a:off x="838201" y="4363932"/>
            <a:ext cx="9952200" cy="73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Neste nível temos outro problema que é a manipulação incorreta de códigos HTTP.  No exemplo abaixo foi retornado o código </a:t>
            </a:r>
            <a:r>
              <a:rPr b="1" i="0" lang="de-DE" u="none" cap="none" strike="noStrike">
                <a:solidFill>
                  <a:srgbClr val="000000"/>
                </a:solidFill>
                <a:latin typeface="Arial"/>
                <a:ea typeface="Arial"/>
                <a:cs typeface="Arial"/>
                <a:sym typeface="Arial"/>
              </a:rPr>
              <a:t>200 OK</a:t>
            </a:r>
            <a:r>
              <a:rPr b="0" i="0" lang="de-DE" u="none" cap="none" strike="noStrike">
                <a:solidFill>
                  <a:srgbClr val="000000"/>
                </a:solidFill>
                <a:latin typeface="Arial"/>
                <a:ea typeface="Arial"/>
                <a:cs typeface="Arial"/>
                <a:sym typeface="Arial"/>
              </a:rPr>
              <a:t> mesmo o aluno não sendo encontrado. A resposta HTTP apresenta uma informação totalmente diferente com o código 404</a:t>
            </a:r>
            <a:endParaRPr sz="1600"/>
          </a:p>
        </p:txBody>
      </p:sp>
      <p:sp>
        <p:nvSpPr>
          <p:cNvPr id="323" name="Google Shape;323;g14932c9c28b_0_168"/>
          <p:cNvSpPr/>
          <p:nvPr/>
        </p:nvSpPr>
        <p:spPr>
          <a:xfrm>
            <a:off x="2678442" y="5455561"/>
            <a:ext cx="7067700" cy="1072800"/>
          </a:xfrm>
          <a:prstGeom prst="rect">
            <a:avLst/>
          </a:prstGeom>
          <a:solidFill>
            <a:srgbClr val="FFFFFF"/>
          </a:solidFill>
          <a:ln cap="flat" cmpd="sng" w="25400">
            <a:solidFill>
              <a:srgbClr val="00B0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de-DE" sz="1300" u="none" cap="none" strike="noStrike">
                <a:solidFill>
                  <a:srgbClr val="000000"/>
                </a:solidFill>
                <a:latin typeface="Arial"/>
                <a:ea typeface="Arial"/>
                <a:cs typeface="Arial"/>
                <a:sym typeface="Arial"/>
              </a:rPr>
              <a:t>GET /buscarAluno/2</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de-DE" sz="1300" u="none" cap="none" strike="noStrike">
                <a:solidFill>
                  <a:srgbClr val="000000"/>
                </a:solidFill>
                <a:latin typeface="Arial"/>
                <a:ea typeface="Arial"/>
                <a:cs typeface="Arial"/>
                <a:sym typeface="Arial"/>
              </a:rPr>
              <a:t>HTTP/1.1 200 OK</a:t>
            </a:r>
            <a:endParaRPr sz="1600"/>
          </a:p>
          <a:p>
            <a:pPr indent="0" lvl="0" marL="0" marR="0" rtl="0" algn="l">
              <a:lnSpc>
                <a:spcPct val="100000"/>
              </a:lnSpc>
              <a:spcBef>
                <a:spcPts val="0"/>
              </a:spcBef>
              <a:spcAft>
                <a:spcPts val="0"/>
              </a:spcAft>
              <a:buNone/>
            </a:pPr>
            <a:r>
              <a:rPr b="0" i="0" lang="de-DE" sz="1300" u="none" cap="none" strike="noStrike">
                <a:solidFill>
                  <a:srgbClr val="000000"/>
                </a:solidFill>
                <a:latin typeface="Arial"/>
                <a:ea typeface="Arial"/>
                <a:cs typeface="Arial"/>
                <a:sym typeface="Arial"/>
              </a:rPr>
              <a:t>&lt;buscarAluno&gt;</a:t>
            </a:r>
            <a:endParaRPr sz="1600"/>
          </a:p>
          <a:p>
            <a:pPr indent="0" lvl="0" marL="0" marR="0" rtl="0" algn="l">
              <a:lnSpc>
                <a:spcPct val="100000"/>
              </a:lnSpc>
              <a:spcBef>
                <a:spcPts val="0"/>
              </a:spcBef>
              <a:spcAft>
                <a:spcPts val="0"/>
              </a:spcAft>
              <a:buNone/>
            </a:pPr>
            <a:r>
              <a:rPr b="0" i="0" lang="de-DE" sz="1300" u="none" cap="none" strike="noStrike">
                <a:solidFill>
                  <a:srgbClr val="000000"/>
                </a:solidFill>
                <a:latin typeface="Arial"/>
                <a:ea typeface="Arial"/>
                <a:cs typeface="Arial"/>
                <a:sym typeface="Arial"/>
              </a:rPr>
              <a:t>	&lt;status&gt;Aluno não encontrado&lt;/status&gt; &lt;codigo&gt;404&lt;/codigo&gt;</a:t>
            </a:r>
            <a:endParaRPr sz="1600"/>
          </a:p>
          <a:p>
            <a:pPr indent="0" lvl="0" marL="0" marR="0" rtl="0" algn="l">
              <a:lnSpc>
                <a:spcPct val="100000"/>
              </a:lnSpc>
              <a:spcBef>
                <a:spcPts val="0"/>
              </a:spcBef>
              <a:spcAft>
                <a:spcPts val="0"/>
              </a:spcAft>
              <a:buNone/>
            </a:pPr>
            <a:r>
              <a:rPr b="0" i="0" lang="de-DE" sz="1300" u="none" cap="none" strike="noStrike">
                <a:solidFill>
                  <a:srgbClr val="000000"/>
                </a:solidFill>
                <a:latin typeface="Arial"/>
                <a:ea typeface="Arial"/>
                <a:cs typeface="Arial"/>
                <a:sym typeface="Arial"/>
              </a:rPr>
              <a:t>&lt;buscarAluno&gt;</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4932c9c28b_0_17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29" name="Google Shape;329;g14932c9c28b_0_177"/>
          <p:cNvSpPr/>
          <p:nvPr/>
        </p:nvSpPr>
        <p:spPr>
          <a:xfrm>
            <a:off x="876100" y="2568350"/>
            <a:ext cx="10107900" cy="1011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Neste nível passamos a utilizar os recursos para organizar e modelar a API. Cada recurso utiliza substantivos no plural. Neste nível os verbos passam a ser utilizados de forma correta.</a:t>
            </a:r>
            <a:endParaRPr sz="1800"/>
          </a:p>
        </p:txBody>
      </p:sp>
      <p:sp>
        <p:nvSpPr>
          <p:cNvPr id="330" name="Google Shape;330;g14932c9c28b_0_177"/>
          <p:cNvSpPr/>
          <p:nvPr/>
        </p:nvSpPr>
        <p:spPr>
          <a:xfrm>
            <a:off x="838192" y="1639992"/>
            <a:ext cx="2400300" cy="67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800" u="none" cap="none" strike="noStrike">
                <a:solidFill>
                  <a:srgbClr val="000000"/>
                </a:solidFill>
                <a:latin typeface="Arial"/>
                <a:ea typeface="Arial"/>
                <a:cs typeface="Arial"/>
                <a:sym typeface="Arial"/>
              </a:rPr>
              <a:t>Nível 1 – Recursos</a:t>
            </a:r>
            <a:endParaRPr b="1" i="0" sz="1800" u="none" cap="none" strike="noStrike">
              <a:solidFill>
                <a:srgbClr val="000000"/>
              </a:solidFill>
              <a:latin typeface="Arial"/>
              <a:ea typeface="Arial"/>
              <a:cs typeface="Arial"/>
              <a:sym typeface="Arial"/>
            </a:endParaRPr>
          </a:p>
        </p:txBody>
      </p:sp>
      <p:graphicFrame>
        <p:nvGraphicFramePr>
          <p:cNvPr id="331" name="Google Shape;331;g14932c9c28b_0_177"/>
          <p:cNvGraphicFramePr/>
          <p:nvPr/>
        </p:nvGraphicFramePr>
        <p:xfrm>
          <a:off x="2383438" y="3722229"/>
          <a:ext cx="3000000" cy="3000000"/>
        </p:xfrm>
        <a:graphic>
          <a:graphicData uri="http://schemas.openxmlformats.org/drawingml/2006/table">
            <a:tbl>
              <a:tblPr bandRow="1" firstRow="1">
                <a:noFill/>
                <a:tableStyleId>{6E9E269E-7C4E-4177-A3D6-70B3533D555A}</a:tableStyleId>
              </a:tblPr>
              <a:tblGrid>
                <a:gridCol w="2094500"/>
                <a:gridCol w="2094500"/>
                <a:gridCol w="2094500"/>
              </a:tblGrid>
              <a:tr h="405025">
                <a:tc>
                  <a:txBody>
                    <a:bodyPr/>
                    <a:lstStyle/>
                    <a:p>
                      <a:pPr indent="0" lvl="0" marL="0" marR="0" rtl="0" algn="ctr">
                        <a:lnSpc>
                          <a:spcPct val="100000"/>
                        </a:lnSpc>
                        <a:spcBef>
                          <a:spcPts val="0"/>
                        </a:spcBef>
                        <a:spcAft>
                          <a:spcPts val="0"/>
                        </a:spcAft>
                        <a:buNone/>
                      </a:pPr>
                      <a:r>
                        <a:rPr lang="de-DE" sz="1550" u="none" cap="none" strike="noStrike"/>
                        <a:t>Verbo</a:t>
                      </a:r>
                      <a:endParaRPr sz="155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de-DE" sz="1550" u="none" cap="none" strike="noStrike"/>
                        <a:t>URI</a:t>
                      </a:r>
                      <a:endParaRPr sz="155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de-DE" sz="1550" u="none" cap="none" strike="noStrike"/>
                        <a:t>Ação</a:t>
                      </a:r>
                      <a:endParaRPr sz="1550" u="none" cap="none" strike="noStrike"/>
                    </a:p>
                  </a:txBody>
                  <a:tcPr marT="45725" marB="45725" marR="91450" marL="91450"/>
                </a:tc>
              </a:tr>
              <a:tr h="405025">
                <a:tc>
                  <a:txBody>
                    <a:bodyPr/>
                    <a:lstStyle/>
                    <a:p>
                      <a:pPr indent="0" lvl="0" marL="0" marR="0" rtl="0" algn="l">
                        <a:lnSpc>
                          <a:spcPct val="100000"/>
                        </a:lnSpc>
                        <a:spcBef>
                          <a:spcPts val="0"/>
                        </a:spcBef>
                        <a:spcAft>
                          <a:spcPts val="0"/>
                        </a:spcAft>
                        <a:buNone/>
                      </a:pPr>
                      <a:r>
                        <a:rPr b="1" lang="de-DE" sz="1550" u="none" cap="none" strike="noStrike"/>
                        <a:t>GET</a:t>
                      </a:r>
                      <a:endParaRPr b="1"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/alunos/2</a:t>
                      </a:r>
                      <a:endParaRPr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Pesquisar</a:t>
                      </a:r>
                      <a:endParaRPr sz="1550" u="none" cap="none" strike="noStrike"/>
                    </a:p>
                  </a:txBody>
                  <a:tcPr marT="45725" marB="45725" marR="91450" marL="91450"/>
                </a:tc>
              </a:tr>
              <a:tr h="405025">
                <a:tc>
                  <a:txBody>
                    <a:bodyPr/>
                    <a:lstStyle/>
                    <a:p>
                      <a:pPr indent="0" lvl="0" marL="0" marR="0" rtl="0" algn="l">
                        <a:lnSpc>
                          <a:spcPct val="100000"/>
                        </a:lnSpc>
                        <a:spcBef>
                          <a:spcPts val="0"/>
                        </a:spcBef>
                        <a:spcAft>
                          <a:spcPts val="0"/>
                        </a:spcAft>
                        <a:buNone/>
                      </a:pPr>
                      <a:r>
                        <a:rPr b="1" lang="de-DE" sz="1550" u="none" cap="none" strike="noStrike"/>
                        <a:t>POST</a:t>
                      </a:r>
                      <a:endParaRPr b="1"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/alunos</a:t>
                      </a:r>
                      <a:endParaRPr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Cadastrar</a:t>
                      </a:r>
                      <a:endParaRPr sz="1550" u="none" cap="none" strike="noStrike"/>
                    </a:p>
                  </a:txBody>
                  <a:tcPr marT="45725" marB="45725" marR="91450" marL="91450"/>
                </a:tc>
              </a:tr>
              <a:tr h="405025">
                <a:tc>
                  <a:txBody>
                    <a:bodyPr/>
                    <a:lstStyle/>
                    <a:p>
                      <a:pPr indent="0" lvl="0" marL="0" marR="0" rtl="0" algn="l">
                        <a:lnSpc>
                          <a:spcPct val="100000"/>
                        </a:lnSpc>
                        <a:spcBef>
                          <a:spcPts val="0"/>
                        </a:spcBef>
                        <a:spcAft>
                          <a:spcPts val="0"/>
                        </a:spcAft>
                        <a:buNone/>
                      </a:pPr>
                      <a:r>
                        <a:rPr b="1" lang="de-DE" sz="1550" u="none" cap="none" strike="noStrike"/>
                        <a:t>PUT</a:t>
                      </a:r>
                      <a:endParaRPr b="1"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/alunos/3</a:t>
                      </a:r>
                      <a:endParaRPr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Modificar</a:t>
                      </a:r>
                      <a:endParaRPr sz="1550" u="none" cap="none" strike="noStrike"/>
                    </a:p>
                  </a:txBody>
                  <a:tcPr marT="45725" marB="45725" marR="91450" marL="91450"/>
                </a:tc>
              </a:tr>
              <a:tr h="405025">
                <a:tc>
                  <a:txBody>
                    <a:bodyPr/>
                    <a:lstStyle/>
                    <a:p>
                      <a:pPr indent="0" lvl="0" marL="0" marR="0" rtl="0" algn="l">
                        <a:lnSpc>
                          <a:spcPct val="100000"/>
                        </a:lnSpc>
                        <a:spcBef>
                          <a:spcPts val="0"/>
                        </a:spcBef>
                        <a:spcAft>
                          <a:spcPts val="0"/>
                        </a:spcAft>
                        <a:buNone/>
                      </a:pPr>
                      <a:r>
                        <a:rPr b="1" lang="de-DE" sz="1550" u="none" cap="none" strike="noStrike"/>
                        <a:t>DELETE</a:t>
                      </a:r>
                      <a:endParaRPr b="1"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/alunos/2</a:t>
                      </a:r>
                      <a:endParaRPr sz="15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de-DE" sz="1550" u="none" cap="none" strike="noStrike"/>
                        <a:t>Excluir</a:t>
                      </a:r>
                      <a:endParaRPr sz="1550" u="none" cap="none" strike="noStrike"/>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4932c9c28b_0_19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37" name="Google Shape;337;g14932c9c28b_0_192"/>
          <p:cNvSpPr/>
          <p:nvPr/>
        </p:nvSpPr>
        <p:spPr>
          <a:xfrm>
            <a:off x="794649" y="1901856"/>
            <a:ext cx="10460100" cy="330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sz="1500" u="none" cap="none" strike="noStrike">
                <a:solidFill>
                  <a:srgbClr val="000000"/>
                </a:solidFill>
                <a:latin typeface="Arial"/>
                <a:ea typeface="Arial"/>
                <a:cs typeface="Arial"/>
                <a:sym typeface="Arial"/>
              </a:rPr>
              <a:t>O nível garante que os verbos mais utilizados (GET, POST, PUT e DELETE) sejam aplicados de forma correta. </a:t>
            </a:r>
            <a:endParaRPr sz="1700"/>
          </a:p>
        </p:txBody>
      </p:sp>
      <p:sp>
        <p:nvSpPr>
          <p:cNvPr id="338" name="Google Shape;338;g14932c9c28b_0_192"/>
          <p:cNvSpPr/>
          <p:nvPr/>
        </p:nvSpPr>
        <p:spPr>
          <a:xfrm>
            <a:off x="794649" y="1577577"/>
            <a:ext cx="2486700" cy="36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700" u="none" cap="none" strike="noStrike">
                <a:solidFill>
                  <a:srgbClr val="000000"/>
                </a:solidFill>
                <a:latin typeface="Arial"/>
                <a:ea typeface="Arial"/>
                <a:cs typeface="Arial"/>
                <a:sym typeface="Arial"/>
              </a:rPr>
              <a:t>Nível 2 – Verbos HTTP</a:t>
            </a:r>
            <a:endParaRPr b="1" i="0" sz="1700" u="none" cap="none" strike="noStrike">
              <a:solidFill>
                <a:srgbClr val="000000"/>
              </a:solidFill>
              <a:latin typeface="Arial"/>
              <a:ea typeface="Arial"/>
              <a:cs typeface="Arial"/>
              <a:sym typeface="Arial"/>
            </a:endParaRPr>
          </a:p>
        </p:txBody>
      </p:sp>
      <p:sp>
        <p:nvSpPr>
          <p:cNvPr id="339" name="Google Shape;339;g14932c9c28b_0_192"/>
          <p:cNvSpPr/>
          <p:nvPr/>
        </p:nvSpPr>
        <p:spPr>
          <a:xfrm>
            <a:off x="989316" y="2781533"/>
            <a:ext cx="5450700" cy="1119000"/>
          </a:xfrm>
          <a:prstGeom prst="rect">
            <a:avLst/>
          </a:prstGeom>
          <a:noFill/>
          <a:ln cap="flat" cmpd="sng" w="28575">
            <a:solidFill>
              <a:srgbClr val="00B0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u="none" cap="none" strike="noStrike">
                <a:solidFill>
                  <a:srgbClr val="000000"/>
                </a:solidFill>
                <a:latin typeface="Arial"/>
                <a:ea typeface="Arial"/>
                <a:cs typeface="Arial"/>
                <a:sym typeface="Arial"/>
              </a:rPr>
              <a:t>POST /alunos</a:t>
            </a:r>
            <a:endParaRPr sz="1700"/>
          </a:p>
          <a:p>
            <a:pPr indent="0" lvl="0" marL="0" marR="0" rtl="0" algn="l">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&lt;Aluno&gt;</a:t>
            </a:r>
            <a:endParaRPr sz="1700"/>
          </a:p>
          <a:p>
            <a:pPr indent="0" lvl="0" marL="0" marR="0" rtl="0" algn="l">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      &lt;Nome&gt;Leonardo de Oliveira&lt;/Nome&gt;</a:t>
            </a:r>
            <a:endParaRPr sz="1700"/>
          </a:p>
          <a:p>
            <a:pPr indent="0" lvl="0" marL="0" marR="0" rtl="0" algn="l">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       &lt;Telefone&gt;2234-2345&lt;/Telefone&gt;</a:t>
            </a:r>
            <a:endParaRPr sz="1700"/>
          </a:p>
          <a:p>
            <a:pPr indent="0" lvl="0" marL="0" marR="0" rtl="0" algn="l">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&lt;/Aluno&gt;</a:t>
            </a:r>
            <a:endParaRPr b="0" i="0" u="none" cap="none" strike="noStrike">
              <a:solidFill>
                <a:srgbClr val="000000"/>
              </a:solidFill>
              <a:latin typeface="Arial"/>
              <a:ea typeface="Arial"/>
              <a:cs typeface="Arial"/>
              <a:sym typeface="Arial"/>
            </a:endParaRPr>
          </a:p>
        </p:txBody>
      </p:sp>
      <p:sp>
        <p:nvSpPr>
          <p:cNvPr descr="Seta indicando Resposta" id="340" name="Google Shape;340;g14932c9c28b_0_192" title="Resposta"/>
          <p:cNvSpPr/>
          <p:nvPr/>
        </p:nvSpPr>
        <p:spPr>
          <a:xfrm flipH="1">
            <a:off x="989247" y="4490512"/>
            <a:ext cx="3530100" cy="241800"/>
          </a:xfrm>
          <a:prstGeom prst="chevron">
            <a:avLst>
              <a:gd fmla="val 50000" name="adj"/>
            </a:avLst>
          </a:prstGeom>
          <a:solidFill>
            <a:srgbClr val="0070C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de-DE" sz="1500" u="none" cap="none" strike="noStrike">
                <a:solidFill>
                  <a:srgbClr val="000000"/>
                </a:solidFill>
                <a:latin typeface="Arial"/>
                <a:ea typeface="Arial"/>
                <a:cs typeface="Arial"/>
                <a:sym typeface="Arial"/>
              </a:rPr>
              <a:t>Resposta</a:t>
            </a:r>
            <a:endParaRPr b="1" i="0" sz="1500" u="none" cap="none" strike="noStrike">
              <a:solidFill>
                <a:srgbClr val="000000"/>
              </a:solidFill>
              <a:latin typeface="Arial"/>
              <a:ea typeface="Arial"/>
              <a:cs typeface="Arial"/>
              <a:sym typeface="Arial"/>
            </a:endParaRPr>
          </a:p>
        </p:txBody>
      </p:sp>
      <p:sp>
        <p:nvSpPr>
          <p:cNvPr descr="Seta indicando Requisição" id="341" name="Google Shape;341;g14932c9c28b_0_192" title="Requisição"/>
          <p:cNvSpPr/>
          <p:nvPr/>
        </p:nvSpPr>
        <p:spPr>
          <a:xfrm>
            <a:off x="937405" y="2397515"/>
            <a:ext cx="3582000" cy="254700"/>
          </a:xfrm>
          <a:prstGeom prst="chevron">
            <a:avLst>
              <a:gd fmla="val 50000" name="adj"/>
            </a:avLst>
          </a:prstGeom>
          <a:solidFill>
            <a:srgbClr val="00B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de-DE" sz="1500" u="none" cap="none" strike="noStrike">
                <a:solidFill>
                  <a:srgbClr val="000000"/>
                </a:solidFill>
                <a:latin typeface="Arial"/>
                <a:ea typeface="Arial"/>
                <a:cs typeface="Arial"/>
                <a:sym typeface="Arial"/>
              </a:rPr>
              <a:t>Requisição</a:t>
            </a:r>
            <a:endParaRPr b="1" i="0" sz="1500" u="none" cap="none" strike="noStrike">
              <a:solidFill>
                <a:srgbClr val="000000"/>
              </a:solidFill>
              <a:latin typeface="Arial"/>
              <a:ea typeface="Arial"/>
              <a:cs typeface="Arial"/>
              <a:sym typeface="Arial"/>
            </a:endParaRPr>
          </a:p>
        </p:txBody>
      </p:sp>
      <p:sp>
        <p:nvSpPr>
          <p:cNvPr id="342" name="Google Shape;342;g14932c9c28b_0_192"/>
          <p:cNvSpPr/>
          <p:nvPr/>
        </p:nvSpPr>
        <p:spPr>
          <a:xfrm>
            <a:off x="989316" y="4857599"/>
            <a:ext cx="5450700" cy="513600"/>
          </a:xfrm>
          <a:prstGeom prst="rect">
            <a:avLst/>
          </a:prstGeom>
          <a:noFill/>
          <a:ln cap="flat" cmpd="sng" w="28575">
            <a:solidFill>
              <a:srgbClr val="00B0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u="none" cap="none" strike="noStrike">
                <a:solidFill>
                  <a:srgbClr val="000000"/>
                </a:solidFill>
                <a:latin typeface="Arial"/>
                <a:ea typeface="Arial"/>
                <a:cs typeface="Arial"/>
                <a:sym typeface="Arial"/>
              </a:rPr>
              <a:t> 201 Created</a:t>
            </a:r>
            <a:endParaRPr b="1"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de-DE" u="none" cap="none" strike="noStrike">
                <a:solidFill>
                  <a:srgbClr val="000000"/>
                </a:solidFill>
                <a:latin typeface="Arial"/>
                <a:ea typeface="Arial"/>
                <a:cs typeface="Arial"/>
                <a:sym typeface="Arial"/>
              </a:rPr>
              <a:t> </a:t>
            </a:r>
            <a:r>
              <a:rPr b="1" i="0" lang="de-DE" u="none" cap="none" strike="noStrike">
                <a:solidFill>
                  <a:srgbClr val="000000"/>
                </a:solidFill>
                <a:latin typeface="Arial"/>
                <a:ea typeface="Arial"/>
                <a:cs typeface="Arial"/>
                <a:sym typeface="Arial"/>
              </a:rPr>
              <a:t>Location:</a:t>
            </a:r>
            <a:r>
              <a:rPr b="0" i="0" lang="de-DE" u="none" cap="none" strike="noStrike">
                <a:solidFill>
                  <a:srgbClr val="000000"/>
                </a:solidFill>
                <a:latin typeface="Arial"/>
                <a:ea typeface="Arial"/>
                <a:cs typeface="Arial"/>
                <a:sym typeface="Arial"/>
              </a:rPr>
              <a:t> /alunos/2</a:t>
            </a:r>
            <a:endParaRPr sz="1700"/>
          </a:p>
        </p:txBody>
      </p:sp>
      <p:sp>
        <p:nvSpPr>
          <p:cNvPr id="343" name="Google Shape;343;g14932c9c28b_0_192"/>
          <p:cNvSpPr/>
          <p:nvPr/>
        </p:nvSpPr>
        <p:spPr>
          <a:xfrm>
            <a:off x="989316" y="5405680"/>
            <a:ext cx="96558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de-DE" sz="1500" u="none" cap="none" strike="noStrike">
                <a:solidFill>
                  <a:srgbClr val="000000"/>
                </a:solidFill>
                <a:latin typeface="Arial"/>
                <a:ea typeface="Arial"/>
                <a:cs typeface="Arial"/>
                <a:sym typeface="Arial"/>
              </a:rPr>
              <a:t>Principais características:</a:t>
            </a:r>
            <a:endParaRPr sz="1700"/>
          </a:p>
          <a:p>
            <a:pPr indent="-190500" lvl="0" marL="171450" marR="0" rtl="0" algn="just">
              <a:lnSpc>
                <a:spcPct val="100000"/>
              </a:lnSpc>
              <a:spcBef>
                <a:spcPts val="0"/>
              </a:spcBef>
              <a:spcAft>
                <a:spcPts val="0"/>
              </a:spcAft>
              <a:buClr>
                <a:srgbClr val="000000"/>
              </a:buClr>
              <a:buSzPts val="1500"/>
              <a:buFont typeface="Noto Sans Symbols"/>
              <a:buChar char="▪"/>
            </a:pPr>
            <a:r>
              <a:rPr b="0" i="0" lang="de-DE" sz="1500" u="none" cap="none" strike="noStrike">
                <a:solidFill>
                  <a:srgbClr val="000000"/>
                </a:solidFill>
                <a:latin typeface="Arial"/>
                <a:ea typeface="Arial"/>
                <a:cs typeface="Arial"/>
                <a:sym typeface="Arial"/>
              </a:rPr>
              <a:t>Neste nível temos também o tratamento correto dos códigos de resposta.</a:t>
            </a:r>
            <a:endParaRPr sz="1700"/>
          </a:p>
          <a:p>
            <a:pPr indent="-190500" lvl="0" marL="171450" marR="0" rtl="0" algn="just">
              <a:lnSpc>
                <a:spcPct val="100000"/>
              </a:lnSpc>
              <a:spcBef>
                <a:spcPts val="0"/>
              </a:spcBef>
              <a:spcAft>
                <a:spcPts val="0"/>
              </a:spcAft>
              <a:buClr>
                <a:srgbClr val="000000"/>
              </a:buClr>
              <a:buSzPts val="1500"/>
              <a:buFont typeface="Noto Sans Symbols"/>
              <a:buChar char="▪"/>
            </a:pPr>
            <a:r>
              <a:rPr b="0" i="0" lang="de-DE" sz="1500" u="none" cap="none" strike="noStrike">
                <a:solidFill>
                  <a:srgbClr val="000000"/>
                </a:solidFill>
                <a:latin typeface="Arial"/>
                <a:ea typeface="Arial"/>
                <a:cs typeface="Arial"/>
                <a:sym typeface="Arial"/>
              </a:rPr>
              <a:t>Presença do header “Location”. Esse header informa em qual endereço o recurso criado se encontra disponível.</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4932c9c28b_0_20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49" name="Google Shape;349;g14932c9c28b_0_204"/>
          <p:cNvSpPr/>
          <p:nvPr/>
        </p:nvSpPr>
        <p:spPr>
          <a:xfrm>
            <a:off x="838200" y="1989564"/>
            <a:ext cx="10573800" cy="587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Neste nível a API fornece links que indicarão as ações que estarão disponíveis para os clientes.  Nem todas as APIs utilizam este nível de maturidade. </a:t>
            </a:r>
            <a:endParaRPr b="0" i="0" sz="1600" u="none" cap="none" strike="noStrike">
              <a:solidFill>
                <a:srgbClr val="000000"/>
              </a:solidFill>
              <a:latin typeface="Arial"/>
              <a:ea typeface="Arial"/>
              <a:cs typeface="Arial"/>
              <a:sym typeface="Arial"/>
            </a:endParaRPr>
          </a:p>
        </p:txBody>
      </p:sp>
      <p:sp>
        <p:nvSpPr>
          <p:cNvPr id="350" name="Google Shape;350;g14932c9c28b_0_204"/>
          <p:cNvSpPr/>
          <p:nvPr/>
        </p:nvSpPr>
        <p:spPr>
          <a:xfrm>
            <a:off x="838200" y="1643525"/>
            <a:ext cx="9194400" cy="3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800" u="none" cap="none" strike="noStrike">
                <a:solidFill>
                  <a:srgbClr val="000000"/>
                </a:solidFill>
                <a:latin typeface="Arial"/>
                <a:ea typeface="Arial"/>
                <a:cs typeface="Arial"/>
                <a:sym typeface="Arial"/>
              </a:rPr>
              <a:t>Nível 3 – HATEOAS (</a:t>
            </a:r>
            <a:r>
              <a:rPr b="0" i="1" lang="de-DE" sz="1800" u="none" cap="none" strike="noStrike">
                <a:solidFill>
                  <a:srgbClr val="000000"/>
                </a:solidFill>
                <a:latin typeface="Arial"/>
                <a:ea typeface="Arial"/>
                <a:cs typeface="Arial"/>
                <a:sym typeface="Arial"/>
              </a:rPr>
              <a:t>Hypermedia as the Engine of Application State)</a:t>
            </a:r>
            <a:endParaRPr b="1" i="0" sz="1800" u="none" cap="none" strike="noStrike">
              <a:solidFill>
                <a:srgbClr val="000000"/>
              </a:solidFill>
              <a:latin typeface="Arial"/>
              <a:ea typeface="Arial"/>
              <a:cs typeface="Arial"/>
              <a:sym typeface="Arial"/>
            </a:endParaRPr>
          </a:p>
        </p:txBody>
      </p:sp>
      <p:sp>
        <p:nvSpPr>
          <p:cNvPr id="351" name="Google Shape;351;g14932c9c28b_0_204"/>
          <p:cNvSpPr/>
          <p:nvPr/>
        </p:nvSpPr>
        <p:spPr>
          <a:xfrm>
            <a:off x="3514075" y="4117150"/>
            <a:ext cx="5830800" cy="2401800"/>
          </a:xfrm>
          <a:prstGeom prst="rect">
            <a:avLst/>
          </a:prstGeom>
          <a:solidFill>
            <a:schemeClr val="dk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"matricula"</a:t>
            </a:r>
            <a:r>
              <a:rPr b="1" lang="de-DE" sz="1350">
                <a:solidFill>
                  <a:srgbClr val="D4D4D4"/>
                </a:solidFill>
                <a:latin typeface="Courier New"/>
                <a:ea typeface="Courier New"/>
                <a:cs typeface="Courier New"/>
                <a:sym typeface="Courier New"/>
              </a:rPr>
              <a:t>: </a:t>
            </a:r>
            <a:r>
              <a:rPr b="1" lang="de-DE" sz="1350">
                <a:solidFill>
                  <a:srgbClr val="B5CEA8"/>
                </a:solidFill>
                <a:latin typeface="Courier New"/>
                <a:ea typeface="Courier New"/>
                <a:cs typeface="Courier New"/>
                <a:sym typeface="Courier New"/>
              </a:rPr>
              <a:t>324</a:t>
            </a:r>
            <a:r>
              <a:rPr b="1" lang="de-DE" sz="1350">
                <a:solidFill>
                  <a:srgbClr val="D4D4D4"/>
                </a:solidFill>
                <a:latin typeface="Courier New"/>
                <a:ea typeface="Courier New"/>
                <a:cs typeface="Courier New"/>
                <a:sym typeface="Courier New"/>
              </a:rPr>
              <a:t>,</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"nome"</a:t>
            </a:r>
            <a:r>
              <a:rPr b="1" lang="de-DE" sz="1350">
                <a:solidFill>
                  <a:srgbClr val="D4D4D4"/>
                </a:solidFill>
                <a:latin typeface="Courier New"/>
                <a:ea typeface="Courier New"/>
                <a:cs typeface="Courier New"/>
                <a:sym typeface="Courier New"/>
              </a:rPr>
              <a:t>: </a:t>
            </a:r>
            <a:r>
              <a:rPr b="1" lang="de-DE" sz="1350">
                <a:solidFill>
                  <a:srgbClr val="CE9178"/>
                </a:solidFill>
                <a:latin typeface="Courier New"/>
                <a:ea typeface="Courier New"/>
                <a:cs typeface="Courier New"/>
                <a:sym typeface="Courier New"/>
              </a:rPr>
              <a:t>"João"</a:t>
            </a:r>
            <a:r>
              <a:rPr b="1" lang="de-DE" sz="1350">
                <a:solidFill>
                  <a:srgbClr val="D4D4D4"/>
                </a:solidFill>
                <a:latin typeface="Courier New"/>
                <a:ea typeface="Courier New"/>
                <a:cs typeface="Courier New"/>
                <a:sym typeface="Courier New"/>
              </a:rPr>
              <a:t>,</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350">
                <a:solidFill>
                  <a:srgbClr val="D4D4D4"/>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"telefone"</a:t>
            </a:r>
            <a:r>
              <a:rPr b="1" lang="de-DE" sz="1350">
                <a:solidFill>
                  <a:srgbClr val="D4D4D4"/>
                </a:solidFill>
                <a:latin typeface="Courier New"/>
                <a:ea typeface="Courier New"/>
                <a:cs typeface="Courier New"/>
                <a:sym typeface="Courier New"/>
              </a:rPr>
              <a:t>: </a:t>
            </a:r>
            <a:r>
              <a:rPr b="1" lang="de-DE" sz="1350">
                <a:solidFill>
                  <a:srgbClr val="CE9178"/>
                </a:solidFill>
                <a:latin typeface="Courier New"/>
                <a:ea typeface="Courier New"/>
                <a:cs typeface="Courier New"/>
                <a:sym typeface="Courier New"/>
              </a:rPr>
              <a:t>"2234-0989",</a:t>
            </a:r>
            <a:endParaRPr b="1" sz="13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CE9178"/>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"links":</a:t>
            </a:r>
            <a:r>
              <a:rPr b="1" lang="de-DE" sz="1350">
                <a:solidFill>
                  <a:srgbClr val="D4D4D4"/>
                </a:solidFill>
                <a:latin typeface="Courier New"/>
                <a:ea typeface="Courier New"/>
                <a:cs typeface="Courier New"/>
                <a:sym typeface="Courier New"/>
              </a:rPr>
              <a:t> [</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"rel"</a:t>
            </a:r>
            <a:r>
              <a:rPr b="1" lang="de-DE" sz="1350">
                <a:solidFill>
                  <a:srgbClr val="D4D4D4"/>
                </a:solidFill>
                <a:latin typeface="Courier New"/>
                <a:ea typeface="Courier New"/>
                <a:cs typeface="Courier New"/>
                <a:sym typeface="Courier New"/>
              </a:rPr>
              <a:t>: </a:t>
            </a:r>
            <a:r>
              <a:rPr b="1" lang="de-DE" sz="1350">
                <a:solidFill>
                  <a:srgbClr val="CE9178"/>
                </a:solidFill>
                <a:latin typeface="Courier New"/>
                <a:ea typeface="Courier New"/>
                <a:cs typeface="Courier New"/>
                <a:sym typeface="Courier New"/>
              </a:rPr>
              <a:t>"self"</a:t>
            </a:r>
            <a:r>
              <a:rPr b="1" lang="de-DE" sz="1350">
                <a:solidFill>
                  <a:srgbClr val="D4D4D4"/>
                </a:solidFill>
                <a:latin typeface="Courier New"/>
                <a:ea typeface="Courier New"/>
                <a:cs typeface="Courier New"/>
                <a:sym typeface="Courier New"/>
              </a:rPr>
              <a:t>,</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r>
              <a:rPr b="1" lang="de-DE" sz="1350">
                <a:solidFill>
                  <a:srgbClr val="9CDCFE"/>
                </a:solidFill>
                <a:latin typeface="Courier New"/>
                <a:ea typeface="Courier New"/>
                <a:cs typeface="Courier New"/>
                <a:sym typeface="Courier New"/>
              </a:rPr>
              <a:t>"href"</a:t>
            </a:r>
            <a:r>
              <a:rPr b="1" lang="de-DE" sz="1350">
                <a:solidFill>
                  <a:srgbClr val="D4D4D4"/>
                </a:solidFill>
                <a:latin typeface="Courier New"/>
                <a:ea typeface="Courier New"/>
                <a:cs typeface="Courier New"/>
                <a:sym typeface="Courier New"/>
              </a:rPr>
              <a:t>: </a:t>
            </a:r>
            <a:r>
              <a:rPr b="1" lang="de-DE" sz="1350">
                <a:solidFill>
                  <a:srgbClr val="CE9178"/>
                </a:solidFill>
                <a:latin typeface="Courier New"/>
                <a:ea typeface="Courier New"/>
                <a:cs typeface="Courier New"/>
                <a:sym typeface="Courier New"/>
              </a:rPr>
              <a:t>"http://localhost:8080/alunos/1"</a:t>
            </a:r>
            <a:endParaRPr b="1" sz="13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   ]</a:t>
            </a:r>
            <a:endParaRPr b="1" sz="13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350">
                <a:solidFill>
                  <a:srgbClr val="D4D4D4"/>
                </a:solidFill>
                <a:latin typeface="Courier New"/>
                <a:ea typeface="Courier New"/>
                <a:cs typeface="Courier New"/>
                <a:sym typeface="Courier New"/>
              </a:rPr>
              <a:t>}</a:t>
            </a:r>
            <a:endParaRPr b="1" sz="1350">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600">
              <a:solidFill>
                <a:srgbClr val="FFFFFF"/>
              </a:solidFill>
            </a:endParaRPr>
          </a:p>
        </p:txBody>
      </p:sp>
      <p:sp>
        <p:nvSpPr>
          <p:cNvPr id="352" name="Google Shape;352;g14932c9c28b_0_204"/>
          <p:cNvSpPr/>
          <p:nvPr/>
        </p:nvSpPr>
        <p:spPr>
          <a:xfrm>
            <a:off x="890676" y="2576898"/>
            <a:ext cx="10573800" cy="10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A resposta não contém somente os dados do aluno, mas inclui uma URL com o endereço de onde as informações desse aluno podem ser localizadas.</a:t>
            </a:r>
            <a:endParaRPr sz="1800"/>
          </a:p>
          <a:p>
            <a:pPr indent="0" lvl="0" marL="0" marR="0" rtl="0" algn="l">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 </a:t>
            </a:r>
            <a:r>
              <a:rPr b="1" i="0" lang="de-DE" sz="1600" u="none" cap="none" strike="noStrike">
                <a:solidFill>
                  <a:srgbClr val="000000"/>
                </a:solidFill>
                <a:latin typeface="Arial"/>
                <a:ea typeface="Arial"/>
                <a:cs typeface="Arial"/>
                <a:sym typeface="Arial"/>
              </a:rPr>
              <a:t>rel - </a:t>
            </a:r>
            <a:r>
              <a:rPr b="0" i="0" lang="de-DE" sz="1600" u="none" cap="none" strike="noStrike">
                <a:solidFill>
                  <a:srgbClr val="000000"/>
                </a:solidFill>
                <a:latin typeface="Arial"/>
                <a:ea typeface="Arial"/>
                <a:cs typeface="Arial"/>
                <a:sym typeface="Arial"/>
              </a:rPr>
              <a:t> significa relacionamento. No nosso caso o link faz referência ao próprio aluno.</a:t>
            </a:r>
            <a:endParaRPr sz="1800"/>
          </a:p>
          <a:p>
            <a:pPr indent="0" lvl="0" marL="0" marR="0" rtl="0" algn="l">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 </a:t>
            </a:r>
            <a:r>
              <a:rPr b="1" i="0" lang="de-DE" sz="1600" u="none" cap="none" strike="noStrike">
                <a:solidFill>
                  <a:srgbClr val="000000"/>
                </a:solidFill>
                <a:latin typeface="Arial"/>
                <a:ea typeface="Arial"/>
                <a:cs typeface="Arial"/>
                <a:sym typeface="Arial"/>
              </a:rPr>
              <a:t>href - </a:t>
            </a:r>
            <a:r>
              <a:rPr b="0" i="0" lang="de-DE" sz="1600" u="none" cap="none" strike="noStrike">
                <a:solidFill>
                  <a:srgbClr val="000000"/>
                </a:solidFill>
                <a:latin typeface="Arial"/>
                <a:ea typeface="Arial"/>
                <a:cs typeface="Arial"/>
                <a:sym typeface="Arial"/>
              </a:rPr>
              <a:t> é uma URL completa que define um único recurso.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4489098a44_0_73"/>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Introdução - </a:t>
            </a:r>
            <a:r>
              <a:rPr lang="de-DE"/>
              <a:t>Protocolo HTTP Rest</a:t>
            </a:r>
            <a:endParaRPr/>
          </a:p>
        </p:txBody>
      </p:sp>
      <p:sp>
        <p:nvSpPr>
          <p:cNvPr id="122" name="Google Shape;122;g14489098a44_0_73"/>
          <p:cNvSpPr txBox="1"/>
          <p:nvPr/>
        </p:nvSpPr>
        <p:spPr>
          <a:xfrm>
            <a:off x="904350" y="1707300"/>
            <a:ext cx="10654500" cy="478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sz="2300"/>
              <a:t>O Hypertext Transfer Protocol, sigla HTTP (em português </a:t>
            </a:r>
            <a:r>
              <a:rPr b="1" lang="de-DE" sz="2300"/>
              <a:t>Protocolo de Transferência de Hipertexto</a:t>
            </a:r>
            <a:r>
              <a:rPr lang="de-DE" sz="2300"/>
              <a:t>) é um protocolo de comunicação (…) utilizado para sistemas de informação de hipermídia distribuídos e colaborativos, sendo a base para a comunicação de dados da World Wide Web.</a:t>
            </a:r>
            <a:endParaRPr sz="2300"/>
          </a:p>
          <a:p>
            <a:pPr indent="0" lvl="0" marL="0" rtl="0" algn="just">
              <a:spcBef>
                <a:spcPts val="0"/>
              </a:spcBef>
              <a:spcAft>
                <a:spcPts val="0"/>
              </a:spcAft>
              <a:buNone/>
            </a:pPr>
            <a:r>
              <a:t/>
            </a:r>
            <a:endParaRPr sz="2300"/>
          </a:p>
          <a:p>
            <a:pPr indent="0" lvl="0" marL="0" rtl="0" algn="r">
              <a:spcBef>
                <a:spcPts val="0"/>
              </a:spcBef>
              <a:spcAft>
                <a:spcPts val="0"/>
              </a:spcAft>
              <a:buNone/>
            </a:pPr>
            <a:r>
              <a:rPr lang="de-DE" sz="2300"/>
              <a:t>Wikipedia</a:t>
            </a:r>
            <a:endParaRPr sz="2300"/>
          </a:p>
          <a:p>
            <a:pPr indent="0" lvl="0" marL="0" rtl="0" algn="just">
              <a:spcBef>
                <a:spcPts val="0"/>
              </a:spcBef>
              <a:spcAft>
                <a:spcPts val="0"/>
              </a:spcAft>
              <a:buNone/>
            </a:pPr>
            <a:r>
              <a:t/>
            </a:r>
            <a:endParaRPr sz="2300"/>
          </a:p>
          <a:p>
            <a:pPr indent="-374650" lvl="0" marL="457200" rtl="0" algn="just">
              <a:spcBef>
                <a:spcPts val="0"/>
              </a:spcBef>
              <a:spcAft>
                <a:spcPts val="0"/>
              </a:spcAft>
              <a:buClr>
                <a:schemeClr val="dk1"/>
              </a:buClr>
              <a:buSzPts val="2300"/>
              <a:buChar char="●"/>
            </a:pPr>
            <a:r>
              <a:rPr lang="de-DE" sz="2300">
                <a:solidFill>
                  <a:schemeClr val="dk1"/>
                </a:solidFill>
              </a:rPr>
              <a:t>É um protocolo que permite a obtenção de recursos, como documentos HTML, imagens, arquivos css, arquivos js, etc.  </a:t>
            </a:r>
            <a:endParaRPr sz="2300">
              <a:solidFill>
                <a:schemeClr val="dk1"/>
              </a:solidFill>
            </a:endParaRPr>
          </a:p>
          <a:p>
            <a:pPr indent="-374650" lvl="0" marL="457200" rtl="0" algn="just">
              <a:spcBef>
                <a:spcPts val="0"/>
              </a:spcBef>
              <a:spcAft>
                <a:spcPts val="0"/>
              </a:spcAft>
              <a:buClr>
                <a:schemeClr val="dk1"/>
              </a:buClr>
              <a:buSzPts val="2300"/>
              <a:buChar char="●"/>
            </a:pPr>
            <a:r>
              <a:rPr lang="de-DE" sz="2300">
                <a:solidFill>
                  <a:schemeClr val="dk1"/>
                </a:solidFill>
              </a:rPr>
              <a:t>É a base de qualquer troca de dados na Web </a:t>
            </a:r>
            <a:endParaRPr sz="2300">
              <a:solidFill>
                <a:schemeClr val="dk1"/>
              </a:solidFill>
            </a:endParaRPr>
          </a:p>
          <a:p>
            <a:pPr indent="-374650" lvl="0" marL="457200" rtl="0" algn="just">
              <a:spcBef>
                <a:spcPts val="0"/>
              </a:spcBef>
              <a:spcAft>
                <a:spcPts val="0"/>
              </a:spcAft>
              <a:buClr>
                <a:schemeClr val="dk1"/>
              </a:buClr>
              <a:buSzPts val="2300"/>
              <a:buChar char="●"/>
            </a:pPr>
            <a:r>
              <a:rPr lang="de-DE" sz="2300">
                <a:solidFill>
                  <a:schemeClr val="dk1"/>
                </a:solidFill>
              </a:rPr>
              <a:t>É um protocolo cliente-servidor, o que significa que as requisições são iniciadas pelo destinatário, geralmente um navegador da Web.</a:t>
            </a:r>
            <a:endParaRPr sz="2300"/>
          </a:p>
          <a:p>
            <a:pPr indent="0" lvl="0" marL="0" rtl="0" algn="l">
              <a:spcBef>
                <a:spcPts val="0"/>
              </a:spcBef>
              <a:spcAft>
                <a:spcPts val="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4932c9c28b_0_21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Modelo de Maturidade</a:t>
            </a:r>
            <a:endParaRPr/>
          </a:p>
        </p:txBody>
      </p:sp>
      <p:sp>
        <p:nvSpPr>
          <p:cNvPr id="358" name="Google Shape;358;g14932c9c28b_0_214"/>
          <p:cNvSpPr/>
          <p:nvPr/>
        </p:nvSpPr>
        <p:spPr>
          <a:xfrm>
            <a:off x="1072500" y="2074775"/>
            <a:ext cx="10184700" cy="741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de-DE" sz="1600" u="none" cap="none" strike="noStrike">
                <a:solidFill>
                  <a:srgbClr val="000000"/>
                </a:solidFill>
                <a:latin typeface="Arial"/>
                <a:ea typeface="Arial"/>
                <a:cs typeface="Arial"/>
                <a:sym typeface="Arial"/>
              </a:rPr>
              <a:t>Nos exemplos abaixo, dependendo do saldo do cliente a API disponibiliza respostas diferentes, se o saldo for igual ou inferior a zero só o link de depósito é habilitado.</a:t>
            </a:r>
            <a:endParaRPr b="0" i="0" sz="1600" u="none" cap="none" strike="noStrike">
              <a:solidFill>
                <a:srgbClr val="000000"/>
              </a:solidFill>
              <a:latin typeface="Arial"/>
              <a:ea typeface="Arial"/>
              <a:cs typeface="Arial"/>
              <a:sym typeface="Arial"/>
            </a:endParaRPr>
          </a:p>
        </p:txBody>
      </p:sp>
      <p:sp>
        <p:nvSpPr>
          <p:cNvPr id="359" name="Google Shape;359;g14932c9c28b_0_214"/>
          <p:cNvSpPr/>
          <p:nvPr/>
        </p:nvSpPr>
        <p:spPr>
          <a:xfrm>
            <a:off x="1072498" y="1602969"/>
            <a:ext cx="7236600" cy="49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800" u="none" cap="none" strike="noStrike">
                <a:solidFill>
                  <a:srgbClr val="000000"/>
                </a:solidFill>
                <a:latin typeface="Arial"/>
                <a:ea typeface="Arial"/>
                <a:cs typeface="Arial"/>
                <a:sym typeface="Arial"/>
              </a:rPr>
              <a:t>Nível 3 – HATEOAS (</a:t>
            </a:r>
            <a:r>
              <a:rPr b="0" i="1" lang="de-DE" sz="1800" u="none" cap="none" strike="noStrike">
                <a:solidFill>
                  <a:srgbClr val="000000"/>
                </a:solidFill>
                <a:latin typeface="Arial"/>
                <a:ea typeface="Arial"/>
                <a:cs typeface="Arial"/>
                <a:sym typeface="Arial"/>
              </a:rPr>
              <a:t>Hypermedia as the Engine of Application State)</a:t>
            </a:r>
            <a:endParaRPr b="1" i="0" sz="1800" u="none" cap="none" strike="noStrike">
              <a:solidFill>
                <a:srgbClr val="000000"/>
              </a:solidFill>
              <a:latin typeface="Arial"/>
              <a:ea typeface="Arial"/>
              <a:cs typeface="Arial"/>
              <a:sym typeface="Arial"/>
            </a:endParaRPr>
          </a:p>
        </p:txBody>
      </p:sp>
      <p:sp>
        <p:nvSpPr>
          <p:cNvPr id="360" name="Google Shape;360;g14932c9c28b_0_214"/>
          <p:cNvSpPr txBox="1"/>
          <p:nvPr/>
        </p:nvSpPr>
        <p:spPr>
          <a:xfrm>
            <a:off x="53150" y="3033325"/>
            <a:ext cx="6019500" cy="2770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"numero"</a:t>
            </a:r>
            <a:r>
              <a:rPr b="1" lang="de-DE" sz="1200">
                <a:solidFill>
                  <a:srgbClr val="D4D4D4"/>
                </a:solidFill>
                <a:latin typeface="Courier New"/>
                <a:ea typeface="Courier New"/>
                <a:cs typeface="Courier New"/>
                <a:sym typeface="Courier New"/>
              </a:rPr>
              <a:t>: </a:t>
            </a:r>
            <a:r>
              <a:rPr b="1" lang="de-DE" sz="1200">
                <a:solidFill>
                  <a:srgbClr val="B5CEA8"/>
                </a:solidFill>
                <a:latin typeface="Courier New"/>
                <a:ea typeface="Courier New"/>
                <a:cs typeface="Courier New"/>
                <a:sym typeface="Courier New"/>
              </a:rPr>
              <a:t>3134</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"saldo"</a:t>
            </a:r>
            <a:r>
              <a:rPr b="1" lang="de-DE" sz="1200">
                <a:solidFill>
                  <a:srgbClr val="D4D4D4"/>
                </a:solidFill>
                <a:latin typeface="Courier New"/>
                <a:ea typeface="Courier New"/>
                <a:cs typeface="Courier New"/>
                <a:sym typeface="Courier New"/>
              </a:rPr>
              <a:t>: </a:t>
            </a:r>
            <a:r>
              <a:rPr b="1" lang="de-DE" sz="1200">
                <a:solidFill>
                  <a:srgbClr val="B5CEA8"/>
                </a:solidFill>
                <a:latin typeface="Courier New"/>
                <a:ea typeface="Courier New"/>
                <a:cs typeface="Courier New"/>
                <a:sym typeface="Courier New"/>
              </a:rPr>
              <a:t>500</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"links"</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"rel"</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"deposito"</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"href"</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"http://localhost:8080/conta/3134/deposito"</a:t>
            </a:r>
            <a:endParaRPr b="1" sz="120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"rel"</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"saque"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"href"</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"http://localhost:8080/conta/3134/saque"</a:t>
            </a:r>
            <a:endParaRPr b="1" sz="120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p:txBody>
      </p:sp>
      <p:sp>
        <p:nvSpPr>
          <p:cNvPr id="361" name="Google Shape;361;g14932c9c28b_0_214"/>
          <p:cNvSpPr txBox="1"/>
          <p:nvPr/>
        </p:nvSpPr>
        <p:spPr>
          <a:xfrm>
            <a:off x="6144275" y="3033325"/>
            <a:ext cx="5906400" cy="2031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"numero"</a:t>
            </a:r>
            <a:r>
              <a:rPr b="1" lang="de-DE" sz="1200">
                <a:solidFill>
                  <a:srgbClr val="D4D4D4"/>
                </a:solidFill>
                <a:latin typeface="Courier New"/>
                <a:ea typeface="Courier New"/>
                <a:cs typeface="Courier New"/>
                <a:sym typeface="Courier New"/>
              </a:rPr>
              <a:t>: </a:t>
            </a:r>
            <a:r>
              <a:rPr b="1" lang="de-DE" sz="1200">
                <a:solidFill>
                  <a:srgbClr val="B5CEA8"/>
                </a:solidFill>
                <a:latin typeface="Courier New"/>
                <a:ea typeface="Courier New"/>
                <a:cs typeface="Courier New"/>
                <a:sym typeface="Courier New"/>
              </a:rPr>
              <a:t>3134</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"saldo"</a:t>
            </a:r>
            <a:r>
              <a:rPr b="1" lang="de-DE" sz="1200">
                <a:solidFill>
                  <a:srgbClr val="D4D4D4"/>
                </a:solidFill>
                <a:latin typeface="Courier New"/>
                <a:ea typeface="Courier New"/>
                <a:cs typeface="Courier New"/>
                <a:sym typeface="Courier New"/>
              </a:rPr>
              <a:t>: </a:t>
            </a:r>
            <a:r>
              <a:rPr b="1" lang="de-DE" sz="1200">
                <a:solidFill>
                  <a:srgbClr val="B5CEA8"/>
                </a:solidFill>
                <a:latin typeface="Courier New"/>
                <a:ea typeface="Courier New"/>
                <a:cs typeface="Courier New"/>
                <a:sym typeface="Courier New"/>
              </a:rPr>
              <a:t>0</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"links"</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"rel"</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"deposito"</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"href"</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"http://localhost:8080/conta/3134/deposito"</a:t>
            </a:r>
            <a:endParaRPr b="1" sz="120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4932c9c28b_0_232"/>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prática com</a:t>
            </a:r>
            <a:endParaRPr/>
          </a:p>
          <a:p>
            <a:pPr indent="0" lvl="0" marL="0" rtl="0" algn="l">
              <a:spcBef>
                <a:spcPts val="0"/>
              </a:spcBef>
              <a:spcAft>
                <a:spcPts val="0"/>
              </a:spcAft>
              <a:buNone/>
            </a:pPr>
            <a:r>
              <a:rPr lang="de-DE"/>
              <a:t>Postman</a:t>
            </a:r>
            <a:endParaRPr/>
          </a:p>
        </p:txBody>
      </p:sp>
      <p:sp>
        <p:nvSpPr>
          <p:cNvPr id="367" name="Google Shape;367;g14932c9c28b_0_232"/>
          <p:cNvSpPr txBox="1"/>
          <p:nvPr>
            <p:ph idx="1" type="body"/>
          </p:nvPr>
        </p:nvSpPr>
        <p:spPr>
          <a:xfrm>
            <a:off x="4923720" y="812331"/>
            <a:ext cx="6720000" cy="4063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de-DE"/>
              <a:t>Ferramenta de apoio ao desenvolvedor Rest</a:t>
            </a:r>
            <a:endParaRPr/>
          </a:p>
          <a:p>
            <a:pPr indent="0" lvl="0" marL="0" rtl="0" algn="l">
              <a:spcBef>
                <a:spcPts val="0"/>
              </a:spcBef>
              <a:spcAft>
                <a:spcPts val="0"/>
              </a:spcAft>
              <a:buClr>
                <a:schemeClr val="dk1"/>
              </a:buClr>
              <a:buSzPts val="1100"/>
              <a:buFont typeface="Arial"/>
              <a:buNone/>
            </a:pPr>
            <a:r>
              <a:rPr lang="de-DE" u="sng">
                <a:solidFill>
                  <a:schemeClr val="hlink"/>
                </a:solidFill>
                <a:hlinkClick r:id="rId3"/>
              </a:rPr>
              <a:t>https://www.postman.com/</a:t>
            </a:r>
            <a:r>
              <a:rPr lang="de-DE"/>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descr="Imagem com a página do site do postman aberta" id="368" name="Google Shape;368;g14932c9c28b_0_232" title="Print"/>
          <p:cNvPicPr preferRelativeResize="0"/>
          <p:nvPr/>
        </p:nvPicPr>
        <p:blipFill rotWithShape="1">
          <a:blip r:embed="rId4">
            <a:alphaModFix/>
          </a:blip>
          <a:srcRect b="0" l="0" r="0" t="0"/>
          <a:stretch/>
        </p:blipFill>
        <p:spPr>
          <a:xfrm>
            <a:off x="5321825" y="1817738"/>
            <a:ext cx="5304699" cy="3222525"/>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4932c9c28b_0_23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Postman</a:t>
            </a:r>
            <a:endParaRPr/>
          </a:p>
        </p:txBody>
      </p:sp>
      <p:sp>
        <p:nvSpPr>
          <p:cNvPr id="374" name="Google Shape;374;g14932c9c28b_0_239"/>
          <p:cNvSpPr txBox="1"/>
          <p:nvPr/>
        </p:nvSpPr>
        <p:spPr>
          <a:xfrm>
            <a:off x="979700" y="1959425"/>
            <a:ext cx="35514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a:solidFill>
                  <a:schemeClr val="dk1"/>
                </a:solidFill>
              </a:rPr>
              <a:t>Começando a trabalhar com o Postman.  Vamos criar uma nova coleção clicando no botão conforme a imagem abaixo</a:t>
            </a:r>
            <a:endParaRPr/>
          </a:p>
        </p:txBody>
      </p:sp>
      <p:pic>
        <p:nvPicPr>
          <p:cNvPr descr="recorte da tela do postman contendo a parte lateral esquerda a tela, onde aparece as abas History, Collections e API" id="375" name="Google Shape;375;g14932c9c28b_0_239" title="Print parte tela postman"/>
          <p:cNvPicPr preferRelativeResize="0"/>
          <p:nvPr/>
        </p:nvPicPr>
        <p:blipFill rotWithShape="1">
          <a:blip r:embed="rId3">
            <a:alphaModFix/>
          </a:blip>
          <a:srcRect b="0" l="0" r="0" t="0"/>
          <a:stretch/>
        </p:blipFill>
        <p:spPr>
          <a:xfrm>
            <a:off x="838204" y="3089872"/>
            <a:ext cx="4021950" cy="904350"/>
          </a:xfrm>
          <a:prstGeom prst="rect">
            <a:avLst/>
          </a:prstGeom>
          <a:noFill/>
          <a:ln cap="flat" cmpd="sng" w="9525">
            <a:solidFill>
              <a:srgbClr val="000000"/>
            </a:solidFill>
            <a:prstDash val="solid"/>
            <a:round/>
            <a:headEnd len="sm" w="sm" type="none"/>
            <a:tailEnd len="sm" w="sm" type="none"/>
          </a:ln>
        </p:spPr>
      </p:pic>
      <p:pic>
        <p:nvPicPr>
          <p:cNvPr descr="Tela do postman para criar uma nova collection, há o campo name com o texto &quot;introdução ao postman&quot; preenchido, e abas para outras informações. Na aba Description há um campo para a descrição da collection com o texto &quot;Teste com exemplos para utilização do Postman&quot;. Na parte inferior a direita da janela há dois botões, cancel e create." id="376" name="Google Shape;376;g14932c9c28b_0_239" title="Print Postman"/>
          <p:cNvPicPr preferRelativeResize="0"/>
          <p:nvPr/>
        </p:nvPicPr>
        <p:blipFill rotWithShape="1">
          <a:blip r:embed="rId4">
            <a:alphaModFix/>
          </a:blip>
          <a:srcRect b="0" l="0" r="0" t="0"/>
          <a:stretch/>
        </p:blipFill>
        <p:spPr>
          <a:xfrm>
            <a:off x="5570999" y="2618850"/>
            <a:ext cx="5514325" cy="3941750"/>
          </a:xfrm>
          <a:prstGeom prst="rect">
            <a:avLst/>
          </a:prstGeom>
          <a:noFill/>
          <a:ln>
            <a:noFill/>
          </a:ln>
        </p:spPr>
      </p:pic>
      <p:sp>
        <p:nvSpPr>
          <p:cNvPr id="377" name="Google Shape;377;g14932c9c28b_0_239"/>
          <p:cNvSpPr txBox="1"/>
          <p:nvPr/>
        </p:nvSpPr>
        <p:spPr>
          <a:xfrm>
            <a:off x="6113801" y="2006975"/>
            <a:ext cx="4971600" cy="308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Insira o nome e a descrição da coleção</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4932c9c28b_0_263"/>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Postman</a:t>
            </a:r>
            <a:endParaRPr/>
          </a:p>
        </p:txBody>
      </p:sp>
      <p:sp>
        <p:nvSpPr>
          <p:cNvPr id="383" name="Google Shape;383;g14932c9c28b_0_263"/>
          <p:cNvSpPr txBox="1"/>
          <p:nvPr/>
        </p:nvSpPr>
        <p:spPr>
          <a:xfrm>
            <a:off x="650000" y="1846375"/>
            <a:ext cx="5492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Vamos realizar um teste no Postman, para isso vamos o site </a:t>
            </a:r>
            <a:br>
              <a:rPr lang="de-DE">
                <a:latin typeface="Calibri"/>
                <a:ea typeface="Calibri"/>
                <a:cs typeface="Calibri"/>
                <a:sym typeface="Calibri"/>
              </a:rPr>
            </a:br>
            <a:r>
              <a:rPr lang="de-DE">
                <a:latin typeface="Calibri"/>
                <a:ea typeface="Calibri"/>
                <a:cs typeface="Calibri"/>
                <a:sym typeface="Calibri"/>
              </a:rPr>
              <a:t>https://designer.mocky.io/ para criar uma api “mock” (imitação/simulação):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de-DE">
                <a:latin typeface="Calibri"/>
                <a:ea typeface="Calibri"/>
                <a:cs typeface="Calibri"/>
                <a:sym typeface="Calibri"/>
              </a:rPr>
              <a:t>Acesse o site </a:t>
            </a:r>
            <a:r>
              <a:rPr lang="de-DE">
                <a:solidFill>
                  <a:schemeClr val="dk1"/>
                </a:solidFill>
                <a:latin typeface="Calibri"/>
                <a:ea typeface="Calibri"/>
                <a:cs typeface="Calibri"/>
                <a:sym typeface="Calibri"/>
              </a:rPr>
              <a:t>https://designer.mocky.io/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de-DE">
                <a:latin typeface="Calibri"/>
                <a:ea typeface="Calibri"/>
                <a:cs typeface="Calibri"/>
                <a:sym typeface="Calibri"/>
              </a:rPr>
              <a:t>Clique em em new mock para criar uma nova requisição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de-DE">
                <a:latin typeface="Calibri"/>
                <a:ea typeface="Calibri"/>
                <a:cs typeface="Calibri"/>
                <a:sym typeface="Calibri"/>
              </a:rPr>
              <a:t>preencha o corpo da requisição como na imagem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de-DE">
                <a:latin typeface="Calibri"/>
                <a:ea typeface="Calibri"/>
                <a:cs typeface="Calibri"/>
                <a:sym typeface="Calibri"/>
              </a:rPr>
              <a:t>Clique no botão </a:t>
            </a:r>
            <a:r>
              <a:rPr b="1" lang="de-DE">
                <a:latin typeface="Calibri"/>
                <a:ea typeface="Calibri"/>
                <a:cs typeface="Calibri"/>
                <a:sym typeface="Calibri"/>
              </a:rPr>
              <a:t>Generate HTTP Response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Será gerada uma url conforme a imagem abaixo: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Copie a url para que possamos usá-la no postman.</a:t>
            </a:r>
            <a:endParaRPr>
              <a:latin typeface="Calibri"/>
              <a:ea typeface="Calibri"/>
              <a:cs typeface="Calibri"/>
              <a:sym typeface="Calibri"/>
            </a:endParaRPr>
          </a:p>
        </p:txBody>
      </p:sp>
      <p:pic>
        <p:nvPicPr>
          <p:cNvPr descr="Formulario do site com com os seguintes campos preenchidos:&#10;http status: 200-ok&#10;Response Content Type: application/json&#10;Charset: UTF-8&#10;Http headers: { &quot;X-Foo-Bar&quot;: &quot;hello world&quot; }&#10;Http Response Body: { &quot;marca&quot; : &quot;Renault&quot;, &quot;modelo&quot;: &quot;Sandero&quot;}&#10;" id="384" name="Google Shape;384;g14932c9c28b_0_263" title="Print formulário"/>
          <p:cNvPicPr preferRelativeResize="0"/>
          <p:nvPr/>
        </p:nvPicPr>
        <p:blipFill rotWithShape="1">
          <a:blip r:embed="rId3">
            <a:alphaModFix/>
          </a:blip>
          <a:srcRect b="0" l="0" r="0" t="0"/>
          <a:stretch/>
        </p:blipFill>
        <p:spPr>
          <a:xfrm>
            <a:off x="6714250" y="1488400"/>
            <a:ext cx="4552901" cy="5313075"/>
          </a:xfrm>
          <a:prstGeom prst="rect">
            <a:avLst/>
          </a:prstGeom>
          <a:noFill/>
          <a:ln cap="flat" cmpd="sng" w="9525">
            <a:solidFill>
              <a:srgbClr val="000000"/>
            </a:solidFill>
            <a:prstDash val="solid"/>
            <a:round/>
            <a:headEnd len="sm" w="sm" type="none"/>
            <a:tailEnd len="sm" w="sm" type="none"/>
          </a:ln>
        </p:spPr>
      </p:pic>
      <p:pic>
        <p:nvPicPr>
          <p:cNvPr descr="Imagem contendo uma url gerada pelo site" id="385" name="Google Shape;385;g14932c9c28b_0_263" title="Print parte tela browser"/>
          <p:cNvPicPr preferRelativeResize="0"/>
          <p:nvPr/>
        </p:nvPicPr>
        <p:blipFill rotWithShape="1">
          <a:blip r:embed="rId4">
            <a:alphaModFix/>
          </a:blip>
          <a:srcRect b="0" l="0" r="0" t="0"/>
          <a:stretch/>
        </p:blipFill>
        <p:spPr>
          <a:xfrm>
            <a:off x="649991" y="4526030"/>
            <a:ext cx="5136925" cy="1060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4932c9c28b_0_24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Postman</a:t>
            </a:r>
            <a:endParaRPr/>
          </a:p>
        </p:txBody>
      </p:sp>
      <p:pic>
        <p:nvPicPr>
          <p:cNvPr descr="Imagem da tela do postman com a url copiada do site, com o método get selecionado na parte de cima da janela. Na parte de baixo há abas onde pode ser visto o retorno do site na aba Body: { &quot;marca&quot;:&quot;Renault&quot;,&quot;modelo&quot;:&quot;sandero&quot;}" id="391" name="Google Shape;391;g14932c9c28b_0_249" title="Print postman"/>
          <p:cNvPicPr preferRelativeResize="0"/>
          <p:nvPr/>
        </p:nvPicPr>
        <p:blipFill rotWithShape="1">
          <a:blip r:embed="rId3">
            <a:alphaModFix/>
          </a:blip>
          <a:srcRect b="0" l="0" r="0" t="0"/>
          <a:stretch/>
        </p:blipFill>
        <p:spPr>
          <a:xfrm>
            <a:off x="442775" y="2355100"/>
            <a:ext cx="7867497" cy="3900000"/>
          </a:xfrm>
          <a:prstGeom prst="rect">
            <a:avLst/>
          </a:prstGeom>
          <a:noFill/>
          <a:ln cap="flat" cmpd="sng" w="9525">
            <a:solidFill>
              <a:srgbClr val="000000"/>
            </a:solidFill>
            <a:prstDash val="solid"/>
            <a:round/>
            <a:headEnd len="sm" w="sm" type="none"/>
            <a:tailEnd len="sm" w="sm" type="none"/>
          </a:ln>
        </p:spPr>
      </p:pic>
      <p:sp>
        <p:nvSpPr>
          <p:cNvPr id="392" name="Google Shape;392;g14932c9c28b_0_249"/>
          <p:cNvSpPr/>
          <p:nvPr/>
        </p:nvSpPr>
        <p:spPr>
          <a:xfrm>
            <a:off x="8773353" y="3100687"/>
            <a:ext cx="2224200" cy="310500"/>
          </a:xfrm>
          <a:prstGeom prst="roundRect">
            <a:avLst>
              <a:gd fmla="val 16667" name="adj"/>
            </a:avLst>
          </a:prstGeom>
          <a:solidFill>
            <a:srgbClr val="FFAB4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DE" sz="1100" u="none" cap="none" strike="noStrike">
                <a:solidFill>
                  <a:srgbClr val="FFFFFF"/>
                </a:solidFill>
                <a:latin typeface="Arial"/>
                <a:ea typeface="Arial"/>
                <a:cs typeface="Arial"/>
                <a:sym typeface="Arial"/>
              </a:rPr>
              <a:t>Requisição</a:t>
            </a:r>
            <a:endParaRPr b="1" i="0" sz="1100" u="none" cap="none" strike="noStrike">
              <a:solidFill>
                <a:srgbClr val="FFFFFF"/>
              </a:solidFill>
              <a:latin typeface="Arial"/>
              <a:ea typeface="Arial"/>
              <a:cs typeface="Arial"/>
              <a:sym typeface="Arial"/>
            </a:endParaRPr>
          </a:p>
        </p:txBody>
      </p:sp>
      <p:sp>
        <p:nvSpPr>
          <p:cNvPr id="393" name="Google Shape;393;g14932c9c28b_0_249"/>
          <p:cNvSpPr/>
          <p:nvPr/>
        </p:nvSpPr>
        <p:spPr>
          <a:xfrm>
            <a:off x="8816401" y="5490557"/>
            <a:ext cx="2224200" cy="264000"/>
          </a:xfrm>
          <a:prstGeom prst="roundRect">
            <a:avLst>
              <a:gd fmla="val 16667" name="adj"/>
            </a:avLst>
          </a:prstGeom>
          <a:gradFill>
            <a:gsLst>
              <a:gs pos="0">
                <a:srgbClr val="00ABC0"/>
              </a:gs>
              <a:gs pos="100000">
                <a:srgbClr val="94ECFD"/>
              </a:gs>
            </a:gsLst>
            <a:lin ang="16200038" scaled="0"/>
          </a:gradFill>
          <a:ln cap="flat" cmpd="sng" w="9525">
            <a:solidFill>
              <a:srgbClr val="0096A7"/>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DE" sz="1100" u="none" cap="none" strike="noStrike">
                <a:solidFill>
                  <a:srgbClr val="FFFFFF"/>
                </a:solidFill>
                <a:latin typeface="Arial"/>
                <a:ea typeface="Arial"/>
                <a:cs typeface="Arial"/>
                <a:sym typeface="Arial"/>
              </a:rPr>
              <a:t>Resposta</a:t>
            </a:r>
            <a:endParaRPr b="1" i="0" sz="1100" u="none" cap="none" strike="noStrike">
              <a:solidFill>
                <a:srgbClr val="FFFFFF"/>
              </a:solidFill>
              <a:latin typeface="Arial"/>
              <a:ea typeface="Arial"/>
              <a:cs typeface="Arial"/>
              <a:sym typeface="Arial"/>
            </a:endParaRPr>
          </a:p>
        </p:txBody>
      </p:sp>
      <p:sp>
        <p:nvSpPr>
          <p:cNvPr id="394" name="Google Shape;394;g14932c9c28b_0_249"/>
          <p:cNvSpPr txBox="1"/>
          <p:nvPr/>
        </p:nvSpPr>
        <p:spPr>
          <a:xfrm>
            <a:off x="744225" y="1535525"/>
            <a:ext cx="819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Cole a url como na imagem abaixo e clique no botão Send para enviar a requisição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497da7dc3e_1_1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a:t>
            </a:r>
            <a:r>
              <a:rPr lang="de-DE"/>
              <a:t>Postman</a:t>
            </a:r>
            <a:endParaRPr/>
          </a:p>
        </p:txBody>
      </p:sp>
      <p:pic>
        <p:nvPicPr>
          <p:cNvPr descr="Print da tela do postman com partes da tela identificadas" id="400" name="Google Shape;400;g1497da7dc3e_1_15" title="Print postman"/>
          <p:cNvPicPr preferRelativeResize="0"/>
          <p:nvPr/>
        </p:nvPicPr>
        <p:blipFill rotWithShape="1">
          <a:blip r:embed="rId3">
            <a:alphaModFix/>
          </a:blip>
          <a:srcRect b="3070" l="0" r="0" t="7163"/>
          <a:stretch/>
        </p:blipFill>
        <p:spPr>
          <a:xfrm>
            <a:off x="2336475" y="1560925"/>
            <a:ext cx="8525174" cy="5202850"/>
          </a:xfrm>
          <a:prstGeom prst="rect">
            <a:avLst/>
          </a:prstGeom>
          <a:noFill/>
          <a:ln>
            <a:noFill/>
          </a:ln>
          <a:effectLst>
            <a:outerShdw blurRad="57150" rotWithShape="0" algn="bl" dir="5400000" dist="19050">
              <a:srgbClr val="000000">
                <a:alpha val="49800"/>
              </a:srgbClr>
            </a:outerShdw>
          </a:effectLst>
        </p:spPr>
      </p:pic>
      <p:sp>
        <p:nvSpPr>
          <p:cNvPr id="401" name="Google Shape;401;g1497da7dc3e_1_15"/>
          <p:cNvSpPr txBox="1"/>
          <p:nvPr/>
        </p:nvSpPr>
        <p:spPr>
          <a:xfrm>
            <a:off x="4526486" y="4159737"/>
            <a:ext cx="5911200" cy="24327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Histórico de requisições realizadas</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URL para onde irá disparar a requisição.</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Botão para enviar.</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Parâmetros e valores que serão adicionados a URL.</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Parâmetros e valores que serão adicionados ao Header.</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Selecione o tipo de requisição que irá enviar.</a:t>
            </a:r>
            <a:endParaRPr b="0" i="0" sz="105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de-DE" sz="1050" u="none" cap="none" strike="noStrike">
                <a:solidFill>
                  <a:srgbClr val="000000"/>
                </a:solidFill>
                <a:latin typeface="Arial"/>
                <a:ea typeface="Arial"/>
                <a:cs typeface="Arial"/>
                <a:sym typeface="Arial"/>
              </a:rPr>
              <a:t>Parâmetros e valores que serão adicionados ao Body.</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497da7dc3e_1_3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Swagger</a:t>
            </a:r>
            <a:endParaRPr/>
          </a:p>
        </p:txBody>
      </p:sp>
      <p:pic>
        <p:nvPicPr>
          <p:cNvPr descr="Print de uma api swagger" id="407" name="Google Shape;407;g1497da7dc3e_1_38" title="Print"/>
          <p:cNvPicPr preferRelativeResize="0"/>
          <p:nvPr/>
        </p:nvPicPr>
        <p:blipFill rotWithShape="1">
          <a:blip r:embed="rId3">
            <a:alphaModFix/>
          </a:blip>
          <a:srcRect b="0" l="0" r="0" t="0"/>
          <a:stretch/>
        </p:blipFill>
        <p:spPr>
          <a:xfrm>
            <a:off x="6634393" y="1582725"/>
            <a:ext cx="4641732" cy="5077450"/>
          </a:xfrm>
          <a:prstGeom prst="rect">
            <a:avLst/>
          </a:prstGeom>
          <a:noFill/>
          <a:ln cap="flat" cmpd="sng" w="9525">
            <a:solidFill>
              <a:srgbClr val="000000"/>
            </a:solidFill>
            <a:prstDash val="solid"/>
            <a:round/>
            <a:headEnd len="sm" w="sm" type="none"/>
            <a:tailEnd len="sm" w="sm" type="none"/>
          </a:ln>
        </p:spPr>
      </p:pic>
      <p:sp>
        <p:nvSpPr>
          <p:cNvPr id="408" name="Google Shape;408;g1497da7dc3e_1_38"/>
          <p:cNvSpPr txBox="1"/>
          <p:nvPr/>
        </p:nvSpPr>
        <p:spPr>
          <a:xfrm>
            <a:off x="885575" y="1708100"/>
            <a:ext cx="5245200" cy="1946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de-DE" sz="1600" u="none" cap="none" strike="noStrike">
                <a:solidFill>
                  <a:srgbClr val="000000"/>
                </a:solidFill>
                <a:latin typeface="Arial"/>
                <a:ea typeface="Arial"/>
                <a:cs typeface="Arial"/>
                <a:sym typeface="Arial"/>
              </a:rPr>
              <a:t>O Swagger é um conjunto de ferramentas de software de código aberto para projetar, criar, documentar e usar serviços da Web RESTful, desenvolvidos pela SmartBear Software. Inclui documentação automatizada, geração de código e geração de casos de teste. </a:t>
            </a:r>
            <a:endParaRPr b="0" i="0" sz="16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de-DE" sz="1600" u="none" cap="none" strike="noStrike">
                <a:solidFill>
                  <a:srgbClr val="000000"/>
                </a:solidFill>
                <a:latin typeface="Arial"/>
                <a:ea typeface="Arial"/>
                <a:cs typeface="Arial"/>
                <a:sym typeface="Arial"/>
              </a:rPr>
              <a:t>Wikipedia (inglês)</a:t>
            </a:r>
            <a:endParaRPr b="0" i="0" sz="1600" u="none" cap="none" strike="noStrike">
              <a:solidFill>
                <a:srgbClr val="000000"/>
              </a:solidFill>
              <a:latin typeface="Arial"/>
              <a:ea typeface="Arial"/>
              <a:cs typeface="Arial"/>
              <a:sym typeface="Arial"/>
            </a:endParaRPr>
          </a:p>
        </p:txBody>
      </p:sp>
      <p:sp>
        <p:nvSpPr>
          <p:cNvPr id="409" name="Google Shape;409;g1497da7dc3e_1_38"/>
          <p:cNvSpPr txBox="1"/>
          <p:nvPr/>
        </p:nvSpPr>
        <p:spPr>
          <a:xfrm>
            <a:off x="885563" y="4478463"/>
            <a:ext cx="5245200" cy="18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1" lang="de-DE" u="none" cap="none" strike="noStrike">
                <a:solidFill>
                  <a:srgbClr val="000000"/>
                </a:solidFill>
                <a:latin typeface="Arial"/>
                <a:ea typeface="Arial"/>
                <a:cs typeface="Arial"/>
                <a:sym typeface="Arial"/>
              </a:rPr>
              <a:t>Nem todos os serviços disponíveis na Web implementam o Swagger.</a:t>
            </a:r>
            <a:endParaRPr b="1" i="1"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497da7dc3e_1_80"/>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lang="de-DE"/>
              <a:t>Servidores Web</a:t>
            </a:r>
            <a:endParaRPr/>
          </a:p>
        </p:txBody>
      </p:sp>
      <p:sp>
        <p:nvSpPr>
          <p:cNvPr id="415" name="Google Shape;415;g1497da7dc3e_1_80"/>
          <p:cNvSpPr txBox="1"/>
          <p:nvPr>
            <p:ph idx="1" type="body"/>
          </p:nvPr>
        </p:nvSpPr>
        <p:spPr>
          <a:xfrm>
            <a:off x="4923720" y="812331"/>
            <a:ext cx="6720000" cy="4063800"/>
          </a:xfrm>
          <a:prstGeom prst="rect">
            <a:avLst/>
          </a:prstGeom>
        </p:spPr>
        <p:txBody>
          <a:bodyPr anchorCtr="0" anchor="t" bIns="45700" lIns="91425" spcFirstLastPara="1" rIns="91425" wrap="square" tIns="45700">
            <a:normAutofit fontScale="40000"/>
          </a:bodyPr>
          <a:lstStyle/>
          <a:p>
            <a:pPr indent="0" lvl="0" marL="0" rtl="0" algn="l">
              <a:spcBef>
                <a:spcPts val="0"/>
              </a:spcBef>
              <a:spcAft>
                <a:spcPts val="0"/>
              </a:spcAft>
              <a:buClr>
                <a:schemeClr val="dk1"/>
              </a:buClr>
              <a:buSzPts val="440"/>
              <a:buFont typeface="Arial"/>
              <a:buNone/>
            </a:pPr>
            <a:r>
              <a:rPr lang="de-DE" sz="4400"/>
              <a:t>Servidor web (web server) pode referir-se  ao hardware, ao software, ou ambos.</a:t>
            </a:r>
            <a:endParaRPr sz="4400"/>
          </a:p>
          <a:p>
            <a:pPr indent="0" lvl="0" marL="0" rtl="0" algn="l">
              <a:spcBef>
                <a:spcPts val="0"/>
              </a:spcBef>
              <a:spcAft>
                <a:spcPts val="0"/>
              </a:spcAft>
              <a:buClr>
                <a:schemeClr val="dk1"/>
              </a:buClr>
              <a:buSzPts val="440"/>
              <a:buFont typeface="Arial"/>
              <a:buNone/>
            </a:pPr>
            <a:r>
              <a:t/>
            </a:r>
            <a:endParaRPr sz="4400"/>
          </a:p>
          <a:p>
            <a:pPr indent="-340360" lvl="0" marL="457200" rtl="0" algn="just">
              <a:spcBef>
                <a:spcPts val="0"/>
              </a:spcBef>
              <a:spcAft>
                <a:spcPts val="0"/>
              </a:spcAft>
              <a:buSzPct val="100000"/>
              <a:buChar char="●"/>
            </a:pPr>
            <a:r>
              <a:rPr lang="de-DE" sz="4400"/>
              <a:t>Hardware: computador que armazena arquivos que compõem os sites (documentos HTML, imagens, folhas de estilo, e arquivos JavaScript) e os entrega para o dispositivo do usuário final. Está conectado à Internet e pode ser acessado através do seu nome de domínio (DNS), como por exemplo mozilla.org.</a:t>
            </a:r>
            <a:endParaRPr sz="4400"/>
          </a:p>
          <a:p>
            <a:pPr indent="0" lvl="0" marL="457200" rtl="0" algn="just">
              <a:spcBef>
                <a:spcPts val="0"/>
              </a:spcBef>
              <a:spcAft>
                <a:spcPts val="0"/>
              </a:spcAft>
              <a:buNone/>
            </a:pPr>
            <a:r>
              <a:t/>
            </a:r>
            <a:endParaRPr sz="4400"/>
          </a:p>
          <a:p>
            <a:pPr indent="-340360" lvl="0" marL="457200" rtl="0" algn="just">
              <a:spcBef>
                <a:spcPts val="0"/>
              </a:spcBef>
              <a:spcAft>
                <a:spcPts val="0"/>
              </a:spcAft>
              <a:buSzPct val="100000"/>
              <a:buChar char="●"/>
            </a:pPr>
            <a:r>
              <a:rPr lang="de-DE" sz="4400"/>
              <a:t>Software: sistema que inclui diversos componentes. Estes permitem que usuários acessem arquivos hospedados no servidor através de um protocolo de comunicação  (HTTP). Ele processa URLs (endereços web) para identificar a informação a ser retornada (recurso)</a:t>
            </a:r>
            <a:endParaRPr sz="4400"/>
          </a:p>
          <a:p>
            <a:pPr indent="0" lvl="0" marL="0" rtl="0" algn="just">
              <a:spcBef>
                <a:spcPts val="0"/>
              </a:spcBef>
              <a:spcAft>
                <a:spcPts val="0"/>
              </a:spcAft>
              <a:buClr>
                <a:schemeClr val="dk1"/>
              </a:buClr>
              <a:buSzPts val="440"/>
              <a:buFont typeface="Arial"/>
              <a:buNone/>
            </a:pPr>
            <a:r>
              <a:t/>
            </a:r>
            <a:endParaRPr sz="4400"/>
          </a:p>
          <a:p>
            <a:pPr indent="0" lvl="0" marL="0" rtl="0" algn="l">
              <a:spcBef>
                <a:spcPts val="0"/>
              </a:spcBef>
              <a:spcAft>
                <a:spcPts val="0"/>
              </a:spcAft>
              <a:buNone/>
            </a:pPr>
            <a:r>
              <a:t/>
            </a: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497da7dc3e_1_85"/>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Servidores Web</a:t>
            </a:r>
            <a:endParaRPr/>
          </a:p>
        </p:txBody>
      </p:sp>
      <p:sp>
        <p:nvSpPr>
          <p:cNvPr id="421" name="Google Shape;421;g1497da7dc3e_1_85"/>
          <p:cNvSpPr txBox="1"/>
          <p:nvPr>
            <p:ph idx="4294967295" type="body"/>
          </p:nvPr>
        </p:nvSpPr>
        <p:spPr>
          <a:xfrm>
            <a:off x="839788" y="1681163"/>
            <a:ext cx="5157900" cy="82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de-DE"/>
              <a:t>Conteúdo Estático</a:t>
            </a:r>
            <a:endParaRPr b="1"/>
          </a:p>
        </p:txBody>
      </p:sp>
      <p:sp>
        <p:nvSpPr>
          <p:cNvPr id="422" name="Google Shape;422;g1497da7dc3e_1_85"/>
          <p:cNvSpPr txBox="1"/>
          <p:nvPr>
            <p:ph idx="4294967295" type="body"/>
          </p:nvPr>
        </p:nvSpPr>
        <p:spPr>
          <a:xfrm>
            <a:off x="838188" y="2505075"/>
            <a:ext cx="5157900" cy="36846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rPr lang="de-DE"/>
              <a:t>É chamado "estático" porque o servidor envia seus arquivos tal como foram armazenados (hospedados) no navegador. Também pode servir de “gateway”  para outros servidores.</a:t>
            </a:r>
            <a:endParaRPr/>
          </a:p>
          <a:p>
            <a:pPr indent="0" lvl="0" marL="0" rtl="0" algn="just">
              <a:spcBef>
                <a:spcPts val="1000"/>
              </a:spcBef>
              <a:spcAft>
                <a:spcPts val="0"/>
              </a:spcAft>
              <a:buNone/>
            </a:pPr>
            <a:r>
              <a:rPr lang="de-DE"/>
              <a:t>Exemplos:</a:t>
            </a:r>
            <a:endParaRPr/>
          </a:p>
          <a:p>
            <a:pPr indent="-406400" lvl="0" marL="457200" rtl="0" algn="just">
              <a:spcBef>
                <a:spcPts val="1000"/>
              </a:spcBef>
              <a:spcAft>
                <a:spcPts val="0"/>
              </a:spcAft>
              <a:buSzPts val="2800"/>
              <a:buChar char="•"/>
            </a:pPr>
            <a:r>
              <a:rPr lang="de-DE"/>
              <a:t>Apache Http Server</a:t>
            </a:r>
            <a:endParaRPr/>
          </a:p>
          <a:p>
            <a:pPr indent="-406400" lvl="0" marL="457200" rtl="0" algn="just">
              <a:spcBef>
                <a:spcPts val="0"/>
              </a:spcBef>
              <a:spcAft>
                <a:spcPts val="0"/>
              </a:spcAft>
              <a:buSzPts val="2800"/>
              <a:buChar char="•"/>
            </a:pPr>
            <a:r>
              <a:rPr lang="de-DE"/>
              <a:t>Nginx</a:t>
            </a:r>
            <a:endParaRPr/>
          </a:p>
        </p:txBody>
      </p:sp>
      <p:sp>
        <p:nvSpPr>
          <p:cNvPr id="423" name="Google Shape;423;g1497da7dc3e_1_85"/>
          <p:cNvSpPr txBox="1"/>
          <p:nvPr>
            <p:ph idx="4294967295" type="body"/>
          </p:nvPr>
        </p:nvSpPr>
        <p:spPr>
          <a:xfrm>
            <a:off x="6172200" y="1681163"/>
            <a:ext cx="5183100" cy="823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de-DE"/>
              <a:t>Conteúdo Dinâmico</a:t>
            </a:r>
            <a:endParaRPr b="1"/>
          </a:p>
        </p:txBody>
      </p:sp>
      <p:sp>
        <p:nvSpPr>
          <p:cNvPr id="424" name="Google Shape;424;g1497da7dc3e_1_85"/>
          <p:cNvSpPr txBox="1"/>
          <p:nvPr>
            <p:ph idx="4294967295" type="body"/>
          </p:nvPr>
        </p:nvSpPr>
        <p:spPr>
          <a:xfrm>
            <a:off x="6172200" y="2505075"/>
            <a:ext cx="5183100" cy="368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de-DE"/>
              <a:t>Também conhecido como servidor de aplicações (application server). É denominado de "dinâmico" porque o conteúdo é gerado por aplicações dinamicamente, utilizando dados do usuário conectado, bancos de dados, arquivos estáticos e até mesmo conteúdo de outros servidores.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497da7dc3e_1_93"/>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000"/>
              <a:buNone/>
            </a:pPr>
            <a:r>
              <a:rPr lang="de-DE"/>
              <a:t>Servidores de Aplicação Java</a:t>
            </a:r>
            <a:endParaRPr/>
          </a:p>
        </p:txBody>
      </p:sp>
      <p:sp>
        <p:nvSpPr>
          <p:cNvPr id="430" name="Google Shape;430;g1497da7dc3e_1_93"/>
          <p:cNvSpPr txBox="1"/>
          <p:nvPr/>
        </p:nvSpPr>
        <p:spPr>
          <a:xfrm>
            <a:off x="621750" y="1629725"/>
            <a:ext cx="1032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Um Servidor Java WEB fornece um conjunto de classes (API - Application Program Interface) que pode ser utilizado  para o desenvolvimento de aplicações web java. Essas aplicações são “instaladas” (deploy) dentro do servidor java web, também chamado de servidor de aplicação.</a:t>
            </a:r>
            <a:endParaRPr/>
          </a:p>
        </p:txBody>
      </p:sp>
      <p:pic>
        <p:nvPicPr>
          <p:cNvPr descr="Grafico indicando estrutura de aplicações web em java" id="431" name="Google Shape;431;g1497da7dc3e_1_93" title="Grafico"/>
          <p:cNvPicPr preferRelativeResize="0"/>
          <p:nvPr/>
        </p:nvPicPr>
        <p:blipFill>
          <a:blip r:embed="rId3">
            <a:alphaModFix/>
          </a:blip>
          <a:stretch>
            <a:fillRect/>
          </a:stretch>
        </p:blipFill>
        <p:spPr>
          <a:xfrm>
            <a:off x="6426325" y="2461025"/>
            <a:ext cx="5037810" cy="4092174"/>
          </a:xfrm>
          <a:prstGeom prst="rect">
            <a:avLst/>
          </a:prstGeom>
          <a:noFill/>
          <a:ln>
            <a:noFill/>
          </a:ln>
        </p:spPr>
      </p:pic>
      <p:sp>
        <p:nvSpPr>
          <p:cNvPr id="432" name="Google Shape;432;g1497da7dc3e_1_93"/>
          <p:cNvSpPr txBox="1"/>
          <p:nvPr/>
        </p:nvSpPr>
        <p:spPr>
          <a:xfrm>
            <a:off x="621750" y="2762175"/>
            <a:ext cx="5037900" cy="569400"/>
          </a:xfrm>
          <a:prstGeom prst="rect">
            <a:avLst/>
          </a:prstGeom>
          <a:solidFill>
            <a:srgbClr val="0000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de-DE" sz="2400" u="none" cap="none" strike="noStrike">
                <a:solidFill>
                  <a:srgbClr val="FFFFFF"/>
                </a:solidFill>
                <a:latin typeface="Arial"/>
                <a:ea typeface="Arial"/>
                <a:cs typeface="Arial"/>
                <a:sym typeface="Arial"/>
              </a:rPr>
              <a:t>Aplicação J2EE</a:t>
            </a:r>
            <a:endParaRPr b="1" i="0" sz="2400" u="none" cap="none" strike="noStrike">
              <a:solidFill>
                <a:srgbClr val="FFFFFF"/>
              </a:solidFill>
              <a:latin typeface="Arial"/>
              <a:ea typeface="Arial"/>
              <a:cs typeface="Arial"/>
              <a:sym typeface="Arial"/>
            </a:endParaRPr>
          </a:p>
        </p:txBody>
      </p:sp>
      <p:sp>
        <p:nvSpPr>
          <p:cNvPr id="433" name="Google Shape;433;g1497da7dc3e_1_93"/>
          <p:cNvSpPr txBox="1"/>
          <p:nvPr/>
        </p:nvSpPr>
        <p:spPr>
          <a:xfrm>
            <a:off x="621750" y="3420188"/>
            <a:ext cx="5037900" cy="569400"/>
          </a:xfrm>
          <a:prstGeom prst="rect">
            <a:avLst/>
          </a:prstGeom>
          <a:solidFill>
            <a:srgbClr val="0000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de-DE" sz="2400" u="none" cap="none" strike="noStrike">
                <a:solidFill>
                  <a:srgbClr val="FFFFFF"/>
                </a:solidFill>
                <a:latin typeface="Arial"/>
                <a:ea typeface="Arial"/>
                <a:cs typeface="Arial"/>
                <a:sym typeface="Arial"/>
              </a:rPr>
              <a:t>Servidor de Aplicação</a:t>
            </a:r>
            <a:endParaRPr b="1" i="0" sz="2400" u="none" cap="none" strike="noStrike">
              <a:solidFill>
                <a:srgbClr val="FFFFFF"/>
              </a:solidFill>
              <a:latin typeface="Arial"/>
              <a:ea typeface="Arial"/>
              <a:cs typeface="Arial"/>
              <a:sym typeface="Arial"/>
            </a:endParaRPr>
          </a:p>
        </p:txBody>
      </p:sp>
      <p:sp>
        <p:nvSpPr>
          <p:cNvPr id="434" name="Google Shape;434;g1497da7dc3e_1_93"/>
          <p:cNvSpPr txBox="1"/>
          <p:nvPr/>
        </p:nvSpPr>
        <p:spPr>
          <a:xfrm>
            <a:off x="621750" y="4090700"/>
            <a:ext cx="5037900" cy="569400"/>
          </a:xfrm>
          <a:prstGeom prst="rect">
            <a:avLst/>
          </a:prstGeom>
          <a:solidFill>
            <a:srgbClr val="0000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de-DE" sz="2400" u="none" cap="none" strike="noStrike">
                <a:solidFill>
                  <a:srgbClr val="FFFFFF"/>
                </a:solidFill>
                <a:latin typeface="Arial"/>
                <a:ea typeface="Arial"/>
                <a:cs typeface="Arial"/>
                <a:sym typeface="Arial"/>
              </a:rPr>
              <a:t>Java Virtual Machine</a:t>
            </a:r>
            <a:endParaRPr b="1" i="0" sz="2400" u="none" cap="none" strike="noStrike">
              <a:solidFill>
                <a:srgbClr val="FFFFFF"/>
              </a:solidFill>
              <a:latin typeface="Arial"/>
              <a:ea typeface="Arial"/>
              <a:cs typeface="Arial"/>
              <a:sym typeface="Arial"/>
            </a:endParaRPr>
          </a:p>
        </p:txBody>
      </p:sp>
      <p:sp>
        <p:nvSpPr>
          <p:cNvPr id="435" name="Google Shape;435;g1497da7dc3e_1_93"/>
          <p:cNvSpPr txBox="1"/>
          <p:nvPr/>
        </p:nvSpPr>
        <p:spPr>
          <a:xfrm>
            <a:off x="621750" y="4756423"/>
            <a:ext cx="5037900" cy="569400"/>
          </a:xfrm>
          <a:prstGeom prst="rect">
            <a:avLst/>
          </a:prstGeom>
          <a:solidFill>
            <a:srgbClr val="0000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de-DE" sz="2400" u="none" cap="none" strike="noStrike">
                <a:solidFill>
                  <a:srgbClr val="FFFFFF"/>
                </a:solidFill>
                <a:latin typeface="Arial"/>
                <a:ea typeface="Arial"/>
                <a:cs typeface="Arial"/>
                <a:sym typeface="Arial"/>
              </a:rPr>
              <a:t>Sistema Operacional</a:t>
            </a:r>
            <a:endParaRPr b="1" i="0" sz="2400" u="none" cap="none" strike="noStrike">
              <a:solidFill>
                <a:srgbClr val="FFFFFF"/>
              </a:solidFill>
              <a:latin typeface="Arial"/>
              <a:ea typeface="Arial"/>
              <a:cs typeface="Arial"/>
              <a:sym typeface="Arial"/>
            </a:endParaRPr>
          </a:p>
        </p:txBody>
      </p:sp>
      <p:sp>
        <p:nvSpPr>
          <p:cNvPr id="436" name="Google Shape;436;g1497da7dc3e_1_93"/>
          <p:cNvSpPr txBox="1"/>
          <p:nvPr/>
        </p:nvSpPr>
        <p:spPr>
          <a:xfrm>
            <a:off x="621750" y="5412568"/>
            <a:ext cx="5037900" cy="569400"/>
          </a:xfrm>
          <a:prstGeom prst="rect">
            <a:avLst/>
          </a:prstGeom>
          <a:solidFill>
            <a:srgbClr val="0000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de-DE" sz="2400" u="none" cap="none" strike="noStrike">
                <a:solidFill>
                  <a:srgbClr val="FFFFFF"/>
                </a:solidFill>
                <a:latin typeface="Arial"/>
                <a:ea typeface="Arial"/>
                <a:cs typeface="Arial"/>
                <a:sym typeface="Arial"/>
              </a:rPr>
              <a:t>Hardware</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4489098a44_0_16"/>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lang="de-DE"/>
              <a:t>Introdução - Protocolo HTTP Rest</a:t>
            </a:r>
            <a:endParaRPr/>
          </a:p>
        </p:txBody>
      </p:sp>
      <p:sp>
        <p:nvSpPr>
          <p:cNvPr id="128" name="Google Shape;128;g14489098a44_0_16"/>
          <p:cNvSpPr txBox="1"/>
          <p:nvPr/>
        </p:nvSpPr>
        <p:spPr>
          <a:xfrm>
            <a:off x="904350" y="1935900"/>
            <a:ext cx="10654500" cy="230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sz="2300"/>
              <a:t>Clientes e servidores se comunicam trocando mensagens individuais (ao contrário de um fluxo de dados). As mensagens enviadas pelo cliente, geralmente um navegador da Web, são chamadas de solicitações (requests), ou também requisições, e as mensagens enviadas pelo servidor como resposta são chamadas de respostas (responses).</a:t>
            </a:r>
            <a:endParaRPr sz="2300"/>
          </a:p>
          <a:p>
            <a:pPr indent="0" lvl="0" marL="0" rtl="0" algn="just">
              <a:spcBef>
                <a:spcPts val="0"/>
              </a:spcBef>
              <a:spcAft>
                <a:spcPts val="0"/>
              </a:spcAft>
              <a:buNone/>
            </a:pPr>
            <a:r>
              <a:t/>
            </a:r>
            <a:endParaRPr sz="2300"/>
          </a:p>
        </p:txBody>
      </p:sp>
      <p:sp>
        <p:nvSpPr>
          <p:cNvPr descr="Seta tendo como origem o servidor e apontando para o browser, com o texto HTTP response" id="129" name="Google Shape;129;g14489098a44_0_16" title="HTTP Response"/>
          <p:cNvSpPr/>
          <p:nvPr/>
        </p:nvSpPr>
        <p:spPr>
          <a:xfrm flipH="1">
            <a:off x="4610381" y="5258250"/>
            <a:ext cx="4494300" cy="4044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de-DE" sz="1600" u="none" cap="none" strike="noStrike">
                <a:solidFill>
                  <a:srgbClr val="000000"/>
                </a:solidFill>
                <a:latin typeface="Arial"/>
                <a:ea typeface="Arial"/>
                <a:cs typeface="Arial"/>
                <a:sym typeface="Arial"/>
              </a:rPr>
              <a:t>HTTP Response</a:t>
            </a:r>
            <a:endParaRPr b="0" i="0" sz="1600" u="none" cap="none" strike="noStrike">
              <a:solidFill>
                <a:srgbClr val="000000"/>
              </a:solidFill>
              <a:latin typeface="Arial"/>
              <a:ea typeface="Arial"/>
              <a:cs typeface="Arial"/>
              <a:sym typeface="Arial"/>
            </a:endParaRPr>
          </a:p>
        </p:txBody>
      </p:sp>
      <p:sp>
        <p:nvSpPr>
          <p:cNvPr descr="Seta tendo como origem a browser e apontando para o servidor, com o texto HTTP request" id="130" name="Google Shape;130;g14489098a44_0_16" title="HTTP Request"/>
          <p:cNvSpPr/>
          <p:nvPr/>
        </p:nvSpPr>
        <p:spPr>
          <a:xfrm>
            <a:off x="4610250" y="4630250"/>
            <a:ext cx="4521600" cy="4044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1500" u="none" cap="none" strike="noStrike">
                <a:solidFill>
                  <a:srgbClr val="000000"/>
                </a:solidFill>
                <a:latin typeface="Arial"/>
                <a:ea typeface="Arial"/>
                <a:cs typeface="Arial"/>
                <a:sym typeface="Arial"/>
              </a:rPr>
              <a:t>HTTP Request</a:t>
            </a:r>
            <a:endParaRPr b="0" i="0" sz="1500" u="none" cap="none" strike="noStrike">
              <a:solidFill>
                <a:srgbClr val="000000"/>
              </a:solidFill>
              <a:latin typeface="Arial"/>
              <a:ea typeface="Arial"/>
              <a:cs typeface="Arial"/>
              <a:sym typeface="Arial"/>
            </a:endParaRPr>
          </a:p>
        </p:txBody>
      </p:sp>
      <p:pic>
        <p:nvPicPr>
          <p:cNvPr descr="Imagem de exemplo de uma janela de navegador com miniaturas de páginas " id="131" name="Google Shape;131;g14489098a44_0_16" title="Browser"/>
          <p:cNvPicPr preferRelativeResize="0"/>
          <p:nvPr/>
        </p:nvPicPr>
        <p:blipFill rotWithShape="1">
          <a:blip r:embed="rId3">
            <a:alphaModFix/>
          </a:blip>
          <a:srcRect b="0" l="0" r="0" t="0"/>
          <a:stretch/>
        </p:blipFill>
        <p:spPr>
          <a:xfrm>
            <a:off x="1171700" y="4385975"/>
            <a:ext cx="2849174" cy="1620475"/>
          </a:xfrm>
          <a:prstGeom prst="rect">
            <a:avLst/>
          </a:prstGeom>
          <a:noFill/>
          <a:ln>
            <a:noFill/>
          </a:ln>
        </p:spPr>
      </p:pic>
      <p:pic>
        <p:nvPicPr>
          <p:cNvPr descr="Imagem de exemplo de um servidor (computador desktop) com o globo terrestre ao lado, representando um servidor global" id="132" name="Google Shape;132;g14489098a44_0_16" title="Servidor"/>
          <p:cNvPicPr preferRelativeResize="0"/>
          <p:nvPr/>
        </p:nvPicPr>
        <p:blipFill rotWithShape="1">
          <a:blip r:embed="rId4">
            <a:alphaModFix/>
          </a:blip>
          <a:srcRect b="0" l="0" r="0" t="0"/>
          <a:stretch/>
        </p:blipFill>
        <p:spPr>
          <a:xfrm>
            <a:off x="9466875" y="4453875"/>
            <a:ext cx="1235250" cy="1484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497da7dc3e_1_104"/>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000"/>
              <a:buNone/>
            </a:pPr>
            <a:r>
              <a:rPr lang="de-DE"/>
              <a:t>Servidores de Aplicação Java</a:t>
            </a:r>
            <a:endParaRPr/>
          </a:p>
        </p:txBody>
      </p:sp>
      <p:sp>
        <p:nvSpPr>
          <p:cNvPr id="442" name="Google Shape;442;g1497da7dc3e_1_104"/>
          <p:cNvSpPr txBox="1"/>
          <p:nvPr/>
        </p:nvSpPr>
        <p:spPr>
          <a:xfrm>
            <a:off x="621750" y="1629725"/>
            <a:ext cx="1032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t>Softwares que implementam a especificação J2EE (Java 2 Enterprise Edition) ou simplesmente JEE:</a:t>
            </a:r>
            <a:endParaRPr/>
          </a:p>
          <a:p>
            <a:pPr indent="0" lvl="0" marL="0" rtl="0" algn="l">
              <a:spcBef>
                <a:spcPts val="0"/>
              </a:spcBef>
              <a:spcAft>
                <a:spcPts val="0"/>
              </a:spcAft>
              <a:buNone/>
            </a:pPr>
            <a:r>
              <a:t/>
            </a:r>
            <a:endParaRPr/>
          </a:p>
        </p:txBody>
      </p:sp>
      <p:sp>
        <p:nvSpPr>
          <p:cNvPr id="443" name="Google Shape;443;g1497da7dc3e_1_104"/>
          <p:cNvSpPr txBox="1"/>
          <p:nvPr/>
        </p:nvSpPr>
        <p:spPr>
          <a:xfrm>
            <a:off x="5707825" y="2361200"/>
            <a:ext cx="5104200" cy="420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Web Services Technologies</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API for RESTful Web Services (JAX-RS) 2.1</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Implementing Enterprise Web Services 1.3</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Web Services Metadata for the Java Platform 2.1</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API for XML-Based RPC (JAX-RPC) 1.1 (Optional)</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API for XML Registries (JAXR) 1.0 (Optional)</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Management and Security Technologies</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EE Security API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Authentication Service Provider Interface for Containers 1.1</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Authorization Contract for Containers 1.5</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EE Application Deployment 1.2  (Optional)</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J2EE Management 1.1</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Debugging Support for Other Languages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EE-related Specs in Java SE</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Management Extensions (JMX) 2.0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SOAP with Attachments API for Java (SAAJ) Specification 1.3</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Streaming API for XML (StAX)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API for XML Processing (JAXP) 1.6</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Database Connectivity 4.0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Architecture for XML Binding (JAXB) 2.2</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API for XML-Based Web Services (JAX-WS) 2.2</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JavaBeans Activation Framework (JAF) 1.1</a:t>
            </a:r>
            <a:endParaRPr b="0" i="0" sz="1200" u="none" cap="none" strike="noStrike">
              <a:solidFill>
                <a:srgbClr val="000000"/>
              </a:solidFill>
              <a:latin typeface="Arial"/>
              <a:ea typeface="Arial"/>
              <a:cs typeface="Arial"/>
              <a:sym typeface="Arial"/>
            </a:endParaRPr>
          </a:p>
        </p:txBody>
      </p:sp>
      <p:sp>
        <p:nvSpPr>
          <p:cNvPr id="444" name="Google Shape;444;g1497da7dc3e_1_104"/>
          <p:cNvSpPr txBox="1"/>
          <p:nvPr/>
        </p:nvSpPr>
        <p:spPr>
          <a:xfrm>
            <a:off x="1871875" y="2984750"/>
            <a:ext cx="3922500" cy="29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Enterprise Application Technologies</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Batch Applications for the Java Platform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Concurrency Utilities for Java EE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Contexts and Dependency Injection for Java 2.0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Dependency Injection for Java 1.0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Bean Validation 2.0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Enterprise JavaBeans 3.2</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Interceptors 1.2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EE Connector Architecture 1.7</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Persistence 2.2</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Common Annotations for the Java Platform 1.3</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Message Service API 2.0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 Transaction API (JTA) 1.2</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JavaMail 1.6</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5" name="Google Shape;445;g1497da7dc3e_1_104"/>
          <p:cNvSpPr txBox="1"/>
          <p:nvPr/>
        </p:nvSpPr>
        <p:spPr>
          <a:xfrm>
            <a:off x="1946725" y="2358338"/>
            <a:ext cx="1761600" cy="4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JEE 8 - 2017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497da7dc3e_1_11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000"/>
              <a:buNone/>
            </a:pPr>
            <a:r>
              <a:rPr lang="de-DE"/>
              <a:t>Servidores de Aplicação Java</a:t>
            </a:r>
            <a:endParaRPr/>
          </a:p>
        </p:txBody>
      </p:sp>
      <p:sp>
        <p:nvSpPr>
          <p:cNvPr id="451" name="Google Shape;451;g1497da7dc3e_1_112"/>
          <p:cNvSpPr/>
          <p:nvPr/>
        </p:nvSpPr>
        <p:spPr>
          <a:xfrm>
            <a:off x="8178285" y="3369780"/>
            <a:ext cx="3123900" cy="28788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Servlet Containers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 da IBM centralizado com a palavra WebSphere abaixo" id="452" name="Google Shape;452;g1497da7dc3e_1_112" title="Logo webspehre"/>
          <p:cNvPicPr preferRelativeResize="0"/>
          <p:nvPr/>
        </p:nvPicPr>
        <p:blipFill rotWithShape="1">
          <a:blip r:embed="rId3">
            <a:alphaModFix/>
          </a:blip>
          <a:srcRect b="0" l="0" r="0" t="0"/>
          <a:stretch/>
        </p:blipFill>
        <p:spPr>
          <a:xfrm>
            <a:off x="4636888" y="4959884"/>
            <a:ext cx="2080948" cy="1218917"/>
          </a:xfrm>
          <a:prstGeom prst="rect">
            <a:avLst/>
          </a:prstGeom>
          <a:noFill/>
          <a:ln>
            <a:noFill/>
          </a:ln>
        </p:spPr>
      </p:pic>
      <p:pic>
        <p:nvPicPr>
          <p:cNvPr descr="Logo do JBoss: Palavra JBoss com o texto by Redhat a baixo a direita e um algumas bolas dispostas em arco a esquerda." id="453" name="Google Shape;453;g1497da7dc3e_1_112" title="JBoss"/>
          <p:cNvPicPr preferRelativeResize="0"/>
          <p:nvPr/>
        </p:nvPicPr>
        <p:blipFill rotWithShape="1">
          <a:blip r:embed="rId4">
            <a:alphaModFix/>
          </a:blip>
          <a:srcRect b="0" l="0" r="0" t="0"/>
          <a:stretch/>
        </p:blipFill>
        <p:spPr>
          <a:xfrm>
            <a:off x="4608880" y="2053896"/>
            <a:ext cx="2032608" cy="1166285"/>
          </a:xfrm>
          <a:prstGeom prst="rect">
            <a:avLst/>
          </a:prstGeom>
          <a:noFill/>
          <a:ln>
            <a:noFill/>
          </a:ln>
        </p:spPr>
      </p:pic>
      <p:pic>
        <p:nvPicPr>
          <p:cNvPr descr="Logo do Wildfly: Palavra wildfly com uma libélula estilizada ao final." id="454" name="Google Shape;454;g1497da7dc3e_1_112" title="Wildfly"/>
          <p:cNvPicPr preferRelativeResize="0"/>
          <p:nvPr/>
        </p:nvPicPr>
        <p:blipFill rotWithShape="1">
          <a:blip r:embed="rId5">
            <a:alphaModFix/>
          </a:blip>
          <a:srcRect b="0" l="0" r="0" t="0"/>
          <a:stretch/>
        </p:blipFill>
        <p:spPr>
          <a:xfrm>
            <a:off x="4672120" y="3710120"/>
            <a:ext cx="2359843" cy="697187"/>
          </a:xfrm>
          <a:prstGeom prst="rect">
            <a:avLst/>
          </a:prstGeom>
          <a:noFill/>
          <a:ln>
            <a:noFill/>
          </a:ln>
        </p:spPr>
      </p:pic>
      <p:pic>
        <p:nvPicPr>
          <p:cNvPr descr="Logo do Payara: palavra payara com um peixe estilizado no topo a esquerda da letra P." id="455" name="Google Shape;455;g1497da7dc3e_1_112" title="Payara"/>
          <p:cNvPicPr preferRelativeResize="0"/>
          <p:nvPr/>
        </p:nvPicPr>
        <p:blipFill rotWithShape="1">
          <a:blip r:embed="rId6">
            <a:alphaModFix/>
          </a:blip>
          <a:srcRect b="15016" l="0" r="0" t="0"/>
          <a:stretch/>
        </p:blipFill>
        <p:spPr>
          <a:xfrm>
            <a:off x="1108364" y="5048795"/>
            <a:ext cx="1978307" cy="948581"/>
          </a:xfrm>
          <a:prstGeom prst="rect">
            <a:avLst/>
          </a:prstGeom>
          <a:noFill/>
          <a:ln>
            <a:noFill/>
          </a:ln>
        </p:spPr>
      </p:pic>
      <p:pic>
        <p:nvPicPr>
          <p:cNvPr descr="Logo do Glassfish: palavra GlassFish com um desenho de um peixe estilizado" id="456" name="Google Shape;456;g1497da7dc3e_1_112" title="GlassFish"/>
          <p:cNvPicPr preferRelativeResize="0"/>
          <p:nvPr/>
        </p:nvPicPr>
        <p:blipFill rotWithShape="1">
          <a:blip r:embed="rId7">
            <a:alphaModFix/>
          </a:blip>
          <a:srcRect b="0" l="0" r="0" t="0"/>
          <a:stretch/>
        </p:blipFill>
        <p:spPr>
          <a:xfrm>
            <a:off x="1108364" y="3330270"/>
            <a:ext cx="1747724" cy="1449314"/>
          </a:xfrm>
          <a:prstGeom prst="rect">
            <a:avLst/>
          </a:prstGeom>
          <a:noFill/>
          <a:ln>
            <a:noFill/>
          </a:ln>
        </p:spPr>
      </p:pic>
      <p:pic>
        <p:nvPicPr>
          <p:cNvPr descr="Logo do ApacheTomEE: Texto TomEE com a palavra apache em fonte menor e posicionada sobre o &quot;om&quot; e um desenho de uma cabeça de lince estilizada." id="457" name="Google Shape;457;g1497da7dc3e_1_112" title="Apache TomEE"/>
          <p:cNvPicPr preferRelativeResize="0"/>
          <p:nvPr/>
        </p:nvPicPr>
        <p:blipFill rotWithShape="1">
          <a:blip r:embed="rId8">
            <a:alphaModFix/>
          </a:blip>
          <a:srcRect b="0" l="0" r="0" t="0"/>
          <a:stretch/>
        </p:blipFill>
        <p:spPr>
          <a:xfrm>
            <a:off x="8826755" y="1780450"/>
            <a:ext cx="1432593" cy="1063808"/>
          </a:xfrm>
          <a:prstGeom prst="rect">
            <a:avLst/>
          </a:prstGeom>
          <a:noFill/>
          <a:ln>
            <a:noFill/>
          </a:ln>
        </p:spPr>
      </p:pic>
      <p:pic>
        <p:nvPicPr>
          <p:cNvPr descr="Logo da empresa Oracle com o texto Weblogic Server abaixo" id="458" name="Google Shape;458;g1497da7dc3e_1_112" title="Oracle Weblogic Server"/>
          <p:cNvPicPr preferRelativeResize="0"/>
          <p:nvPr/>
        </p:nvPicPr>
        <p:blipFill rotWithShape="1">
          <a:blip r:embed="rId9">
            <a:alphaModFix/>
          </a:blip>
          <a:srcRect b="0" l="0" r="0" t="0"/>
          <a:stretch/>
        </p:blipFill>
        <p:spPr>
          <a:xfrm>
            <a:off x="612325" y="1761743"/>
            <a:ext cx="2645549" cy="1299300"/>
          </a:xfrm>
          <a:prstGeom prst="rect">
            <a:avLst/>
          </a:prstGeom>
          <a:noFill/>
          <a:ln>
            <a:noFill/>
          </a:ln>
        </p:spPr>
      </p:pic>
      <p:pic>
        <p:nvPicPr>
          <p:cNvPr descr="Logo do Jetty: texto &quot;jetty://&quot; em itálico" id="459" name="Google Shape;459;g1497da7dc3e_1_112" title="Jetty"/>
          <p:cNvPicPr preferRelativeResize="0"/>
          <p:nvPr/>
        </p:nvPicPr>
        <p:blipFill rotWithShape="1">
          <a:blip r:embed="rId10">
            <a:alphaModFix/>
          </a:blip>
          <a:srcRect b="0" l="0" r="0" t="0"/>
          <a:stretch/>
        </p:blipFill>
        <p:spPr>
          <a:xfrm>
            <a:off x="8657188" y="4996972"/>
            <a:ext cx="2166109" cy="1063808"/>
          </a:xfrm>
          <a:prstGeom prst="rect">
            <a:avLst/>
          </a:prstGeom>
          <a:noFill/>
          <a:ln>
            <a:noFill/>
          </a:ln>
        </p:spPr>
      </p:pic>
      <p:pic>
        <p:nvPicPr>
          <p:cNvPr descr="Logo do apache Tomcat: desenho de um tigre estilizado com o texto Apache Tomcat a baixo" id="460" name="Google Shape;460;g1497da7dc3e_1_112" title="Apache Tomcat"/>
          <p:cNvPicPr preferRelativeResize="0"/>
          <p:nvPr/>
        </p:nvPicPr>
        <p:blipFill rotWithShape="1">
          <a:blip r:embed="rId11">
            <a:alphaModFix/>
          </a:blip>
          <a:srcRect b="0" l="0" r="0" t="0"/>
          <a:stretch/>
        </p:blipFill>
        <p:spPr>
          <a:xfrm>
            <a:off x="8657203" y="3949790"/>
            <a:ext cx="2032606" cy="108409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497da7dc3e_1_126"/>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000"/>
              <a:buNone/>
            </a:pPr>
            <a:r>
              <a:rPr lang="de-DE"/>
              <a:t>Servidores de Aplicação Java</a:t>
            </a:r>
            <a:endParaRPr/>
          </a:p>
        </p:txBody>
      </p:sp>
      <p:sp>
        <p:nvSpPr>
          <p:cNvPr id="466" name="Google Shape;466;g1497da7dc3e_1_126"/>
          <p:cNvSpPr txBox="1"/>
          <p:nvPr/>
        </p:nvSpPr>
        <p:spPr>
          <a:xfrm>
            <a:off x="621750" y="1629725"/>
            <a:ext cx="103248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t>Uma aplicação web java é distribuída em um arquivo war (zip):</a:t>
            </a:r>
            <a:endParaRPr sz="1500"/>
          </a:p>
          <a:p>
            <a:pPr indent="-323850" lvl="0" marL="457200" rtl="0" algn="l">
              <a:spcBef>
                <a:spcPts val="0"/>
              </a:spcBef>
              <a:spcAft>
                <a:spcPts val="0"/>
              </a:spcAft>
              <a:buSzPts val="1500"/>
              <a:buChar char="●"/>
            </a:pPr>
            <a:r>
              <a:rPr lang="de-DE" sz="1500"/>
              <a:t>As classes compiladas da aplicação</a:t>
            </a:r>
            <a:endParaRPr sz="1500"/>
          </a:p>
          <a:p>
            <a:pPr indent="-323850" lvl="1" marL="914400" rtl="0" algn="l">
              <a:spcBef>
                <a:spcPts val="0"/>
              </a:spcBef>
              <a:spcAft>
                <a:spcPts val="0"/>
              </a:spcAft>
              <a:buSzPts val="1500"/>
              <a:buChar char="○"/>
            </a:pPr>
            <a:r>
              <a:rPr lang="de-DE" sz="1500"/>
              <a:t>classes de regra de negócio</a:t>
            </a:r>
            <a:endParaRPr sz="1500"/>
          </a:p>
          <a:p>
            <a:pPr indent="-323850" lvl="1" marL="914400" rtl="0" algn="l">
              <a:spcBef>
                <a:spcPts val="0"/>
              </a:spcBef>
              <a:spcAft>
                <a:spcPts val="0"/>
              </a:spcAft>
              <a:buSzPts val="1500"/>
              <a:buChar char="○"/>
            </a:pPr>
            <a:r>
              <a:rPr lang="de-DE" sz="1500"/>
              <a:t>classes de acesso ao banco de dados</a:t>
            </a:r>
            <a:endParaRPr sz="1500"/>
          </a:p>
          <a:p>
            <a:pPr indent="-323850" lvl="1" marL="914400" rtl="0" algn="l">
              <a:spcBef>
                <a:spcPts val="0"/>
              </a:spcBef>
              <a:spcAft>
                <a:spcPts val="0"/>
              </a:spcAft>
              <a:buSzPts val="1500"/>
              <a:buChar char="○"/>
            </a:pPr>
            <a:r>
              <a:rPr lang="de-DE" sz="1500"/>
              <a:t>servlets (</a:t>
            </a:r>
            <a:r>
              <a:rPr lang="de-DE" sz="1500">
                <a:solidFill>
                  <a:schemeClr val="dk1"/>
                </a:solidFill>
              </a:rPr>
              <a:t>classes java que estendem a classe HttpServlet da API JEE. São responsáveis por receber requisições dos clientes, e gerar uma saída - html, texto, imagem, etc)</a:t>
            </a:r>
            <a:endParaRPr sz="1500"/>
          </a:p>
          <a:p>
            <a:pPr indent="-323850" lvl="0" marL="457200" rtl="0" algn="l">
              <a:spcBef>
                <a:spcPts val="0"/>
              </a:spcBef>
              <a:spcAft>
                <a:spcPts val="0"/>
              </a:spcAft>
              <a:buSzPts val="1500"/>
              <a:buChar char="●"/>
            </a:pPr>
            <a:r>
              <a:rPr lang="de-DE" sz="1500"/>
              <a:t>Páginas jsps (</a:t>
            </a:r>
            <a:r>
              <a:rPr lang="de-DE" sz="1500">
                <a:solidFill>
                  <a:schemeClr val="dk1"/>
                </a:solidFill>
              </a:rPr>
              <a:t>página com codificação HTML e com codificação Java, inserida entre as tag´s &lt;% e %&gt;)</a:t>
            </a:r>
            <a:endParaRPr sz="1500"/>
          </a:p>
          <a:p>
            <a:pPr indent="-323850" lvl="0" marL="457200" rtl="0" algn="l">
              <a:spcBef>
                <a:spcPts val="0"/>
              </a:spcBef>
              <a:spcAft>
                <a:spcPts val="0"/>
              </a:spcAft>
              <a:buSzPts val="1500"/>
              <a:buChar char="●"/>
            </a:pPr>
            <a:r>
              <a:rPr lang="de-DE" sz="1500"/>
              <a:t>Arquivos estáticos</a:t>
            </a:r>
            <a:endParaRPr sz="1500"/>
          </a:p>
          <a:p>
            <a:pPr indent="-323850" lvl="1" marL="914400" rtl="0" algn="l">
              <a:spcBef>
                <a:spcPts val="0"/>
              </a:spcBef>
              <a:spcAft>
                <a:spcPts val="0"/>
              </a:spcAft>
              <a:buSzPts val="1500"/>
              <a:buChar char="○"/>
            </a:pPr>
            <a:r>
              <a:rPr lang="de-DE" sz="1500"/>
              <a:t>páginas htmls</a:t>
            </a:r>
            <a:endParaRPr sz="1500"/>
          </a:p>
          <a:p>
            <a:pPr indent="-323850" lvl="1" marL="914400" rtl="0" algn="l">
              <a:spcBef>
                <a:spcPts val="0"/>
              </a:spcBef>
              <a:spcAft>
                <a:spcPts val="0"/>
              </a:spcAft>
              <a:buSzPts val="1500"/>
              <a:buChar char="○"/>
            </a:pPr>
            <a:r>
              <a:rPr lang="de-DE" sz="1500"/>
              <a:t>imagens</a:t>
            </a:r>
            <a:endParaRPr sz="1500"/>
          </a:p>
          <a:p>
            <a:pPr indent="-323850" lvl="1" marL="914400" rtl="0" algn="l">
              <a:spcBef>
                <a:spcPts val="0"/>
              </a:spcBef>
              <a:spcAft>
                <a:spcPts val="0"/>
              </a:spcAft>
              <a:buSzPts val="1500"/>
              <a:buChar char="○"/>
            </a:pPr>
            <a:r>
              <a:rPr lang="de-DE" sz="1500"/>
              <a:t>arquivos javascript</a:t>
            </a:r>
            <a:endParaRPr sz="1500"/>
          </a:p>
          <a:p>
            <a:pPr indent="-323850" lvl="1" marL="914400" rtl="0" algn="l">
              <a:spcBef>
                <a:spcPts val="0"/>
              </a:spcBef>
              <a:spcAft>
                <a:spcPts val="0"/>
              </a:spcAft>
              <a:buSzPts val="1500"/>
              <a:buChar char="○"/>
            </a:pPr>
            <a:r>
              <a:rPr lang="de-DE" sz="1500"/>
              <a:t>arquivos css</a:t>
            </a:r>
            <a:endParaRPr sz="1500"/>
          </a:p>
          <a:p>
            <a:pPr indent="-323850" lvl="0" marL="457200" rtl="0" algn="l">
              <a:spcBef>
                <a:spcPts val="0"/>
              </a:spcBef>
              <a:spcAft>
                <a:spcPts val="0"/>
              </a:spcAft>
              <a:buSzPts val="1500"/>
              <a:buChar char="●"/>
            </a:pPr>
            <a:r>
              <a:rPr lang="de-DE" sz="1500"/>
              <a:t>Arquivo web.xml de configuração</a:t>
            </a:r>
            <a:endParaRPr sz="1500"/>
          </a:p>
          <a:p>
            <a:pPr indent="-323850" lvl="0" marL="457200" rtl="0" algn="l">
              <a:spcBef>
                <a:spcPts val="0"/>
              </a:spcBef>
              <a:spcAft>
                <a:spcPts val="0"/>
              </a:spcAft>
              <a:buSzPts val="1500"/>
              <a:buChar char="●"/>
            </a:pPr>
            <a:r>
              <a:rPr lang="de-DE" sz="1500"/>
              <a:t>Os arquivos jars das bibliotecas usadas na aplicação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de-DE" sz="1500"/>
              <a:t> Este arquivo é “instalado” no servidor de aplicação:</a:t>
            </a:r>
            <a:endParaRPr sz="1500"/>
          </a:p>
          <a:p>
            <a:pPr indent="-323850" lvl="0" marL="457200" rtl="0" algn="l">
              <a:spcBef>
                <a:spcPts val="0"/>
              </a:spcBef>
              <a:spcAft>
                <a:spcPts val="0"/>
              </a:spcAft>
              <a:buSzPts val="1500"/>
              <a:buChar char="●"/>
            </a:pPr>
            <a:r>
              <a:rPr lang="de-DE" sz="1500"/>
              <a:t>Em uma  pasta específica (pasta deploy no jboss ou webapp no tomcat)</a:t>
            </a:r>
            <a:endParaRPr sz="1500"/>
          </a:p>
          <a:p>
            <a:pPr indent="-323850" lvl="0" marL="457200" rtl="0" algn="l">
              <a:spcBef>
                <a:spcPts val="0"/>
              </a:spcBef>
              <a:spcAft>
                <a:spcPts val="0"/>
              </a:spcAft>
              <a:buSzPts val="1500"/>
              <a:buChar char="●"/>
            </a:pPr>
            <a:r>
              <a:rPr lang="de-DE" sz="1500"/>
              <a:t>Usando um console admnistração (página do servidor que permita fazer o “upload” da aplicação)</a:t>
            </a:r>
            <a:endParaRPr sz="1500"/>
          </a:p>
          <a:p>
            <a:pPr indent="0" lvl="0" marL="0" rtl="0" algn="l">
              <a:spcBef>
                <a:spcPts val="0"/>
              </a:spcBef>
              <a:spcAft>
                <a:spcPts val="0"/>
              </a:spcAft>
              <a:buNone/>
            </a:pPr>
            <a:r>
              <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497da7dc3e_1_1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Páginas dinâmicas com Servlets</a:t>
            </a:r>
            <a:endParaRPr/>
          </a:p>
        </p:txBody>
      </p:sp>
      <p:sp>
        <p:nvSpPr>
          <p:cNvPr id="472" name="Google Shape;472;g1497da7dc3e_1_131"/>
          <p:cNvSpPr txBox="1"/>
          <p:nvPr>
            <p:ph idx="1" type="body"/>
          </p:nvPr>
        </p:nvSpPr>
        <p:spPr>
          <a:xfrm>
            <a:off x="216450" y="2039375"/>
            <a:ext cx="6255300" cy="42723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package</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br</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org</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residencia</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olamundo</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io</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IOException</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io</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PrintWriter</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javax</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servlet</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ServletException</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javax</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servlet</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HttpServlet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javax</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servlet</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HttpServletRequest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import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javax</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servlet</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HttpServletResponse</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569CD6"/>
                </a:solidFill>
                <a:latin typeface="Courier New"/>
                <a:ea typeface="Courier New"/>
                <a:cs typeface="Courier New"/>
                <a:sym typeface="Courier New"/>
              </a:rPr>
              <a:t>public</a:t>
            </a:r>
            <a:r>
              <a:rPr b="1" lang="de-DE" sz="1000">
                <a:solidFill>
                  <a:srgbClr val="D4D4D4"/>
                </a:solidFill>
                <a:latin typeface="Courier New"/>
                <a:ea typeface="Courier New"/>
                <a:cs typeface="Courier New"/>
                <a:sym typeface="Courier New"/>
              </a:rPr>
              <a:t> </a:t>
            </a:r>
            <a:r>
              <a:rPr b="1" lang="de-DE" sz="1000">
                <a:solidFill>
                  <a:srgbClr val="569CD6"/>
                </a:solidFill>
                <a:latin typeface="Courier New"/>
                <a:ea typeface="Courier New"/>
                <a:cs typeface="Courier New"/>
                <a:sym typeface="Courier New"/>
              </a:rPr>
              <a:t>class</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HelloWorld</a:t>
            </a:r>
            <a:r>
              <a:rPr b="1" lang="de-DE" sz="1000">
                <a:solidFill>
                  <a:srgbClr val="D4D4D4"/>
                </a:solidFill>
                <a:latin typeface="Courier New"/>
                <a:ea typeface="Courier New"/>
                <a:cs typeface="Courier New"/>
                <a:sym typeface="Courier New"/>
              </a:rPr>
              <a:t> </a:t>
            </a:r>
            <a:r>
              <a:rPr b="1" lang="de-DE" sz="1000">
                <a:solidFill>
                  <a:srgbClr val="569CD6"/>
                </a:solidFill>
                <a:latin typeface="Courier New"/>
                <a:ea typeface="Courier New"/>
                <a:cs typeface="Courier New"/>
                <a:sym typeface="Courier New"/>
              </a:rPr>
              <a:t>extends</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HttpServlet</a:t>
            </a:r>
            <a:r>
              <a:rPr b="1" lang="de-DE" sz="1000">
                <a:solidFill>
                  <a:srgbClr val="D4D4D4"/>
                </a:solidFill>
                <a:latin typeface="Courier New"/>
                <a:ea typeface="Courier New"/>
                <a:cs typeface="Courier New"/>
                <a:sym typeface="Courier New"/>
              </a:rPr>
              <a:t> {</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569CD6"/>
                </a:solidFill>
                <a:latin typeface="Courier New"/>
                <a:ea typeface="Courier New"/>
                <a:cs typeface="Courier New"/>
                <a:sym typeface="Courier New"/>
              </a:rPr>
              <a:t>public</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void</a:t>
            </a:r>
            <a:r>
              <a:rPr b="1" lang="de-DE" sz="1000">
                <a:solidFill>
                  <a:srgbClr val="D4D4D4"/>
                </a:solidFill>
                <a:latin typeface="Courier New"/>
                <a:ea typeface="Courier New"/>
                <a:cs typeface="Courier New"/>
                <a:sym typeface="Courier New"/>
              </a:rPr>
              <a:t> </a:t>
            </a:r>
            <a:r>
              <a:rPr b="1" lang="de-DE" sz="1000">
                <a:solidFill>
                  <a:srgbClr val="DCDCAA"/>
                </a:solidFill>
                <a:latin typeface="Courier New"/>
                <a:ea typeface="Courier New"/>
                <a:cs typeface="Courier New"/>
                <a:sym typeface="Courier New"/>
              </a:rPr>
              <a:t>doGet</a:t>
            </a:r>
            <a:r>
              <a:rPr b="1" lang="de-DE" sz="1000">
                <a:solidFill>
                  <a:srgbClr val="D4D4D4"/>
                </a:solidFill>
                <a:latin typeface="Courier New"/>
                <a:ea typeface="Courier New"/>
                <a:cs typeface="Courier New"/>
                <a:sym typeface="Courier New"/>
              </a:rPr>
              <a:t>(</a:t>
            </a:r>
            <a:r>
              <a:rPr b="1" lang="de-DE" sz="1000">
                <a:solidFill>
                  <a:srgbClr val="4EC9B0"/>
                </a:solidFill>
                <a:latin typeface="Courier New"/>
                <a:ea typeface="Courier New"/>
                <a:cs typeface="Courier New"/>
                <a:sym typeface="Courier New"/>
              </a:rPr>
              <a:t>HttpServletRequest</a:t>
            </a:r>
            <a:r>
              <a:rPr b="1" lang="de-DE" sz="1000">
                <a:solidFill>
                  <a:srgbClr val="D4D4D4"/>
                </a:solidFill>
                <a:latin typeface="Courier New"/>
                <a:ea typeface="Courier New"/>
                <a:cs typeface="Courier New"/>
                <a:sym typeface="Courier New"/>
              </a:rPr>
              <a:t> </a:t>
            </a:r>
            <a:r>
              <a:rPr b="1" lang="de-DE" sz="1000">
                <a:solidFill>
                  <a:srgbClr val="9CDCFE"/>
                </a:solidFill>
                <a:latin typeface="Courier New"/>
                <a:ea typeface="Courier New"/>
                <a:cs typeface="Courier New"/>
                <a:sym typeface="Courier New"/>
              </a:rPr>
              <a:t>request</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HttpServletResponse</a:t>
            </a:r>
            <a:r>
              <a:rPr b="1" lang="de-DE" sz="1000">
                <a:solidFill>
                  <a:srgbClr val="D4D4D4"/>
                </a:solidFill>
                <a:latin typeface="Courier New"/>
                <a:ea typeface="Courier New"/>
                <a:cs typeface="Courier New"/>
                <a:sym typeface="Courier New"/>
              </a:rPr>
              <a:t> </a:t>
            </a:r>
            <a:r>
              <a:rPr b="1" lang="de-DE" sz="1000">
                <a:solidFill>
                  <a:srgbClr val="9CDCFE"/>
                </a:solidFill>
                <a:latin typeface="Courier New"/>
                <a:ea typeface="Courier New"/>
                <a:cs typeface="Courier New"/>
                <a:sym typeface="Courier New"/>
              </a:rPr>
              <a:t>response</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569CD6"/>
                </a:solidFill>
                <a:latin typeface="Courier New"/>
                <a:ea typeface="Courier New"/>
                <a:cs typeface="Courier New"/>
                <a:sym typeface="Courier New"/>
              </a:rPr>
              <a:t>throws</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ServletException</a:t>
            </a: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IOException</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4EC9B0"/>
                </a:solidFill>
                <a:latin typeface="Courier New"/>
                <a:ea typeface="Courier New"/>
                <a:cs typeface="Courier New"/>
                <a:sym typeface="Courier New"/>
              </a:rPr>
              <a:t>PrintWriter</a:t>
            </a:r>
            <a:r>
              <a:rPr b="1" lang="de-DE" sz="1000">
                <a:solidFill>
                  <a:srgbClr val="D4D4D4"/>
                </a:solidFill>
                <a:latin typeface="Courier New"/>
                <a:ea typeface="Courier New"/>
                <a:cs typeface="Courier New"/>
                <a:sym typeface="Courier New"/>
              </a:rPr>
              <a:t> </a:t>
            </a:r>
            <a:r>
              <a:rPr b="1" lang="de-DE" sz="1000">
                <a:solidFill>
                  <a:srgbClr val="9CDCFE"/>
                </a:solidFill>
                <a:latin typeface="Courier New"/>
                <a:ea typeface="Courier New"/>
                <a:cs typeface="Courier New"/>
                <a:sym typeface="Courier New"/>
              </a:rPr>
              <a:t>out</a:t>
            </a:r>
            <a:r>
              <a:rPr b="1" lang="de-DE" sz="1000">
                <a:solidFill>
                  <a:srgbClr val="D4D4D4"/>
                </a:solidFill>
                <a:latin typeface="Courier New"/>
                <a:ea typeface="Courier New"/>
                <a:cs typeface="Courier New"/>
                <a:sym typeface="Courier New"/>
              </a:rPr>
              <a:t> = </a:t>
            </a:r>
            <a:r>
              <a:rPr b="1" lang="de-DE" sz="1000">
                <a:solidFill>
                  <a:srgbClr val="9CDCFE"/>
                </a:solidFill>
                <a:latin typeface="Courier New"/>
                <a:ea typeface="Courier New"/>
                <a:cs typeface="Courier New"/>
                <a:sym typeface="Courier New"/>
              </a:rPr>
              <a:t>response</a:t>
            </a:r>
            <a:r>
              <a:rPr b="1" lang="de-DE" sz="1000">
                <a:solidFill>
                  <a:srgbClr val="D4D4D4"/>
                </a:solidFill>
                <a:latin typeface="Courier New"/>
                <a:ea typeface="Courier New"/>
                <a:cs typeface="Courier New"/>
                <a:sym typeface="Courier New"/>
              </a:rPr>
              <a:t>.</a:t>
            </a:r>
            <a:r>
              <a:rPr b="1" lang="de-DE" sz="1000">
                <a:solidFill>
                  <a:srgbClr val="DCDCAA"/>
                </a:solidFill>
                <a:latin typeface="Courier New"/>
                <a:ea typeface="Courier New"/>
                <a:cs typeface="Courier New"/>
                <a:sym typeface="Courier New"/>
              </a:rPr>
              <a:t>getWriter</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9CDCFE"/>
                </a:solidFill>
                <a:latin typeface="Courier New"/>
                <a:ea typeface="Courier New"/>
                <a:cs typeface="Courier New"/>
                <a:sym typeface="Courier New"/>
              </a:rPr>
              <a:t>out</a:t>
            </a:r>
            <a:r>
              <a:rPr b="1" lang="de-DE" sz="1000">
                <a:solidFill>
                  <a:srgbClr val="D4D4D4"/>
                </a:solidFill>
                <a:latin typeface="Courier New"/>
                <a:ea typeface="Courier New"/>
                <a:cs typeface="Courier New"/>
                <a:sym typeface="Courier New"/>
              </a:rPr>
              <a:t>.</a:t>
            </a:r>
            <a:r>
              <a:rPr b="1" lang="de-DE" sz="1000">
                <a:solidFill>
                  <a:srgbClr val="DCDCAA"/>
                </a:solidFill>
                <a:latin typeface="Courier New"/>
                <a:ea typeface="Courier New"/>
                <a:cs typeface="Courier New"/>
                <a:sym typeface="Courier New"/>
              </a:rPr>
              <a:t>println</a:t>
            </a:r>
            <a:r>
              <a:rPr b="1" lang="de-DE" sz="1000">
                <a:solidFill>
                  <a:srgbClr val="D4D4D4"/>
                </a:solidFill>
                <a:latin typeface="Courier New"/>
                <a:ea typeface="Courier New"/>
                <a:cs typeface="Courier New"/>
                <a:sym typeface="Courier New"/>
              </a:rPr>
              <a:t>(</a:t>
            </a:r>
            <a:r>
              <a:rPr b="1" lang="de-DE" sz="1000">
                <a:solidFill>
                  <a:srgbClr val="CE9178"/>
                </a:solidFill>
                <a:latin typeface="Courier New"/>
                <a:ea typeface="Courier New"/>
                <a:cs typeface="Courier New"/>
                <a:sym typeface="Courier New"/>
              </a:rPr>
              <a:t>"&lt;!DOCTYPE html &gt;</a:t>
            </a:r>
            <a:r>
              <a:rPr b="1" lang="de-DE" sz="1000">
                <a:solidFill>
                  <a:srgbClr val="D7BA7D"/>
                </a:solidFill>
                <a:latin typeface="Courier New"/>
                <a:ea typeface="Courier New"/>
                <a:cs typeface="Courier New"/>
                <a:sym typeface="Courier New"/>
              </a:rPr>
              <a:t>\n</a:t>
            </a:r>
            <a:r>
              <a:rPr b="1" lang="de-DE" sz="1000">
                <a:solidFill>
                  <a:srgbClr val="CE9178"/>
                </a:solidFill>
                <a:latin typeface="Courier New"/>
                <a:ea typeface="Courier New"/>
                <a:cs typeface="Courier New"/>
                <a:sym typeface="Courier New"/>
              </a:rPr>
              <a: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"&lt;html&gt;</a:t>
            </a:r>
            <a:r>
              <a:rPr b="1" lang="de-DE" sz="1000">
                <a:solidFill>
                  <a:srgbClr val="D7BA7D"/>
                </a:solidFill>
                <a:latin typeface="Courier New"/>
                <a:ea typeface="Courier New"/>
                <a:cs typeface="Courier New"/>
                <a:sym typeface="Courier New"/>
              </a:rPr>
              <a:t>\n</a:t>
            </a:r>
            <a:r>
              <a:rPr b="1" lang="de-DE" sz="1000">
                <a:solidFill>
                  <a:srgbClr val="CE9178"/>
                </a:solidFill>
                <a:latin typeface="Courier New"/>
                <a:ea typeface="Courier New"/>
                <a:cs typeface="Courier New"/>
                <a:sym typeface="Courier New"/>
              </a:rPr>
              <a: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"&lt;head&gt;&lt;title&gt;Olá mundo&lt;title&gt;&lt;/head&gt;</a:t>
            </a:r>
            <a:r>
              <a:rPr b="1" lang="de-DE" sz="1000">
                <a:solidFill>
                  <a:srgbClr val="D7BA7D"/>
                </a:solidFill>
                <a:latin typeface="Courier New"/>
                <a:ea typeface="Courier New"/>
                <a:cs typeface="Courier New"/>
                <a:sym typeface="Courier New"/>
              </a:rPr>
              <a:t>\n</a:t>
            </a:r>
            <a:r>
              <a:rPr b="1" lang="de-DE" sz="1000">
                <a:solidFill>
                  <a:srgbClr val="CE9178"/>
                </a:solidFill>
                <a:latin typeface="Courier New"/>
                <a:ea typeface="Courier New"/>
                <a:cs typeface="Courier New"/>
                <a:sym typeface="Courier New"/>
              </a:rPr>
              <a: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"&lt;body&gt;</a:t>
            </a:r>
            <a:r>
              <a:rPr b="1" lang="de-DE" sz="1000">
                <a:solidFill>
                  <a:srgbClr val="D7BA7D"/>
                </a:solidFill>
                <a:latin typeface="Courier New"/>
                <a:ea typeface="Courier New"/>
                <a:cs typeface="Courier New"/>
                <a:sym typeface="Courier New"/>
              </a:rPr>
              <a:t>\n</a:t>
            </a:r>
            <a:r>
              <a:rPr b="1" lang="de-DE" sz="1000">
                <a:solidFill>
                  <a:srgbClr val="CE9178"/>
                </a:solidFill>
                <a:latin typeface="Courier New"/>
                <a:ea typeface="Courier New"/>
                <a:cs typeface="Courier New"/>
                <a:sym typeface="Courier New"/>
              </a:rPr>
              <a: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"&lt;h1&gt; Bem vindos ao curso de APIs&lt;/h1"</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"&lt;/body&gt;"</a:t>
            </a:r>
            <a:r>
              <a:rPr b="1" lang="de-DE"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r>
              <a:rPr b="1" lang="de-DE" sz="1000">
                <a:solidFill>
                  <a:srgbClr val="CE9178"/>
                </a:solidFill>
                <a:latin typeface="Courier New"/>
                <a:ea typeface="Courier New"/>
                <a:cs typeface="Courier New"/>
                <a:sym typeface="Courier New"/>
              </a:rPr>
              <a:t>"&lt;/html&gt;"</a:t>
            </a:r>
            <a:endParaRPr b="1" sz="1000">
              <a:solidFill>
                <a:srgbClr val="CE9178"/>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770"/>
              <a:buFont typeface="Arial"/>
              <a:buNone/>
            </a:pPr>
            <a:r>
              <a:rPr b="1" lang="de-DE" sz="1000">
                <a:solidFill>
                  <a:srgbClr val="D4D4D4"/>
                </a:solidFill>
                <a:latin typeface="Courier New"/>
                <a:ea typeface="Courier New"/>
                <a:cs typeface="Courier New"/>
                <a:sym typeface="Courier New"/>
              </a:rPr>
              <a:t>   }</a:t>
            </a:r>
            <a:endParaRPr b="1" sz="100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b="1" lang="de-DE" sz="1000">
                <a:solidFill>
                  <a:srgbClr val="D4D4D4"/>
                </a:solidFill>
                <a:highlight>
                  <a:srgbClr val="1E1E1E"/>
                </a:highlight>
                <a:latin typeface="Courier New"/>
                <a:ea typeface="Courier New"/>
                <a:cs typeface="Courier New"/>
                <a:sym typeface="Courier New"/>
              </a:rPr>
              <a:t>}</a:t>
            </a:r>
            <a:endParaRPr b="1" sz="1000"/>
          </a:p>
        </p:txBody>
      </p:sp>
      <p:sp>
        <p:nvSpPr>
          <p:cNvPr id="473" name="Google Shape;473;g1497da7dc3e_1_131"/>
          <p:cNvSpPr txBox="1"/>
          <p:nvPr>
            <p:ph idx="1" type="body"/>
          </p:nvPr>
        </p:nvSpPr>
        <p:spPr>
          <a:xfrm>
            <a:off x="6669600" y="2039375"/>
            <a:ext cx="5418600" cy="42723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web-app</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xmlns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"http://xmlns.jcp.org/xml/ns/javaee"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9CDCFE"/>
                </a:solidFill>
                <a:latin typeface="Courier New"/>
                <a:ea typeface="Courier New"/>
                <a:cs typeface="Courier New"/>
                <a:sym typeface="Courier New"/>
              </a:rPr>
              <a:t>xmlns:xsi</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"http://www.w3.org/2001/XMLSchema-instance"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9CDCFE"/>
                </a:solidFill>
                <a:latin typeface="Courier New"/>
                <a:ea typeface="Courier New"/>
                <a:cs typeface="Courier New"/>
                <a:sym typeface="Courier New"/>
              </a:rPr>
              <a:t>xsi:schemaLocation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"http://xmlns.jcp.org/xml/ns/javaee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CE9178"/>
                </a:solidFill>
                <a:latin typeface="Courier New"/>
                <a:ea typeface="Courier New"/>
                <a:cs typeface="Courier New"/>
                <a:sym typeface="Courier New"/>
              </a:rPr>
              <a:t>http://xmlns.jcp.org/xml/ns/javaee/web-app_3_1.xsd"</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version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"3.1"</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servlet-name</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helloworld</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servlet-name</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servlet-class</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org.serratec.HelloWorld</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servlet-class</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servlet-mapping</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servlet-name</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helloworld</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servlet-name</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url-pattern</a:t>
            </a:r>
            <a:r>
              <a:rPr b="1" lang="de-DE" sz="1050">
                <a:solidFill>
                  <a:srgbClr val="808080"/>
                </a:solidFill>
                <a:latin typeface="Courier New"/>
                <a:ea typeface="Courier New"/>
                <a:cs typeface="Courier New"/>
                <a:sym typeface="Courier New"/>
              </a:rPr>
              <a:t>&gt;</a:t>
            </a:r>
            <a:r>
              <a:rPr b="1" lang="de-DE" sz="1050">
                <a:solidFill>
                  <a:srgbClr val="D4D4D4"/>
                </a:solidFill>
                <a:latin typeface="Courier New"/>
                <a:ea typeface="Courier New"/>
                <a:cs typeface="Courier New"/>
                <a:sym typeface="Courier New"/>
              </a:rPr>
              <a:t>/olamundo/*</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url-pattern</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servlet-mapping</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de-DE" sz="1050">
                <a:solidFill>
                  <a:srgbClr val="808080"/>
                </a:solidFill>
                <a:latin typeface="Courier New"/>
                <a:ea typeface="Courier New"/>
                <a:cs typeface="Courier New"/>
                <a:sym typeface="Courier New"/>
              </a:rPr>
              <a:t>&lt;/</a:t>
            </a:r>
            <a:r>
              <a:rPr b="1" lang="de-DE" sz="1050">
                <a:solidFill>
                  <a:srgbClr val="569CD6"/>
                </a:solidFill>
                <a:latin typeface="Courier New"/>
                <a:ea typeface="Courier New"/>
                <a:cs typeface="Courier New"/>
                <a:sym typeface="Courier New"/>
              </a:rPr>
              <a:t>web-app</a:t>
            </a:r>
            <a:r>
              <a:rPr b="1" lang="de-DE" sz="1050">
                <a:solidFill>
                  <a:srgbClr val="808080"/>
                </a:solidFill>
                <a:latin typeface="Courier New"/>
                <a:ea typeface="Courier New"/>
                <a:cs typeface="Courier New"/>
                <a:sym typeface="Courier New"/>
              </a:rPr>
              <a:t>&gt;</a:t>
            </a:r>
            <a:endParaRPr b="1"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0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770"/>
              <a:buNone/>
            </a:pPr>
            <a:r>
              <a:t/>
            </a:r>
            <a:endParaRPr b="1" sz="1000">
              <a:solidFill>
                <a:srgbClr val="569CD6"/>
              </a:solidFill>
              <a:latin typeface="Courier New"/>
              <a:ea typeface="Courier New"/>
              <a:cs typeface="Courier New"/>
              <a:sym typeface="Courier New"/>
            </a:endParaRPr>
          </a:p>
        </p:txBody>
      </p:sp>
      <p:sp>
        <p:nvSpPr>
          <p:cNvPr id="474" name="Google Shape;474;g1497da7dc3e_1_131"/>
          <p:cNvSpPr txBox="1"/>
          <p:nvPr/>
        </p:nvSpPr>
        <p:spPr>
          <a:xfrm>
            <a:off x="640575" y="1733350"/>
            <a:ext cx="26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HelloWorld.java</a:t>
            </a:r>
            <a:endParaRPr>
              <a:latin typeface="Calibri"/>
              <a:ea typeface="Calibri"/>
              <a:cs typeface="Calibri"/>
              <a:sym typeface="Calibri"/>
            </a:endParaRPr>
          </a:p>
        </p:txBody>
      </p:sp>
      <p:sp>
        <p:nvSpPr>
          <p:cNvPr id="475" name="Google Shape;475;g1497da7dc3e_1_131"/>
          <p:cNvSpPr txBox="1"/>
          <p:nvPr/>
        </p:nvSpPr>
        <p:spPr>
          <a:xfrm>
            <a:off x="6972725" y="1746125"/>
            <a:ext cx="26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web.xml</a:t>
            </a:r>
            <a:endParaRPr>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497da7dc3e_1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Páginas dinâmicas com JSPs</a:t>
            </a:r>
            <a:endParaRPr/>
          </a:p>
        </p:txBody>
      </p:sp>
      <p:sp>
        <p:nvSpPr>
          <p:cNvPr id="481" name="Google Shape;481;g1497da7dc3e_1_139"/>
          <p:cNvSpPr txBox="1"/>
          <p:nvPr>
            <p:ph idx="1" type="body"/>
          </p:nvPr>
        </p:nvSpPr>
        <p:spPr>
          <a:xfrm>
            <a:off x="1978275" y="1690825"/>
            <a:ext cx="7837800" cy="42816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de-DE" sz="1100">
                <a:solidFill>
                  <a:srgbClr val="F44747"/>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body</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Connection con = DriverManager.getConnection(.......);</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Statement stmt = con.createStatement();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String qry = "SELECT autor, titulo, preco from livros";</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Resultset rs = stmt.executeQuery(qry);</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table</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Autor</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Titulo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Preço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while (rs.next())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%=rs.getString("autor")</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%=rs.getString("titulo")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%=rs.getDouble("preco")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table</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body</a:t>
            </a:r>
            <a:r>
              <a:rPr b="1" lang="de-DE" sz="1100">
                <a:solidFill>
                  <a:srgbClr val="808080"/>
                </a:solidFill>
                <a:latin typeface="Courier New"/>
                <a:ea typeface="Courier New"/>
                <a:cs typeface="Courier New"/>
                <a:sym typeface="Courier New"/>
              </a:rPr>
              <a:t>&gt;</a:t>
            </a:r>
            <a:endParaRPr b="1" sz="1100">
              <a:solidFill>
                <a:srgbClr val="569CD6"/>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1497da7dc3e_1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Páginas dinâmicas com JSPs (“compiladas”)</a:t>
            </a:r>
            <a:endParaRPr/>
          </a:p>
        </p:txBody>
      </p:sp>
      <p:sp>
        <p:nvSpPr>
          <p:cNvPr id="487" name="Google Shape;487;g1497da7dc3e_1_144"/>
          <p:cNvSpPr txBox="1"/>
          <p:nvPr>
            <p:ph idx="1" type="body"/>
          </p:nvPr>
        </p:nvSpPr>
        <p:spPr>
          <a:xfrm>
            <a:off x="178975" y="1780450"/>
            <a:ext cx="5652300" cy="39942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b="1" lang="de-DE" sz="1100">
                <a:solidFill>
                  <a:srgbClr val="F44747"/>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body</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Connection con = DriverManager.getConnection(.......);</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Statement stmt = con.createStatement();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String qry = "SELECT autor, titulo, preco from livros";</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Resultset rs = stmt.executeQuery(qry);</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table</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Autor</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Titulo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a:t>
            </a:r>
            <a:r>
              <a:rPr b="1" lang="de-DE" sz="1100">
                <a:solidFill>
                  <a:srgbClr val="D4D4D4"/>
                </a:solidFill>
                <a:latin typeface="Courier New"/>
                <a:ea typeface="Courier New"/>
                <a:cs typeface="Courier New"/>
                <a:sym typeface="Courier New"/>
              </a:rPr>
              <a:t>Preço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th</a:t>
            </a:r>
            <a:r>
              <a:rPr b="1" lang="de-DE" sz="1100">
                <a:solidFill>
                  <a:srgbClr val="808080"/>
                </a:solidFill>
                <a:latin typeface="Courier New"/>
                <a:ea typeface="Courier New"/>
                <a:cs typeface="Courier New"/>
                <a:sym typeface="Courier New"/>
              </a:rPr>
              <a:t>&gt;&lt;/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while (rs.next())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%=rs.getString("autor")</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%=rs.getString("titulo")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%=rs.getDouble("preco")</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td</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tr</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F44747"/>
                </a:solidFill>
                <a:latin typeface="Courier New"/>
                <a:ea typeface="Courier New"/>
                <a:cs typeface="Courier New"/>
                <a:sym typeface="Courier New"/>
              </a:rPr>
              <a:t>&lt;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 %&gt;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table</a:t>
            </a:r>
            <a:r>
              <a:rPr b="1" lang="de-DE" sz="1100">
                <a:solidFill>
                  <a:srgbClr val="808080"/>
                </a:solidFill>
                <a:latin typeface="Courier New"/>
                <a:ea typeface="Courier New"/>
                <a:cs typeface="Courier New"/>
                <a:sym typeface="Courier New"/>
              </a:rPr>
              <a:t>&gt;</a:t>
            </a:r>
            <a:endParaRPr b="1" sz="110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808080"/>
                </a:solidFill>
                <a:latin typeface="Courier New"/>
                <a:ea typeface="Courier New"/>
                <a:cs typeface="Courier New"/>
                <a:sym typeface="Courier New"/>
              </a:rPr>
              <a:t>&lt;/</a:t>
            </a:r>
            <a:r>
              <a:rPr b="1" lang="de-DE" sz="1100">
                <a:solidFill>
                  <a:srgbClr val="569CD6"/>
                </a:solidFill>
                <a:latin typeface="Courier New"/>
                <a:ea typeface="Courier New"/>
                <a:cs typeface="Courier New"/>
                <a:sym typeface="Courier New"/>
              </a:rPr>
              <a:t>body</a:t>
            </a:r>
            <a:r>
              <a:rPr b="1" lang="de-DE" sz="1100">
                <a:solidFill>
                  <a:srgbClr val="808080"/>
                </a:solidFill>
                <a:latin typeface="Courier New"/>
                <a:ea typeface="Courier New"/>
                <a:cs typeface="Courier New"/>
                <a:sym typeface="Courier New"/>
              </a:rPr>
              <a:t>&gt;</a:t>
            </a:r>
            <a:endParaRPr b="1" sz="1100">
              <a:solidFill>
                <a:srgbClr val="569CD6"/>
              </a:solidFill>
              <a:latin typeface="Courier New"/>
              <a:ea typeface="Courier New"/>
              <a:cs typeface="Courier New"/>
              <a:sym typeface="Courier New"/>
            </a:endParaRPr>
          </a:p>
        </p:txBody>
      </p:sp>
      <p:sp>
        <p:nvSpPr>
          <p:cNvPr id="488" name="Google Shape;488;g1497da7dc3e_1_144"/>
          <p:cNvSpPr txBox="1"/>
          <p:nvPr>
            <p:ph idx="1" type="body"/>
          </p:nvPr>
        </p:nvSpPr>
        <p:spPr>
          <a:xfrm>
            <a:off x="6067912" y="1780450"/>
            <a:ext cx="5952300" cy="39942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569CD6"/>
                </a:solidFill>
                <a:latin typeface="Courier New"/>
                <a:ea typeface="Courier New"/>
                <a:cs typeface="Courier New"/>
                <a:sym typeface="Courier New"/>
              </a:rPr>
              <a:t>public</a:t>
            </a: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void</a:t>
            </a:r>
            <a:r>
              <a:rPr b="1" lang="de-DE" sz="1100">
                <a:solidFill>
                  <a:srgbClr val="D4D4D4"/>
                </a:solidFill>
                <a:latin typeface="Courier New"/>
                <a:ea typeface="Courier New"/>
                <a:cs typeface="Courier New"/>
                <a:sym typeface="Courier New"/>
              </a:rPr>
              <a:t> </a:t>
            </a:r>
            <a:r>
              <a:rPr b="1" lang="de-DE" sz="1100">
                <a:solidFill>
                  <a:srgbClr val="DCDCAA"/>
                </a:solidFill>
                <a:latin typeface="Courier New"/>
                <a:ea typeface="Courier New"/>
                <a:cs typeface="Courier New"/>
                <a:sym typeface="Courier New"/>
              </a:rPr>
              <a:t>doGet</a:t>
            </a:r>
            <a:r>
              <a:rPr b="1" lang="de-DE" sz="1100">
                <a:solidFill>
                  <a:srgbClr val="D4D4D4"/>
                </a:solidFill>
                <a:latin typeface="Courier New"/>
                <a:ea typeface="Courier New"/>
                <a:cs typeface="Courier New"/>
                <a:sym typeface="Courier New"/>
              </a:rPr>
              <a:t>(</a:t>
            </a:r>
            <a:r>
              <a:rPr b="1" lang="de-DE" sz="1100">
                <a:solidFill>
                  <a:srgbClr val="4EC9B0"/>
                </a:solidFill>
                <a:latin typeface="Courier New"/>
                <a:ea typeface="Courier New"/>
                <a:cs typeface="Courier New"/>
                <a:sym typeface="Courier New"/>
              </a:rPr>
              <a:t>HttpServletRequest</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request</a:t>
            </a: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4EC9B0"/>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HttpServletResponse</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response</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569CD6"/>
                </a:solidFill>
                <a:latin typeface="Courier New"/>
                <a:ea typeface="Courier New"/>
                <a:cs typeface="Courier New"/>
                <a:sym typeface="Courier New"/>
              </a:rPr>
              <a:t>throws</a:t>
            </a: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ServletException</a:t>
            </a: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IOException</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PrintWriter</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 = </a:t>
            </a:r>
            <a:r>
              <a:rPr b="1" lang="de-DE" sz="1100">
                <a:solidFill>
                  <a:srgbClr val="9CDCFE"/>
                </a:solidFill>
                <a:latin typeface="Courier New"/>
                <a:ea typeface="Courier New"/>
                <a:cs typeface="Courier New"/>
                <a:sym typeface="Courier New"/>
              </a:rPr>
              <a:t>response</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getWriter</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"&lt;body&gt;</a:t>
            </a:r>
            <a:r>
              <a:rPr b="1" lang="de-DE" sz="1100">
                <a:solidFill>
                  <a:srgbClr val="D7BA7D"/>
                </a:solidFill>
                <a:latin typeface="Courier New"/>
                <a:ea typeface="Courier New"/>
                <a:cs typeface="Courier New"/>
                <a:sym typeface="Courier New"/>
              </a:rPr>
              <a:t>\n</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Connection</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con</a:t>
            </a:r>
            <a:r>
              <a:rPr b="1" lang="de-DE" sz="1100">
                <a:solidFill>
                  <a:srgbClr val="D4D4D4"/>
                </a:solidFill>
                <a:latin typeface="Courier New"/>
                <a:ea typeface="Courier New"/>
                <a:cs typeface="Courier New"/>
                <a:sym typeface="Courier New"/>
              </a:rPr>
              <a:t> = </a:t>
            </a:r>
            <a:r>
              <a:rPr b="1" lang="de-DE" sz="1100">
                <a:solidFill>
                  <a:srgbClr val="4EC9B0"/>
                </a:solidFill>
                <a:latin typeface="Courier New"/>
                <a:ea typeface="Courier New"/>
                <a:cs typeface="Courier New"/>
                <a:sym typeface="Courier New"/>
              </a:rPr>
              <a:t>DriverManager</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getConnection</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Statement</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stmt</a:t>
            </a:r>
            <a:r>
              <a:rPr b="1" lang="de-DE" sz="1100">
                <a:solidFill>
                  <a:srgbClr val="D4D4D4"/>
                </a:solidFill>
                <a:latin typeface="Courier New"/>
                <a:ea typeface="Courier New"/>
                <a:cs typeface="Courier New"/>
                <a:sym typeface="Courier New"/>
              </a:rPr>
              <a:t> = </a:t>
            </a:r>
            <a:r>
              <a:rPr b="1" lang="de-DE" sz="1100">
                <a:solidFill>
                  <a:srgbClr val="9CDCFE"/>
                </a:solidFill>
                <a:latin typeface="Courier New"/>
                <a:ea typeface="Courier New"/>
                <a:cs typeface="Courier New"/>
                <a:sym typeface="Courier New"/>
              </a:rPr>
              <a:t>con</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createStatement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String</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qry</a:t>
            </a:r>
            <a:r>
              <a:rPr b="1" lang="de-DE" sz="1100">
                <a:solidFill>
                  <a:srgbClr val="D4D4D4"/>
                </a:solidFill>
                <a:latin typeface="Courier New"/>
                <a:ea typeface="Courier New"/>
                <a:cs typeface="Courier New"/>
                <a:sym typeface="Courier New"/>
              </a:rPr>
              <a:t> = </a:t>
            </a:r>
            <a:r>
              <a:rPr b="1" lang="de-DE" sz="1100">
                <a:solidFill>
                  <a:srgbClr val="CE9178"/>
                </a:solidFill>
                <a:latin typeface="Courier New"/>
                <a:ea typeface="Courier New"/>
                <a:cs typeface="Courier New"/>
                <a:sym typeface="Courier New"/>
              </a:rPr>
              <a:t>"SELECT autor, titulo, preco from livros"</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4EC9B0"/>
                </a:solidFill>
                <a:latin typeface="Courier New"/>
                <a:ea typeface="Courier New"/>
                <a:cs typeface="Courier New"/>
                <a:sym typeface="Courier New"/>
              </a:rPr>
              <a:t>ResultSet</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rs</a:t>
            </a:r>
            <a:r>
              <a:rPr b="1" lang="de-DE" sz="1100">
                <a:solidFill>
                  <a:srgbClr val="D4D4D4"/>
                </a:solidFill>
                <a:latin typeface="Courier New"/>
                <a:ea typeface="Courier New"/>
                <a:cs typeface="Courier New"/>
                <a:sym typeface="Courier New"/>
              </a:rPr>
              <a:t> = </a:t>
            </a:r>
            <a:r>
              <a:rPr b="1" lang="de-DE" sz="1100">
                <a:solidFill>
                  <a:srgbClr val="9CDCFE"/>
                </a:solidFill>
                <a:latin typeface="Courier New"/>
                <a:ea typeface="Courier New"/>
                <a:cs typeface="Courier New"/>
                <a:sym typeface="Courier New"/>
              </a:rPr>
              <a:t>stmt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executeQuery</a:t>
            </a:r>
            <a:r>
              <a:rPr b="1" lang="de-DE" sz="1100">
                <a:solidFill>
                  <a:srgbClr val="D4D4D4"/>
                </a:solidFill>
                <a:latin typeface="Courier New"/>
                <a:ea typeface="Courier New"/>
                <a:cs typeface="Courier New"/>
                <a:sym typeface="Courier New"/>
              </a:rPr>
              <a:t>(</a:t>
            </a:r>
            <a:r>
              <a:rPr b="1" lang="de-DE" sz="1100">
                <a:solidFill>
                  <a:srgbClr val="9CDCFE"/>
                </a:solidFill>
                <a:latin typeface="Courier New"/>
                <a:ea typeface="Courier New"/>
                <a:cs typeface="Courier New"/>
                <a:sym typeface="Courier New"/>
              </a:rPr>
              <a:t>qry</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"&lt;table&gt;</a:t>
            </a:r>
            <a:r>
              <a:rPr b="1" lang="de-DE" sz="1100">
                <a:solidFill>
                  <a:srgbClr val="D7BA7D"/>
                </a:solidFill>
                <a:latin typeface="Courier New"/>
                <a:ea typeface="Courier New"/>
                <a:cs typeface="Courier New"/>
                <a:sym typeface="Courier New"/>
              </a:rPr>
              <a:t>\n</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CE9178"/>
                </a:solidFill>
                <a:latin typeface="Courier New"/>
                <a:ea typeface="Courier New"/>
                <a:cs typeface="Courier New"/>
                <a:sym typeface="Courier New"/>
              </a:rPr>
              <a:t>"&lt;tr&gt;&lt;th&gt;Autor&lt;/th</a:t>
            </a:r>
            <a:r>
              <a:rPr b="1" lang="de-DE" sz="1100">
                <a:solidFill>
                  <a:srgbClr val="CE9178"/>
                </a:solidFill>
                <a:latin typeface="Courier New"/>
                <a:ea typeface="Courier New"/>
                <a:cs typeface="Courier New"/>
                <a:sym typeface="Courier New"/>
              </a:rPr>
              <a:t>&gt;</a:t>
            </a:r>
            <a:r>
              <a:rPr b="1" lang="de-DE" sz="1100">
                <a:solidFill>
                  <a:srgbClr val="D7BA7D"/>
                </a:solidFill>
                <a:latin typeface="Courier New"/>
                <a:ea typeface="Courier New"/>
                <a:cs typeface="Courier New"/>
                <a:sym typeface="Courier New"/>
              </a:rPr>
              <a:t>\n</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CE9178"/>
                </a:solidFill>
                <a:latin typeface="Courier New"/>
                <a:ea typeface="Courier New"/>
                <a:cs typeface="Courier New"/>
                <a:sym typeface="Courier New"/>
              </a:rPr>
              <a:t>                       "&lt;th&gt;Titulo&lt;/th&gt;</a:t>
            </a:r>
            <a:r>
              <a:rPr b="1" lang="de-DE" sz="1100">
                <a:solidFill>
                  <a:srgbClr val="D7BA7D"/>
                </a:solidFill>
                <a:latin typeface="Courier New"/>
                <a:ea typeface="Courier New"/>
                <a:cs typeface="Courier New"/>
                <a:sym typeface="Courier New"/>
              </a:rPr>
              <a:t>\n</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CE9178"/>
                </a:solidFill>
                <a:latin typeface="Courier New"/>
                <a:ea typeface="Courier New"/>
                <a:cs typeface="Courier New"/>
                <a:sym typeface="Courier New"/>
              </a:rPr>
              <a:t>                       "</a:t>
            </a:r>
            <a:r>
              <a:rPr b="1" lang="de-DE" sz="1100">
                <a:solidFill>
                  <a:srgbClr val="CE9178"/>
                </a:solidFill>
                <a:latin typeface="Courier New"/>
                <a:ea typeface="Courier New"/>
                <a:cs typeface="Courier New"/>
                <a:sym typeface="Courier New"/>
              </a:rPr>
              <a:t>&lt;th&gt;Preço&lt;/th&gt;&lt;/tr&gt;"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C586C0"/>
                </a:solidFill>
                <a:latin typeface="Courier New"/>
                <a:ea typeface="Courier New"/>
                <a:cs typeface="Courier New"/>
                <a:sym typeface="Courier New"/>
              </a:rPr>
              <a:t>while</a:t>
            </a: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rs</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next</a:t>
            </a: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"&lt;tr&gt;&lt;td&gt;"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9CDCFE"/>
                </a:solidFill>
                <a:latin typeface="Courier New"/>
                <a:ea typeface="Courier New"/>
                <a:cs typeface="Courier New"/>
                <a:sym typeface="Courier New"/>
              </a:rPr>
              <a:t>rs</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getString</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"autor"</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"&lt;/td&gt;"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r>
              <a:rPr b="1" lang="de-DE" sz="1100">
                <a:solidFill>
                  <a:srgbClr val="9CDCFE"/>
                </a:solidFill>
                <a:latin typeface="Courier New"/>
                <a:ea typeface="Courier New"/>
                <a:cs typeface="Courier New"/>
                <a:sym typeface="Courier New"/>
              </a:rPr>
              <a:t>out</a:t>
            </a:r>
            <a:r>
              <a:rPr b="1" lang="de-DE" sz="1100">
                <a:solidFill>
                  <a:srgbClr val="D4D4D4"/>
                </a:solidFill>
                <a:latin typeface="Courier New"/>
                <a:ea typeface="Courier New"/>
                <a:cs typeface="Courier New"/>
                <a:sym typeface="Courier New"/>
              </a:rPr>
              <a:t>.</a:t>
            </a:r>
            <a:r>
              <a:rPr b="1" lang="de-DE" sz="1100">
                <a:solidFill>
                  <a:srgbClr val="DCDCAA"/>
                </a:solidFill>
                <a:latin typeface="Courier New"/>
                <a:ea typeface="Courier New"/>
                <a:cs typeface="Courier New"/>
                <a:sym typeface="Courier New"/>
              </a:rPr>
              <a:t>println</a:t>
            </a:r>
            <a:r>
              <a:rPr b="1" lang="de-DE" sz="1100">
                <a:solidFill>
                  <a:srgbClr val="D4D4D4"/>
                </a:solidFill>
                <a:latin typeface="Courier New"/>
                <a:ea typeface="Courier New"/>
                <a:cs typeface="Courier New"/>
                <a:sym typeface="Courier New"/>
              </a:rPr>
              <a:t>(</a:t>
            </a:r>
            <a:r>
              <a:rPr b="1" lang="de-DE" sz="1100">
                <a:solidFill>
                  <a:srgbClr val="CE9178"/>
                </a:solidFill>
                <a:latin typeface="Courier New"/>
                <a:ea typeface="Courier New"/>
                <a:cs typeface="Courier New"/>
                <a:sym typeface="Courier New"/>
              </a:rPr>
              <a:t>"&lt;/table&gt;</a:t>
            </a:r>
            <a:r>
              <a:rPr b="1" lang="de-DE" sz="1100">
                <a:solidFill>
                  <a:srgbClr val="D7BA7D"/>
                </a:solidFill>
                <a:latin typeface="Courier New"/>
                <a:ea typeface="Courier New"/>
                <a:cs typeface="Courier New"/>
                <a:sym typeface="Courier New"/>
              </a:rPr>
              <a:t>\n</a:t>
            </a:r>
            <a:r>
              <a:rPr b="1" lang="de-DE" sz="1100">
                <a:solidFill>
                  <a:srgbClr val="CE9178"/>
                </a:solidFill>
                <a:latin typeface="Courier New"/>
                <a:ea typeface="Courier New"/>
                <a:cs typeface="Courier New"/>
                <a:sym typeface="Courier New"/>
              </a:rPr>
              <a:t>"</a:t>
            </a:r>
            <a:r>
              <a:rPr b="1" lang="de-DE"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de-DE"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b="1" sz="1100">
              <a:solidFill>
                <a:srgbClr val="F44747"/>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497da7dc3e_1_150"/>
          <p:cNvSpPr txBox="1"/>
          <p:nvPr>
            <p:ph type="title"/>
          </p:nvPr>
        </p:nvSpPr>
        <p:spPr>
          <a:xfrm>
            <a:off x="797419" y="1810358"/>
            <a:ext cx="3571200" cy="3065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de-DE"/>
              <a:t>Spring</a:t>
            </a:r>
            <a:endParaRPr/>
          </a:p>
          <a:p>
            <a:pPr indent="0" lvl="0" marL="0" rtl="0" algn="ctr">
              <a:lnSpc>
                <a:spcPct val="90000"/>
              </a:lnSpc>
              <a:spcBef>
                <a:spcPts val="0"/>
              </a:spcBef>
              <a:spcAft>
                <a:spcPts val="0"/>
              </a:spcAft>
              <a:buSzPts val="1800"/>
              <a:buNone/>
            </a:pPr>
            <a:r>
              <a:rPr lang="de-DE"/>
              <a:t>vs</a:t>
            </a:r>
            <a:endParaRPr/>
          </a:p>
          <a:p>
            <a:pPr indent="0" lvl="0" marL="0" rtl="0" algn="ctr">
              <a:lnSpc>
                <a:spcPct val="90000"/>
              </a:lnSpc>
              <a:spcBef>
                <a:spcPts val="0"/>
              </a:spcBef>
              <a:spcAft>
                <a:spcPts val="0"/>
              </a:spcAft>
              <a:buSzPts val="1800"/>
              <a:buNone/>
            </a:pPr>
            <a:r>
              <a:rPr lang="de-DE"/>
              <a:t>JEE</a:t>
            </a:r>
            <a:endParaRPr/>
          </a:p>
        </p:txBody>
      </p:sp>
      <p:sp>
        <p:nvSpPr>
          <p:cNvPr id="494" name="Google Shape;494;g1497da7dc3e_1_150"/>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de-DE"/>
              <a:t>JEE introduzido em 1999</a:t>
            </a:r>
            <a:endParaRPr/>
          </a:p>
          <a:p>
            <a:pPr indent="-406400" lvl="0" marL="457200" rtl="0" algn="l">
              <a:lnSpc>
                <a:spcPct val="90000"/>
              </a:lnSpc>
              <a:spcBef>
                <a:spcPts val="1000"/>
              </a:spcBef>
              <a:spcAft>
                <a:spcPts val="0"/>
              </a:spcAft>
              <a:buSzPts val="2800"/>
              <a:buChar char="•"/>
            </a:pPr>
            <a:r>
              <a:rPr lang="de-DE"/>
              <a:t>Excesso de configurações em xml</a:t>
            </a:r>
            <a:endParaRPr/>
          </a:p>
          <a:p>
            <a:pPr indent="-406400" lvl="0" marL="457200" rtl="0" algn="l">
              <a:lnSpc>
                <a:spcPct val="90000"/>
              </a:lnSpc>
              <a:spcBef>
                <a:spcPts val="0"/>
              </a:spcBef>
              <a:spcAft>
                <a:spcPts val="0"/>
              </a:spcAft>
              <a:buSzPts val="2800"/>
              <a:buChar char="•"/>
            </a:pPr>
            <a:r>
              <a:rPr lang="de-DE"/>
              <a:t>Configuração complexa</a:t>
            </a:r>
            <a:endParaRPr/>
          </a:p>
          <a:p>
            <a:pPr indent="-406400" lvl="0" marL="457200" rtl="0" algn="l">
              <a:lnSpc>
                <a:spcPct val="90000"/>
              </a:lnSpc>
              <a:spcBef>
                <a:spcPts val="0"/>
              </a:spcBef>
              <a:spcAft>
                <a:spcPts val="0"/>
              </a:spcAft>
              <a:buSzPts val="2800"/>
              <a:buChar char="•"/>
            </a:pPr>
            <a:r>
              <a:rPr lang="de-DE"/>
              <a:t>Dependia de um comitê para evoluir (JCP - java community process)</a:t>
            </a:r>
            <a:endParaRPr/>
          </a:p>
          <a:p>
            <a:pPr indent="-406400" lvl="0" marL="457200" rtl="0" algn="l">
              <a:lnSpc>
                <a:spcPct val="90000"/>
              </a:lnSpc>
              <a:spcBef>
                <a:spcPts val="0"/>
              </a:spcBef>
              <a:spcAft>
                <a:spcPts val="0"/>
              </a:spcAft>
              <a:buSzPts val="2800"/>
              <a:buChar char="•"/>
            </a:pPr>
            <a:r>
              <a:rPr lang="de-DE"/>
              <a:t>Demorava anos para sofrer atualizações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497da7dc3e_1_155"/>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SzPts val="2800"/>
              <a:buNone/>
            </a:pPr>
            <a:r>
              <a:rPr lang="de-DE"/>
              <a:t>Em outubro de 2002, Rod Johnson lança o livro “Expert One-on-One J2EE Design and Development”,  contendo 30.000 linhas de código.</a:t>
            </a:r>
            <a:endParaRPr/>
          </a:p>
          <a:p>
            <a:pPr indent="0" lvl="0" marL="0" rtl="0" algn="just">
              <a:lnSpc>
                <a:spcPct val="90000"/>
              </a:lnSpc>
              <a:spcBef>
                <a:spcPts val="0"/>
              </a:spcBef>
              <a:spcAft>
                <a:spcPts val="0"/>
              </a:spcAft>
              <a:buSzPts val="2800"/>
              <a:buNone/>
            </a:pPr>
            <a:r>
              <a:t/>
            </a:r>
            <a:endParaRPr/>
          </a:p>
          <a:p>
            <a:pPr indent="0" lvl="0" marL="0" rtl="0" algn="just">
              <a:lnSpc>
                <a:spcPct val="90000"/>
              </a:lnSpc>
              <a:spcBef>
                <a:spcPts val="0"/>
              </a:spcBef>
              <a:spcAft>
                <a:spcPts val="0"/>
              </a:spcAft>
              <a:buSzPts val="2800"/>
              <a:buNone/>
            </a:pPr>
            <a:r>
              <a:rPr lang="de-DE"/>
              <a:t>O livro apresentava diversas soluções e alternativas para a complexidade e deficiências do JEE.</a:t>
            </a:r>
            <a:endParaRPr/>
          </a:p>
          <a:p>
            <a:pPr indent="0" lvl="0" marL="0" rtl="0" algn="just">
              <a:lnSpc>
                <a:spcPct val="90000"/>
              </a:lnSpc>
              <a:spcBef>
                <a:spcPts val="0"/>
              </a:spcBef>
              <a:spcAft>
                <a:spcPts val="0"/>
              </a:spcAft>
              <a:buSzPts val="2800"/>
              <a:buNone/>
            </a:pPr>
            <a:r>
              <a:t/>
            </a:r>
            <a:endParaRPr/>
          </a:p>
          <a:p>
            <a:pPr indent="0" lvl="0" marL="0" rtl="0" algn="just">
              <a:lnSpc>
                <a:spcPct val="90000"/>
              </a:lnSpc>
              <a:spcBef>
                <a:spcPts val="0"/>
              </a:spcBef>
              <a:spcAft>
                <a:spcPts val="0"/>
              </a:spcAft>
              <a:buSzPts val="2800"/>
              <a:buNone/>
            </a:pPr>
            <a:r>
              <a:rPr lang="de-DE"/>
              <a:t>Posteriormente,  este código se tornou a base da primeira versão do Spring.</a:t>
            </a:r>
            <a:endParaRPr/>
          </a:p>
        </p:txBody>
      </p:sp>
      <p:pic>
        <p:nvPicPr>
          <p:cNvPr descr="Capa do Livro Expert One-on-One J2EE Design and Development. Ela é dividida em duas partes, na metade superior apresenta a foto do autor em preto e branco com fundo branco. Na metade de baixo ela apresenta o título do livro em letras brancas e amarelas com fundo vermelho." id="500" name="Google Shape;500;g1497da7dc3e_1_155" title="Capa Livro"/>
          <p:cNvPicPr preferRelativeResize="0"/>
          <p:nvPr/>
        </p:nvPicPr>
        <p:blipFill rotWithShape="1">
          <a:blip r:embed="rId3">
            <a:alphaModFix/>
          </a:blip>
          <a:srcRect b="0" l="0" r="0" t="0"/>
          <a:stretch/>
        </p:blipFill>
        <p:spPr>
          <a:xfrm>
            <a:off x="689525" y="1345850"/>
            <a:ext cx="3229325" cy="4011600"/>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497da7dc3e_1_16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Spring Framework</a:t>
            </a:r>
            <a:endParaRPr/>
          </a:p>
        </p:txBody>
      </p:sp>
      <p:pic>
        <p:nvPicPr>
          <p:cNvPr descr="Diversos blocos representando os componentes do Spring na versão 1.0. Há texto nos blocos, mas parte não está legível devido a resolução:&#10;Spring AOP&#10;Spring ORM&#10;Sprint DAO&#10;Spring Core" id="506" name="Google Shape;506;g1497da7dc3e_1_160" title="Spring Overview 1.0"/>
          <p:cNvPicPr preferRelativeResize="0"/>
          <p:nvPr/>
        </p:nvPicPr>
        <p:blipFill rotWithShape="1">
          <a:blip r:embed="rId3">
            <a:alphaModFix/>
          </a:blip>
          <a:srcRect b="0" l="0" r="0" t="0"/>
          <a:stretch/>
        </p:blipFill>
        <p:spPr>
          <a:xfrm>
            <a:off x="469302" y="3544675"/>
            <a:ext cx="4359245" cy="2776525"/>
          </a:xfrm>
          <a:prstGeom prst="rect">
            <a:avLst/>
          </a:prstGeom>
          <a:noFill/>
          <a:ln>
            <a:noFill/>
          </a:ln>
          <a:effectLst>
            <a:outerShdw blurRad="57150" rotWithShape="0" algn="bl" dir="5400000" dist="19050">
              <a:srgbClr val="000000">
                <a:alpha val="49800"/>
              </a:srgbClr>
            </a:outerShdw>
          </a:effectLst>
        </p:spPr>
      </p:pic>
      <p:pic>
        <p:nvPicPr>
          <p:cNvPr descr="Diversos blocos representando os componentes do Spring na versão 2.0. Há texto nos blocos, mas parte não está legível devido a resolução:&#10;Spring AOP&#10;Spring ORM&#10;Sprint DAO&#10;Spring Core" id="507" name="Google Shape;507;g1497da7dc3e_1_160" title="Spring Overview 2.0"/>
          <p:cNvPicPr preferRelativeResize="0"/>
          <p:nvPr/>
        </p:nvPicPr>
        <p:blipFill rotWithShape="1">
          <a:blip r:embed="rId4">
            <a:alphaModFix/>
          </a:blip>
          <a:srcRect b="0" l="0" r="0" t="0"/>
          <a:stretch/>
        </p:blipFill>
        <p:spPr>
          <a:xfrm>
            <a:off x="3438450" y="2904000"/>
            <a:ext cx="3527475" cy="3170925"/>
          </a:xfrm>
          <a:prstGeom prst="rect">
            <a:avLst/>
          </a:prstGeom>
          <a:noFill/>
          <a:ln>
            <a:noFill/>
          </a:ln>
          <a:effectLst>
            <a:outerShdw blurRad="57150" rotWithShape="0" algn="bl" dir="5400000" dist="19050">
              <a:srgbClr val="000000">
                <a:alpha val="49800"/>
              </a:srgbClr>
            </a:outerShdw>
          </a:effectLst>
        </p:spPr>
      </p:pic>
      <p:pic>
        <p:nvPicPr>
          <p:cNvPr id="508" name="Google Shape;508;g1497da7dc3e_1_160"/>
          <p:cNvPicPr preferRelativeResize="0"/>
          <p:nvPr/>
        </p:nvPicPr>
        <p:blipFill rotWithShape="1">
          <a:blip r:embed="rId5">
            <a:alphaModFix/>
          </a:blip>
          <a:srcRect b="0" l="0" r="0" t="0"/>
          <a:stretch/>
        </p:blipFill>
        <p:spPr>
          <a:xfrm>
            <a:off x="5680448" y="2380076"/>
            <a:ext cx="3527475" cy="3211715"/>
          </a:xfrm>
          <a:prstGeom prst="rect">
            <a:avLst/>
          </a:prstGeom>
          <a:noFill/>
          <a:ln>
            <a:noFill/>
          </a:ln>
          <a:effectLst>
            <a:outerShdw blurRad="57150" rotWithShape="0" algn="bl" dir="5400000" dist="19050">
              <a:srgbClr val="000000">
                <a:alpha val="49800"/>
              </a:srgbClr>
            </a:outerShdw>
          </a:effectLst>
        </p:spPr>
      </p:pic>
      <p:pic>
        <p:nvPicPr>
          <p:cNvPr descr="Diversos blocos representando os componentes do Spring na versão 4.0. Há texto nos blocos, mas parte não está legível devido a resolução:&#10;Spring AOP&#10;Spring ORM&#10;Sprint DAO&#10;Spring Core" id="509" name="Google Shape;509;g1497da7dc3e_1_160" title="Spring Overview 4.0"/>
          <p:cNvPicPr preferRelativeResize="0"/>
          <p:nvPr/>
        </p:nvPicPr>
        <p:blipFill rotWithShape="1">
          <a:blip r:embed="rId6">
            <a:alphaModFix/>
          </a:blip>
          <a:srcRect b="0" l="0" r="0" t="0"/>
          <a:stretch/>
        </p:blipFill>
        <p:spPr>
          <a:xfrm>
            <a:off x="7770277" y="1933650"/>
            <a:ext cx="3866126" cy="3355875"/>
          </a:xfrm>
          <a:prstGeom prst="rect">
            <a:avLst/>
          </a:prstGeom>
          <a:noFill/>
          <a:ln>
            <a:noFill/>
          </a:ln>
          <a:effectLst>
            <a:outerShdw blurRad="57150" rotWithShape="0" algn="bl" dir="5400000" dist="19050">
              <a:srgbClr val="000000">
                <a:alpha val="49800"/>
              </a:srgbClr>
            </a:outerShdw>
          </a:effectLst>
        </p:spPr>
      </p:pic>
      <p:sp>
        <p:nvSpPr>
          <p:cNvPr descr="Diversos blocos representando os componentes do Spring na versão 3.0. Há texto nos blocos, mas parte não está legível devido a resolução:&#10;Spring AOP&#10;Spring ORM&#10;Sprint DAO&#10;Spring Core" id="510" name="Google Shape;510;g1497da7dc3e_1_160" title="Spring Overview 3.0"/>
          <p:cNvSpPr txBox="1"/>
          <p:nvPr/>
        </p:nvSpPr>
        <p:spPr>
          <a:xfrm>
            <a:off x="380100" y="1686400"/>
            <a:ext cx="7504800" cy="121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de-DE" sz="1700"/>
              <a:t>Dividido em diversos módulos, o Spring Framework foi evoluindo  desde a versão 1.0 de 2003.</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497da7dc3e_1_16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Spring Framework</a:t>
            </a:r>
            <a:endParaRPr/>
          </a:p>
        </p:txBody>
      </p:sp>
      <p:sp>
        <p:nvSpPr>
          <p:cNvPr id="516" name="Google Shape;516;g1497da7dc3e_1_169"/>
          <p:cNvSpPr txBox="1"/>
          <p:nvPr/>
        </p:nvSpPr>
        <p:spPr>
          <a:xfrm>
            <a:off x="522150" y="1474850"/>
            <a:ext cx="108429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400">
                <a:latin typeface="Calibri"/>
                <a:ea typeface="Calibri"/>
                <a:cs typeface="Calibri"/>
                <a:sym typeface="Calibri"/>
              </a:rPr>
              <a:t>Principais módulos do Spring</a:t>
            </a:r>
            <a:r>
              <a:rPr b="1" lang="de-DE" sz="2200">
                <a:latin typeface="Calibri"/>
                <a:ea typeface="Calibri"/>
                <a:cs typeface="Calibri"/>
                <a:sym typeface="Calibri"/>
              </a:rPr>
              <a:t>:</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Core Module</a:t>
            </a:r>
            <a:r>
              <a:rPr lang="de-DE" sz="2200">
                <a:latin typeface="Calibri"/>
                <a:ea typeface="Calibri"/>
                <a:cs typeface="Calibri"/>
                <a:sym typeface="Calibri"/>
              </a:rPr>
              <a:t>: principal módulo do spring, dando suporte a todos os outros módulos</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AOP Module</a:t>
            </a:r>
            <a:r>
              <a:rPr lang="de-DE" sz="2200">
                <a:latin typeface="Calibri"/>
                <a:ea typeface="Calibri"/>
                <a:cs typeface="Calibri"/>
                <a:sym typeface="Calibri"/>
              </a:rPr>
              <a:t>: responsável pela parte de programação orientada a aspectos. Auxilia na parte de controle de transação, log e monitoramento.</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ORM Module</a:t>
            </a:r>
            <a:r>
              <a:rPr lang="de-DE" sz="2200">
                <a:latin typeface="Calibri"/>
                <a:ea typeface="Calibri"/>
                <a:cs typeface="Calibri"/>
                <a:sym typeface="Calibri"/>
              </a:rPr>
              <a:t>: utilizado para o acesso ao bancos de dados utilizando mapeamento objeto relacional.</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Web MVC Module</a:t>
            </a:r>
            <a:r>
              <a:rPr lang="de-DE" sz="2200">
                <a:latin typeface="Calibri"/>
                <a:ea typeface="Calibri"/>
                <a:cs typeface="Calibri"/>
                <a:sym typeface="Calibri"/>
              </a:rPr>
              <a:t>: dá suporte a aplicações web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Web Flow Module</a:t>
            </a:r>
            <a:r>
              <a:rPr lang="de-DE" sz="2200">
                <a:latin typeface="Calibri"/>
                <a:ea typeface="Calibri"/>
                <a:cs typeface="Calibri"/>
                <a:sym typeface="Calibri"/>
              </a:rPr>
              <a:t>: especializado em implementação de workflows (processos em etapas)</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Web DAO Module</a:t>
            </a:r>
            <a:r>
              <a:rPr lang="de-DE" sz="2200">
                <a:latin typeface="Calibri"/>
                <a:ea typeface="Calibri"/>
                <a:cs typeface="Calibri"/>
                <a:sym typeface="Calibri"/>
              </a:rPr>
              <a:t>: simplifica acesso a fontes de dados</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de-DE" sz="2200">
                <a:latin typeface="Calibri"/>
                <a:ea typeface="Calibri"/>
                <a:cs typeface="Calibri"/>
                <a:sym typeface="Calibri"/>
              </a:rPr>
              <a:t>Spring Application Context Module</a:t>
            </a:r>
            <a:r>
              <a:rPr lang="de-DE" sz="2200">
                <a:latin typeface="Calibri"/>
                <a:ea typeface="Calibri"/>
                <a:cs typeface="Calibri"/>
                <a:sym typeface="Calibri"/>
              </a:rPr>
              <a:t>: baseado no Core Module, este módulo é a espinha dorsal do Spring, implementando diversas funcionalidades que dão suporte a todos os módulos do Spring</a:t>
            </a:r>
            <a:endParaRPr sz="2200">
              <a:latin typeface="Calibri"/>
              <a:ea typeface="Calibri"/>
              <a:cs typeface="Calibri"/>
              <a:sym typeface="Calibri"/>
            </a:endParaRPr>
          </a:p>
        </p:txBody>
      </p:sp>
      <p:sp>
        <p:nvSpPr>
          <p:cNvPr id="517" name="Google Shape;517;g1497da7dc3e_1_169"/>
          <p:cNvSpPr txBox="1"/>
          <p:nvPr/>
        </p:nvSpPr>
        <p:spPr>
          <a:xfrm>
            <a:off x="1676800" y="6321050"/>
            <a:ext cx="1025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t>Mais informações em </a:t>
            </a:r>
            <a:r>
              <a:rPr lang="de-DE" sz="1000" u="sng">
                <a:solidFill>
                  <a:schemeClr val="hlink"/>
                </a:solidFill>
                <a:hlinkClick r:id="rId3"/>
              </a:rPr>
              <a:t>https://www.geeksforgeeks.org/introduction-to-spring-framework/#:~:text=The%20Spring%20framework%20consists%20of,context%2C%20and%20Spring%20Web%20flow</a:t>
            </a:r>
            <a:r>
              <a:rPr lang="de-DE" sz="1000"/>
              <a:t>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4489098a44_0_2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lang="de-DE"/>
              <a:t>Introdução - Protocolo HTTP Rest</a:t>
            </a:r>
            <a:endParaRPr/>
          </a:p>
        </p:txBody>
      </p:sp>
      <p:sp>
        <p:nvSpPr>
          <p:cNvPr id="138" name="Google Shape;138;g14489098a44_0_22"/>
          <p:cNvSpPr txBox="1"/>
          <p:nvPr/>
        </p:nvSpPr>
        <p:spPr>
          <a:xfrm>
            <a:off x="584025" y="1675075"/>
            <a:ext cx="55581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sz="1800"/>
              <a:t>Mensagens HTTP são feitas a partir de um header e um body: </a:t>
            </a:r>
            <a:endParaRPr sz="1800"/>
          </a:p>
          <a:p>
            <a:pPr indent="-342900" lvl="0" marL="457200" rtl="0" algn="just">
              <a:spcBef>
                <a:spcPts val="0"/>
              </a:spcBef>
              <a:spcAft>
                <a:spcPts val="0"/>
              </a:spcAft>
              <a:buSzPts val="1800"/>
              <a:buChar char="●"/>
            </a:pPr>
            <a:r>
              <a:rPr lang="de-DE" sz="1800"/>
              <a:t>O body contém informações que desejamos transmitir, de acordo com as instruções presentes no header.</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de-DE" sz="1800"/>
              <a:t>O header guarda as informações metadata, no caso de requisições, também pode conter informações, como métodos HTTP, content-type e outros.</a:t>
            </a:r>
            <a:endParaRPr sz="1800"/>
          </a:p>
          <a:p>
            <a:pPr indent="0" lvl="0" marL="0" rtl="0" algn="l">
              <a:spcBef>
                <a:spcPts val="0"/>
              </a:spcBef>
              <a:spcAft>
                <a:spcPts val="0"/>
              </a:spcAft>
              <a:buNone/>
            </a:pPr>
            <a:r>
              <a:t/>
            </a:r>
            <a:endParaRPr sz="1800"/>
          </a:p>
        </p:txBody>
      </p:sp>
      <p:sp>
        <p:nvSpPr>
          <p:cNvPr descr="Seta da direita para esquerda com o texto HTTP Response" id="139" name="Google Shape;139;g14489098a44_0_22" title="HTTP Response"/>
          <p:cNvSpPr/>
          <p:nvPr/>
        </p:nvSpPr>
        <p:spPr>
          <a:xfrm flipH="1">
            <a:off x="6286300" y="2958138"/>
            <a:ext cx="5148900" cy="469200"/>
          </a:xfrm>
          <a:prstGeom prst="chevron">
            <a:avLst>
              <a:gd fmla="val 50000" name="adj"/>
            </a:avLst>
          </a:prstGeom>
          <a:solidFill>
            <a:srgbClr val="0070C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de-DE" sz="1600" u="none" cap="none" strike="noStrike">
                <a:solidFill>
                  <a:srgbClr val="000000"/>
                </a:solidFill>
                <a:latin typeface="Arial"/>
                <a:ea typeface="Arial"/>
                <a:cs typeface="Arial"/>
                <a:sym typeface="Arial"/>
              </a:rPr>
              <a:t>HTTP Response</a:t>
            </a:r>
            <a:endParaRPr b="0" i="0" sz="1600" u="none" cap="none" strike="noStrike">
              <a:solidFill>
                <a:srgbClr val="000000"/>
              </a:solidFill>
              <a:latin typeface="Arial"/>
              <a:ea typeface="Arial"/>
              <a:cs typeface="Arial"/>
              <a:sym typeface="Arial"/>
            </a:endParaRPr>
          </a:p>
        </p:txBody>
      </p:sp>
      <p:sp>
        <p:nvSpPr>
          <p:cNvPr id="140" name="Google Shape;140;g14489098a44_0_22"/>
          <p:cNvSpPr txBox="1"/>
          <p:nvPr/>
        </p:nvSpPr>
        <p:spPr>
          <a:xfrm>
            <a:off x="6647709" y="3495084"/>
            <a:ext cx="4194000" cy="304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HTTP/1.1</a:t>
            </a:r>
            <a:r>
              <a:rPr b="1" i="0" lang="de-DE" sz="1100" u="none" cap="none" strike="noStrike">
                <a:solidFill>
                  <a:srgbClr val="000000"/>
                </a:solidFill>
                <a:latin typeface="Courier New"/>
                <a:ea typeface="Courier New"/>
                <a:cs typeface="Courier New"/>
                <a:sym typeface="Courier New"/>
              </a:rPr>
              <a:t> 200 OK</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Date:</a:t>
            </a:r>
            <a:r>
              <a:rPr b="1" i="0" lang="de-DE" sz="1100" u="none" cap="none" strike="noStrike">
                <a:solidFill>
                  <a:srgbClr val="000000"/>
                </a:solidFill>
                <a:latin typeface="Courier New"/>
                <a:ea typeface="Courier New"/>
                <a:cs typeface="Courier New"/>
                <a:sym typeface="Courier New"/>
              </a:rPr>
              <a:t> Mon, 23 May 2020 22:38:34 GMT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Server:</a:t>
            </a:r>
            <a:r>
              <a:rPr b="1" i="0" lang="de-DE" sz="1100" u="none" cap="none" strike="noStrike">
                <a:solidFill>
                  <a:srgbClr val="000000"/>
                </a:solidFill>
                <a:latin typeface="Courier New"/>
                <a:ea typeface="Courier New"/>
                <a:cs typeface="Courier New"/>
                <a:sym typeface="Courier New"/>
              </a:rPr>
              <a:t> Apache/1.3.27 (Unix)  (Red-Hat/Linux)</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Last-Modified:</a:t>
            </a:r>
            <a:r>
              <a:rPr b="1" i="0" lang="de-DE" sz="1100" u="none" cap="none" strike="noStrike">
                <a:solidFill>
                  <a:srgbClr val="000000"/>
                </a:solidFill>
                <a:latin typeface="Courier New"/>
                <a:ea typeface="Courier New"/>
                <a:cs typeface="Courier New"/>
                <a:sym typeface="Courier New"/>
              </a:rPr>
              <a:t> Wed, 08 Jan 2020 23:11:55 GMT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Etag:</a:t>
            </a:r>
            <a:r>
              <a:rPr b="1" i="0" lang="de-DE" sz="1100" u="none" cap="none" strike="noStrike">
                <a:solidFill>
                  <a:srgbClr val="000000"/>
                </a:solidFill>
                <a:latin typeface="Courier New"/>
                <a:ea typeface="Courier New"/>
                <a:cs typeface="Courier New"/>
                <a:sym typeface="Courier New"/>
              </a:rPr>
              <a:t> "3f80f-1b6-3e1cb03b"</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Accept-Ranges:</a:t>
            </a:r>
            <a:r>
              <a:rPr b="1" i="0" lang="de-DE" sz="1100" u="none" cap="none" strike="noStrike">
                <a:solidFill>
                  <a:srgbClr val="000000"/>
                </a:solidFill>
                <a:latin typeface="Courier New"/>
                <a:ea typeface="Courier New"/>
                <a:cs typeface="Courier New"/>
                <a:sym typeface="Courier New"/>
              </a:rPr>
              <a:t> bytes</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Content-Length:</a:t>
            </a:r>
            <a:r>
              <a:rPr b="1" i="0" lang="de-DE" sz="1100" u="none" cap="none" strike="noStrike">
                <a:solidFill>
                  <a:srgbClr val="000000"/>
                </a:solidFill>
                <a:latin typeface="Courier New"/>
                <a:ea typeface="Courier New"/>
                <a:cs typeface="Courier New"/>
                <a:sym typeface="Courier New"/>
              </a:rPr>
              <a:t> 438</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Connection:</a:t>
            </a:r>
            <a:r>
              <a:rPr b="1" i="0" lang="de-DE" sz="1100" u="none" cap="none" strike="noStrike">
                <a:solidFill>
                  <a:srgbClr val="000000"/>
                </a:solidFill>
                <a:latin typeface="Courier New"/>
                <a:ea typeface="Courier New"/>
                <a:cs typeface="Courier New"/>
                <a:sym typeface="Courier New"/>
              </a:rPr>
              <a:t> close</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Content-Type:</a:t>
            </a:r>
            <a:r>
              <a:rPr b="1" i="0" lang="de-DE" sz="1100" u="none" cap="none" strike="noStrike">
                <a:solidFill>
                  <a:srgbClr val="000000"/>
                </a:solidFill>
                <a:latin typeface="Courier New"/>
                <a:ea typeface="Courier New"/>
                <a:cs typeface="Courier New"/>
                <a:sym typeface="Courier New"/>
              </a:rPr>
              <a:t> text/html; charset=UTF-8</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&lt;!DOCTYPE html &gt;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&lt;html&gt;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&lt;head&gt;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&lt;title&gt;Titulo da página&lt;/title&gt;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&lt;meta charset="utf-8"/&gt;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&lt;/head&gt;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&lt;body&gt;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&lt;h1&gt;Curso de java backend&lt;/h1&gt;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p:txBody>
      </p:sp>
      <p:sp>
        <p:nvSpPr>
          <p:cNvPr descr="Seta da direita para esquerda com o texto HTTP Request" id="141" name="Google Shape;141;g14489098a44_0_22" title="HTTP request"/>
          <p:cNvSpPr/>
          <p:nvPr/>
        </p:nvSpPr>
        <p:spPr>
          <a:xfrm>
            <a:off x="6255100" y="2316606"/>
            <a:ext cx="5180100" cy="469200"/>
          </a:xfrm>
          <a:prstGeom prst="chevron">
            <a:avLst>
              <a:gd fmla="val 50000" name="adj"/>
            </a:avLst>
          </a:prstGeom>
          <a:solidFill>
            <a:srgbClr val="00B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1500" u="none" cap="none" strike="noStrike">
                <a:solidFill>
                  <a:srgbClr val="000000"/>
                </a:solidFill>
                <a:latin typeface="Arial"/>
                <a:ea typeface="Arial"/>
                <a:cs typeface="Arial"/>
                <a:sym typeface="Arial"/>
              </a:rPr>
              <a:t>HTTP Request</a:t>
            </a:r>
            <a:endParaRPr b="0" i="0" sz="1500" u="none" cap="none" strike="noStrike">
              <a:solidFill>
                <a:srgbClr val="000000"/>
              </a:solidFill>
              <a:latin typeface="Arial"/>
              <a:ea typeface="Arial"/>
              <a:cs typeface="Arial"/>
              <a:sym typeface="Arial"/>
            </a:endParaRPr>
          </a:p>
        </p:txBody>
      </p:sp>
      <p:sp>
        <p:nvSpPr>
          <p:cNvPr id="142" name="Google Shape;142;g14489098a44_0_22"/>
          <p:cNvSpPr txBox="1"/>
          <p:nvPr/>
        </p:nvSpPr>
        <p:spPr>
          <a:xfrm>
            <a:off x="7153500" y="1675075"/>
            <a:ext cx="3466800" cy="5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FF0000"/>
                </a:solidFill>
                <a:latin typeface="Courier New"/>
                <a:ea typeface="Courier New"/>
                <a:cs typeface="Courier New"/>
                <a:sym typeface="Courier New"/>
              </a:rPr>
              <a:t>GET</a:t>
            </a:r>
            <a:r>
              <a:rPr b="1" i="0" lang="de-DE" sz="1200" u="none" cap="none" strike="noStrike">
                <a:solidFill>
                  <a:srgbClr val="000000"/>
                </a:solidFill>
                <a:latin typeface="Courier New"/>
                <a:ea typeface="Courier New"/>
                <a:cs typeface="Courier New"/>
                <a:sym typeface="Courier New"/>
              </a:rPr>
              <a:t> /index.html </a:t>
            </a:r>
            <a:r>
              <a:rPr b="1" i="0" lang="de-DE" sz="1200" u="none" cap="none" strike="noStrike">
                <a:solidFill>
                  <a:srgbClr val="FF0000"/>
                </a:solidFill>
                <a:latin typeface="Courier New"/>
                <a:ea typeface="Courier New"/>
                <a:cs typeface="Courier New"/>
                <a:sym typeface="Courier New"/>
              </a:rPr>
              <a:t>HTTP/1.1</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FF0000"/>
                </a:solidFill>
                <a:latin typeface="Courier New"/>
                <a:ea typeface="Courier New"/>
                <a:cs typeface="Courier New"/>
                <a:sym typeface="Courier New"/>
              </a:rPr>
              <a:t>Host:</a:t>
            </a:r>
            <a:r>
              <a:rPr b="1" i="0" lang="de-DE" sz="1200" u="none" cap="none" strike="noStrike">
                <a:solidFill>
                  <a:srgbClr val="000000"/>
                </a:solidFill>
                <a:latin typeface="Courier New"/>
                <a:ea typeface="Courier New"/>
                <a:cs typeface="Courier New"/>
                <a:sym typeface="Courier New"/>
              </a:rPr>
              <a:t> www.exemplo.com</a:t>
            </a:r>
            <a:endParaRPr b="1"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497da7dc3e_1_17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Spring Framework</a:t>
            </a:r>
            <a:endParaRPr/>
          </a:p>
        </p:txBody>
      </p:sp>
      <p:sp>
        <p:nvSpPr>
          <p:cNvPr id="523" name="Google Shape;523;g1497da7dc3e_1_175"/>
          <p:cNvSpPr txBox="1"/>
          <p:nvPr/>
        </p:nvSpPr>
        <p:spPr>
          <a:xfrm>
            <a:off x="1676800" y="6321050"/>
            <a:ext cx="1025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t>Mais informações em </a:t>
            </a:r>
            <a:r>
              <a:rPr lang="de-DE" sz="1000" u="sng">
                <a:solidFill>
                  <a:schemeClr val="hlink"/>
                </a:solidFill>
                <a:hlinkClick r:id="rId3"/>
              </a:rPr>
              <a:t>https://www.geeksforgeeks.org/introduction-to-spring-framework/#:~:text=The%20Spring%20framework%20consists%20of,context%2C%20and%20Spring%20Web%20flow</a:t>
            </a:r>
            <a:r>
              <a:rPr lang="de-DE" sz="1000"/>
              <a:t> </a:t>
            </a:r>
            <a:endParaRPr sz="1000"/>
          </a:p>
        </p:txBody>
      </p:sp>
      <p:sp>
        <p:nvSpPr>
          <p:cNvPr id="524" name="Google Shape;524;g1497da7dc3e_1_175"/>
          <p:cNvSpPr txBox="1"/>
          <p:nvPr/>
        </p:nvSpPr>
        <p:spPr>
          <a:xfrm>
            <a:off x="508700" y="2285850"/>
            <a:ext cx="4842000" cy="3984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800">
                <a:solidFill>
                  <a:srgbClr val="569CD6"/>
                </a:solidFill>
                <a:latin typeface="Courier New"/>
                <a:ea typeface="Courier New"/>
                <a:cs typeface="Courier New"/>
                <a:sym typeface="Courier New"/>
              </a:rPr>
              <a:t>public</a:t>
            </a: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List</a:t>
            </a:r>
            <a:r>
              <a:rPr b="1" lang="de-DE" sz="800">
                <a:solidFill>
                  <a:srgbClr val="D4D4D4"/>
                </a:solidFill>
                <a:latin typeface="Courier New"/>
                <a:ea typeface="Courier New"/>
                <a:cs typeface="Courier New"/>
                <a:sym typeface="Courier New"/>
              </a:rPr>
              <a:t>&lt;</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&gt; </a:t>
            </a:r>
            <a:r>
              <a:rPr b="1" lang="de-DE" sz="800">
                <a:solidFill>
                  <a:srgbClr val="DCDCAA"/>
                </a:solidFill>
                <a:latin typeface="Courier New"/>
                <a:ea typeface="Courier New"/>
                <a:cs typeface="Courier New"/>
                <a:sym typeface="Courier New"/>
              </a:rPr>
              <a:t>getClientesJDBC</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List</a:t>
            </a:r>
            <a:r>
              <a:rPr b="1" lang="de-DE" sz="800">
                <a:solidFill>
                  <a:srgbClr val="D4D4D4"/>
                </a:solidFill>
                <a:latin typeface="Courier New"/>
                <a:ea typeface="Courier New"/>
                <a:cs typeface="Courier New"/>
                <a:sym typeface="Courier New"/>
              </a:rPr>
              <a:t> &lt;</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&gt; </a:t>
            </a:r>
            <a:r>
              <a:rPr b="1" lang="de-DE" sz="800">
                <a:solidFill>
                  <a:srgbClr val="9CDCFE"/>
                </a:solidFill>
                <a:latin typeface="Courier New"/>
                <a:ea typeface="Courier New"/>
                <a:cs typeface="Courier New"/>
                <a:sym typeface="Courier New"/>
              </a:rPr>
              <a:t>clientes</a:t>
            </a: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new</a:t>
            </a: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ArrayList</a:t>
            </a:r>
            <a:r>
              <a:rPr b="1" lang="de-DE" sz="800">
                <a:solidFill>
                  <a:srgbClr val="D4D4D4"/>
                </a:solidFill>
                <a:latin typeface="Courier New"/>
                <a:ea typeface="Courier New"/>
                <a:cs typeface="Courier New"/>
                <a:sym typeface="Courier New"/>
              </a:rPr>
              <a:t>&lt;&gt;();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try</a:t>
            </a: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Connection</a:t>
            </a:r>
            <a:r>
              <a:rPr b="1" lang="de-DE" sz="800">
                <a:solidFill>
                  <a:srgbClr val="D4D4D4"/>
                </a:solidFill>
                <a:latin typeface="Courier New"/>
                <a:ea typeface="Courier New"/>
                <a:cs typeface="Courier New"/>
                <a:sym typeface="Courier New"/>
              </a:rPr>
              <a:t> </a:t>
            </a:r>
            <a:r>
              <a:rPr b="1" lang="de-DE" sz="800">
                <a:solidFill>
                  <a:srgbClr val="4FC1FF"/>
                </a:solidFill>
                <a:latin typeface="Courier New"/>
                <a:ea typeface="Courier New"/>
                <a:cs typeface="Courier New"/>
                <a:sym typeface="Courier New"/>
              </a:rPr>
              <a:t>con</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getConnection</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ResultSet</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rs</a:t>
            </a:r>
            <a:r>
              <a:rPr b="1" lang="de-DE" sz="800">
                <a:solidFill>
                  <a:srgbClr val="D4D4D4"/>
                </a:solidFill>
                <a:latin typeface="Courier New"/>
                <a:ea typeface="Courier New"/>
                <a:cs typeface="Courier New"/>
                <a:sym typeface="Courier New"/>
              </a:rPr>
              <a:t> = </a:t>
            </a:r>
            <a:r>
              <a:rPr b="1" lang="de-DE" sz="800">
                <a:solidFill>
                  <a:srgbClr val="4FC1FF"/>
                </a:solidFill>
                <a:latin typeface="Courier New"/>
                <a:ea typeface="Courier New"/>
                <a:cs typeface="Courier New"/>
                <a:sym typeface="Courier New"/>
              </a:rPr>
              <a:t>con</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createStatement</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executeQuery</a:t>
            </a:r>
            <a:r>
              <a:rPr b="1" lang="de-DE" sz="800">
                <a:solidFill>
                  <a:srgbClr val="D4D4D4"/>
                </a:solidFill>
                <a:latin typeface="Courier New"/>
                <a:ea typeface="Courier New"/>
                <a:cs typeface="Courier New"/>
                <a:sym typeface="Courier New"/>
              </a:rPr>
              <a:t>(</a:t>
            </a:r>
            <a:r>
              <a:rPr b="1" lang="de-DE" sz="800">
                <a:solidFill>
                  <a:srgbClr val="CE9178"/>
                </a:solidFill>
                <a:latin typeface="Courier New"/>
                <a:ea typeface="Courier New"/>
                <a:cs typeface="Courier New"/>
                <a:sym typeface="Courier New"/>
              </a:rPr>
              <a:t>"Select * from Clientes"</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while</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rs</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next</a:t>
            </a: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a:t>
            </a: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new</a:t>
            </a: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setId</a:t>
            </a:r>
            <a:r>
              <a:rPr b="1" lang="de-DE" sz="800">
                <a:solidFill>
                  <a:srgbClr val="D4D4D4"/>
                </a:solidFill>
                <a:latin typeface="Courier New"/>
                <a:ea typeface="Courier New"/>
                <a:cs typeface="Courier New"/>
                <a:sym typeface="Courier New"/>
              </a:rPr>
              <a:t>(</a:t>
            </a:r>
            <a:r>
              <a:rPr b="1" lang="de-DE" sz="800">
                <a:solidFill>
                  <a:srgbClr val="9CDCFE"/>
                </a:solidFill>
                <a:latin typeface="Courier New"/>
                <a:ea typeface="Courier New"/>
                <a:cs typeface="Courier New"/>
                <a:sym typeface="Courier New"/>
              </a:rPr>
              <a:t>rs</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getInt</a:t>
            </a:r>
            <a:r>
              <a:rPr b="1" lang="de-DE" sz="800">
                <a:solidFill>
                  <a:srgbClr val="D4D4D4"/>
                </a:solidFill>
                <a:latin typeface="Courier New"/>
                <a:ea typeface="Courier New"/>
                <a:cs typeface="Courier New"/>
                <a:sym typeface="Courier New"/>
              </a:rPr>
              <a:t>(</a:t>
            </a:r>
            <a:r>
              <a:rPr b="1" lang="de-DE" sz="800">
                <a:solidFill>
                  <a:srgbClr val="CE9178"/>
                </a:solidFill>
                <a:latin typeface="Courier New"/>
                <a:ea typeface="Courier New"/>
                <a:cs typeface="Courier New"/>
                <a:sym typeface="Courier New"/>
              </a:rPr>
              <a:t>"id"</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setNome</a:t>
            </a:r>
            <a:r>
              <a:rPr b="1" lang="de-DE" sz="800">
                <a:solidFill>
                  <a:srgbClr val="D4D4D4"/>
                </a:solidFill>
                <a:latin typeface="Courier New"/>
                <a:ea typeface="Courier New"/>
                <a:cs typeface="Courier New"/>
                <a:sym typeface="Courier New"/>
              </a:rPr>
              <a:t>(</a:t>
            </a:r>
            <a:r>
              <a:rPr b="1" lang="de-DE" sz="800">
                <a:solidFill>
                  <a:srgbClr val="9CDCFE"/>
                </a:solidFill>
                <a:latin typeface="Courier New"/>
                <a:ea typeface="Courier New"/>
                <a:cs typeface="Courier New"/>
                <a:sym typeface="Courier New"/>
              </a:rPr>
              <a:t>rs</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getString</a:t>
            </a:r>
            <a:r>
              <a:rPr b="1" lang="de-DE" sz="800">
                <a:solidFill>
                  <a:srgbClr val="D4D4D4"/>
                </a:solidFill>
                <a:latin typeface="Courier New"/>
                <a:ea typeface="Courier New"/>
                <a:cs typeface="Courier New"/>
                <a:sym typeface="Courier New"/>
              </a:rPr>
              <a:t>(</a:t>
            </a:r>
            <a:r>
              <a:rPr b="1" lang="de-DE" sz="800">
                <a:solidFill>
                  <a:srgbClr val="CE9178"/>
                </a:solidFill>
                <a:latin typeface="Courier New"/>
                <a:ea typeface="Courier New"/>
                <a:cs typeface="Courier New"/>
                <a:sym typeface="Courier New"/>
              </a:rPr>
              <a:t>"nome"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setCpf</a:t>
            </a:r>
            <a:r>
              <a:rPr b="1" lang="de-DE" sz="800">
                <a:solidFill>
                  <a:srgbClr val="D4D4D4"/>
                </a:solidFill>
                <a:latin typeface="Courier New"/>
                <a:ea typeface="Courier New"/>
                <a:cs typeface="Courier New"/>
                <a:sym typeface="Courier New"/>
              </a:rPr>
              <a:t>(</a:t>
            </a:r>
            <a:r>
              <a:rPr b="1" lang="de-DE" sz="800">
                <a:solidFill>
                  <a:srgbClr val="9CDCFE"/>
                </a:solidFill>
                <a:latin typeface="Courier New"/>
                <a:ea typeface="Courier New"/>
                <a:cs typeface="Courier New"/>
                <a:sym typeface="Courier New"/>
              </a:rPr>
              <a:t>rs</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getString</a:t>
            </a:r>
            <a:r>
              <a:rPr b="1" lang="de-DE" sz="800">
                <a:solidFill>
                  <a:srgbClr val="D4D4D4"/>
                </a:solidFill>
                <a:latin typeface="Courier New"/>
                <a:ea typeface="Courier New"/>
                <a:cs typeface="Courier New"/>
                <a:sym typeface="Courier New"/>
              </a:rPr>
              <a:t>(</a:t>
            </a:r>
            <a:r>
              <a:rPr b="1" lang="de-DE" sz="800">
                <a:solidFill>
                  <a:srgbClr val="CE9178"/>
                </a:solidFill>
                <a:latin typeface="Courier New"/>
                <a:ea typeface="Courier New"/>
                <a:cs typeface="Courier New"/>
                <a:sym typeface="Courier New"/>
              </a:rPr>
              <a:t>"cpf"</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clientes</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add</a:t>
            </a:r>
            <a:r>
              <a:rPr b="1" lang="de-DE" sz="800">
                <a:solidFill>
                  <a:srgbClr val="D4D4D4"/>
                </a:solidFill>
                <a:latin typeface="Courier New"/>
                <a:ea typeface="Courier New"/>
                <a:cs typeface="Courier New"/>
                <a:sym typeface="Courier New"/>
              </a:rPr>
              <a:t>(</a:t>
            </a:r>
            <a:r>
              <a:rPr b="1" lang="de-DE" sz="800">
                <a:solidFill>
                  <a:srgbClr val="9CDCFE"/>
                </a:solidFill>
                <a:latin typeface="Courier New"/>
                <a:ea typeface="Courier New"/>
                <a:cs typeface="Courier New"/>
                <a:sym typeface="Courier New"/>
              </a:rPr>
              <a:t>c</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catch</a:t>
            </a: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Exception</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ex</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ex</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printStackTrace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finally</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try</a:t>
            </a: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con</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close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catch</a:t>
            </a:r>
            <a:r>
              <a:rPr b="1" lang="de-DE" sz="800">
                <a:solidFill>
                  <a:srgbClr val="D4D4D4"/>
                </a:solidFill>
                <a:latin typeface="Courier New"/>
                <a:ea typeface="Courier New"/>
                <a:cs typeface="Courier New"/>
                <a:sym typeface="Courier New"/>
              </a:rPr>
              <a:t>(</a:t>
            </a:r>
            <a:r>
              <a:rPr b="1" lang="de-DE" sz="800">
                <a:solidFill>
                  <a:srgbClr val="4EC9B0"/>
                </a:solidFill>
                <a:latin typeface="Courier New"/>
                <a:ea typeface="Courier New"/>
                <a:cs typeface="Courier New"/>
                <a:sym typeface="Courier New"/>
              </a:rPr>
              <a:t>SQLException</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ex</a:t>
            </a: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ex</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printStackTrace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return</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clientes</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p:txBody>
      </p:sp>
      <p:sp>
        <p:nvSpPr>
          <p:cNvPr id="525" name="Google Shape;525;g1497da7dc3e_1_175"/>
          <p:cNvSpPr txBox="1"/>
          <p:nvPr/>
        </p:nvSpPr>
        <p:spPr>
          <a:xfrm>
            <a:off x="6000750" y="2285850"/>
            <a:ext cx="5821800" cy="3984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800">
                <a:solidFill>
                  <a:srgbClr val="569CD6"/>
                </a:solidFill>
                <a:latin typeface="Courier New"/>
                <a:ea typeface="Courier New"/>
                <a:cs typeface="Courier New"/>
                <a:sym typeface="Courier New"/>
              </a:rPr>
              <a:t>public</a:t>
            </a: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List</a:t>
            </a:r>
            <a:r>
              <a:rPr b="1" lang="de-DE" sz="800">
                <a:solidFill>
                  <a:srgbClr val="D4D4D4"/>
                </a:solidFill>
                <a:latin typeface="Courier New"/>
                <a:ea typeface="Courier New"/>
                <a:cs typeface="Courier New"/>
                <a:sym typeface="Courier New"/>
              </a:rPr>
              <a:t>&lt;</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&gt; </a:t>
            </a:r>
            <a:r>
              <a:rPr b="1" lang="de-DE" sz="800">
                <a:solidFill>
                  <a:srgbClr val="DCDCAA"/>
                </a:solidFill>
                <a:latin typeface="Courier New"/>
                <a:ea typeface="Courier New"/>
                <a:cs typeface="Courier New"/>
                <a:sym typeface="Courier New"/>
              </a:rPr>
              <a:t>getClientesSpring</a:t>
            </a: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4EC9B0"/>
                </a:solidFill>
                <a:latin typeface="Courier New"/>
                <a:ea typeface="Courier New"/>
                <a:cs typeface="Courier New"/>
                <a:sym typeface="Courier New"/>
              </a:rPr>
              <a:t>List</a:t>
            </a:r>
            <a:r>
              <a:rPr b="1" lang="de-DE" sz="800">
                <a:solidFill>
                  <a:srgbClr val="D4D4D4"/>
                </a:solidFill>
                <a:latin typeface="Courier New"/>
                <a:ea typeface="Courier New"/>
                <a:cs typeface="Courier New"/>
                <a:sym typeface="Courier New"/>
              </a:rPr>
              <a:t>&lt;</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&gt; </a:t>
            </a:r>
            <a:r>
              <a:rPr b="1" lang="de-DE" sz="800">
                <a:solidFill>
                  <a:srgbClr val="9CDCFE"/>
                </a:solidFill>
                <a:latin typeface="Courier New"/>
                <a:ea typeface="Courier New"/>
                <a:cs typeface="Courier New"/>
                <a:sym typeface="Courier New"/>
              </a:rPr>
              <a:t>lista</a:t>
            </a:r>
            <a:r>
              <a:rPr b="1" lang="de-DE" sz="800">
                <a:solidFill>
                  <a:srgbClr val="D4D4D4"/>
                </a:solidFill>
                <a:latin typeface="Courier New"/>
                <a:ea typeface="Courier New"/>
                <a:cs typeface="Courier New"/>
                <a:sym typeface="Courier New"/>
              </a:rPr>
              <a:t> = </a:t>
            </a:r>
            <a:r>
              <a:rPr b="1" lang="de-DE" sz="800">
                <a:solidFill>
                  <a:srgbClr val="C586C0"/>
                </a:solidFill>
                <a:latin typeface="Courier New"/>
                <a:ea typeface="Courier New"/>
                <a:cs typeface="Courier New"/>
                <a:sym typeface="Courier New"/>
              </a:rPr>
              <a:t>new</a:t>
            </a: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JdbcTemplate</a:t>
            </a:r>
            <a:r>
              <a:rPr b="1" lang="de-DE" sz="800">
                <a:solidFill>
                  <a:srgbClr val="D4D4D4"/>
                </a:solidFill>
                <a:latin typeface="Courier New"/>
                <a:ea typeface="Courier New"/>
                <a:cs typeface="Courier New"/>
                <a:sym typeface="Courier New"/>
              </a:rPr>
              <a:t>(</a:t>
            </a:r>
            <a:r>
              <a:rPr b="1" lang="de-DE" sz="800">
                <a:solidFill>
                  <a:srgbClr val="DCDCAA"/>
                </a:solidFill>
                <a:latin typeface="Courier New"/>
                <a:ea typeface="Courier New"/>
                <a:cs typeface="Courier New"/>
                <a:sym typeface="Courier New"/>
              </a:rPr>
              <a:t>getDataSource</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query</a:t>
            </a:r>
            <a:r>
              <a:rPr b="1" lang="de-DE" sz="800">
                <a:solidFill>
                  <a:srgbClr val="D4D4D4"/>
                </a:solidFill>
                <a:latin typeface="Courier New"/>
                <a:ea typeface="Courier New"/>
                <a:cs typeface="Courier New"/>
                <a:sym typeface="Courier New"/>
              </a:rPr>
              <a:t>(</a:t>
            </a:r>
            <a:r>
              <a:rPr b="1" lang="de-DE" sz="800">
                <a:solidFill>
                  <a:srgbClr val="CE9178"/>
                </a:solidFill>
                <a:latin typeface="Courier New"/>
                <a:ea typeface="Courier New"/>
                <a:cs typeface="Courier New"/>
                <a:sym typeface="Courier New"/>
              </a:rPr>
              <a:t>"Select * from Clientes"</a:t>
            </a: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new</a:t>
            </a:r>
            <a:r>
              <a:rPr b="1" lang="de-DE" sz="800">
                <a:solidFill>
                  <a:srgbClr val="D4D4D4"/>
                </a:solidFill>
                <a:latin typeface="Courier New"/>
                <a:ea typeface="Courier New"/>
                <a:cs typeface="Courier New"/>
                <a:sym typeface="Courier New"/>
              </a:rPr>
              <a:t> </a:t>
            </a:r>
            <a:r>
              <a:rPr b="1" lang="de-DE" sz="800">
                <a:solidFill>
                  <a:srgbClr val="DCDCAA"/>
                </a:solidFill>
                <a:latin typeface="Courier New"/>
                <a:ea typeface="Courier New"/>
                <a:cs typeface="Courier New"/>
                <a:sym typeface="Courier New"/>
              </a:rPr>
              <a:t>BeanPropertyRowMapper</a:t>
            </a:r>
            <a:r>
              <a:rPr b="1" lang="de-DE" sz="800">
                <a:solidFill>
                  <a:srgbClr val="D4D4D4"/>
                </a:solidFill>
                <a:latin typeface="Courier New"/>
                <a:ea typeface="Courier New"/>
                <a:cs typeface="Courier New"/>
                <a:sym typeface="Courier New"/>
              </a:rPr>
              <a:t>(</a:t>
            </a:r>
            <a:r>
              <a:rPr b="1" lang="de-DE" sz="800">
                <a:solidFill>
                  <a:srgbClr val="4EC9B0"/>
                </a:solidFill>
                <a:latin typeface="Courier New"/>
                <a:ea typeface="Courier New"/>
                <a:cs typeface="Courier New"/>
                <a:sym typeface="Courier New"/>
              </a:rPr>
              <a:t>Cliente</a:t>
            </a:r>
            <a:r>
              <a:rPr b="1" lang="de-DE" sz="800">
                <a:solidFill>
                  <a:srgbClr val="D4D4D4"/>
                </a:solidFill>
                <a:latin typeface="Courier New"/>
                <a:ea typeface="Courier New"/>
                <a:cs typeface="Courier New"/>
                <a:sym typeface="Courier New"/>
              </a:rPr>
              <a:t>.</a:t>
            </a:r>
            <a:r>
              <a:rPr b="1" lang="de-DE" sz="800">
                <a:solidFill>
                  <a:srgbClr val="C586C0"/>
                </a:solidFill>
                <a:latin typeface="Courier New"/>
                <a:ea typeface="Courier New"/>
                <a:cs typeface="Courier New"/>
                <a:sym typeface="Courier New"/>
              </a:rPr>
              <a:t>class</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r>
              <a:rPr b="1" lang="de-DE" sz="800">
                <a:solidFill>
                  <a:srgbClr val="C586C0"/>
                </a:solidFill>
                <a:latin typeface="Courier New"/>
                <a:ea typeface="Courier New"/>
                <a:cs typeface="Courier New"/>
                <a:sym typeface="Courier New"/>
              </a:rPr>
              <a:t>return</a:t>
            </a:r>
            <a:r>
              <a:rPr b="1" lang="de-DE" sz="800">
                <a:solidFill>
                  <a:srgbClr val="D4D4D4"/>
                </a:solidFill>
                <a:latin typeface="Courier New"/>
                <a:ea typeface="Courier New"/>
                <a:cs typeface="Courier New"/>
                <a:sym typeface="Courier New"/>
              </a:rPr>
              <a:t> </a:t>
            </a:r>
            <a:r>
              <a:rPr b="1" lang="de-DE" sz="800">
                <a:solidFill>
                  <a:srgbClr val="9CDCFE"/>
                </a:solidFill>
                <a:latin typeface="Courier New"/>
                <a:ea typeface="Courier New"/>
                <a:cs typeface="Courier New"/>
                <a:sym typeface="Courier New"/>
              </a:rPr>
              <a:t>lista</a:t>
            </a:r>
            <a:r>
              <a:rPr b="1" lang="de-DE" sz="800">
                <a:solidFill>
                  <a:srgbClr val="D4D4D4"/>
                </a:solidFill>
                <a:latin typeface="Courier New"/>
                <a:ea typeface="Courier New"/>
                <a:cs typeface="Courier New"/>
                <a:sym typeface="Courier New"/>
              </a:rPr>
              <a:t>;</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800">
                <a:solidFill>
                  <a:srgbClr val="D4D4D4"/>
                </a:solidFill>
                <a:latin typeface="Courier New"/>
                <a:ea typeface="Courier New"/>
                <a:cs typeface="Courier New"/>
                <a:sym typeface="Courier New"/>
              </a:rPr>
              <a:t>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800">
              <a:solidFill>
                <a:srgbClr val="D4D4D4"/>
              </a:solidFill>
              <a:latin typeface="Courier New"/>
              <a:ea typeface="Courier New"/>
              <a:cs typeface="Courier New"/>
              <a:sym typeface="Courier New"/>
            </a:endParaRPr>
          </a:p>
        </p:txBody>
      </p:sp>
      <p:sp>
        <p:nvSpPr>
          <p:cNvPr id="526" name="Google Shape;526;g1497da7dc3e_1_175"/>
          <p:cNvSpPr txBox="1"/>
          <p:nvPr/>
        </p:nvSpPr>
        <p:spPr>
          <a:xfrm>
            <a:off x="565225" y="1944775"/>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Acesso a banco JDBC</a:t>
            </a:r>
            <a:endParaRPr>
              <a:latin typeface="Calibri"/>
              <a:ea typeface="Calibri"/>
              <a:cs typeface="Calibri"/>
              <a:sym typeface="Calibri"/>
            </a:endParaRPr>
          </a:p>
        </p:txBody>
      </p:sp>
      <p:sp>
        <p:nvSpPr>
          <p:cNvPr id="527" name="Google Shape;527;g1497da7dc3e_1_175"/>
          <p:cNvSpPr txBox="1"/>
          <p:nvPr/>
        </p:nvSpPr>
        <p:spPr>
          <a:xfrm>
            <a:off x="6049525" y="196185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Acesso a banco Spring </a:t>
            </a:r>
            <a:endParaRPr>
              <a:latin typeface="Calibri"/>
              <a:ea typeface="Calibri"/>
              <a:cs typeface="Calibri"/>
              <a:sym typeface="Calibri"/>
            </a:endParaRPr>
          </a:p>
        </p:txBody>
      </p:sp>
      <p:sp>
        <p:nvSpPr>
          <p:cNvPr id="528" name="Google Shape;528;g1497da7dc3e_1_175"/>
          <p:cNvSpPr txBox="1"/>
          <p:nvPr/>
        </p:nvSpPr>
        <p:spPr>
          <a:xfrm>
            <a:off x="254350" y="1468725"/>
            <a:ext cx="118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O desenvolvedor pode priorizar o desenvolvimento das regras de negócio da aplicação, enquanto o </a:t>
            </a:r>
            <a:r>
              <a:rPr lang="de-DE">
                <a:solidFill>
                  <a:schemeClr val="dk1"/>
                </a:solidFill>
                <a:latin typeface="Calibri"/>
                <a:ea typeface="Calibri"/>
                <a:cs typeface="Calibri"/>
                <a:sym typeface="Calibri"/>
              </a:rPr>
              <a:t>Spring resolve o código comum que aplicações necessitam:</a:t>
            </a: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1497da7dc3e_1_18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de-DE"/>
              <a:t>Introdução - Spring Boot</a:t>
            </a:r>
            <a:endParaRPr/>
          </a:p>
        </p:txBody>
      </p:sp>
      <p:sp>
        <p:nvSpPr>
          <p:cNvPr id="534" name="Google Shape;534;g1497da7dc3e_1_185"/>
          <p:cNvSpPr txBox="1"/>
          <p:nvPr/>
        </p:nvSpPr>
        <p:spPr>
          <a:xfrm>
            <a:off x="725350" y="1968850"/>
            <a:ext cx="109560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de-DE" sz="2400">
                <a:latin typeface="Calibri"/>
                <a:ea typeface="Calibri"/>
                <a:cs typeface="Calibri"/>
                <a:sym typeface="Calibri"/>
              </a:rPr>
              <a:t>Simplifica o desenvolvimento de aplicações  Java Web com Spring</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de-DE" sz="2400">
                <a:latin typeface="Calibri"/>
                <a:ea typeface="Calibri"/>
                <a:cs typeface="Calibri"/>
                <a:sym typeface="Calibri"/>
              </a:rPr>
              <a:t>Início de desenvolvimento mais rápido</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de-DE" sz="2400">
                <a:latin typeface="Calibri"/>
                <a:ea typeface="Calibri"/>
                <a:cs typeface="Calibri"/>
                <a:sym typeface="Calibri"/>
              </a:rPr>
              <a:t>Minimizar, ou até mesmo eliminar a necessidade de configurações em arquivos XML</a:t>
            </a:r>
            <a:endParaRPr sz="2400">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de-DE" sz="2400">
                <a:solidFill>
                  <a:schemeClr val="dk1"/>
                </a:solidFill>
                <a:latin typeface="Calibri"/>
                <a:ea typeface="Calibri"/>
                <a:cs typeface="Calibri"/>
                <a:sym typeface="Calibri"/>
              </a:rPr>
              <a:t>Maioria dos componentes pré-configurados e opcionais</a:t>
            </a:r>
            <a:endParaRPr sz="2400">
              <a:solidFill>
                <a:schemeClr val="dk1"/>
              </a:solidFill>
              <a:latin typeface="Calibri"/>
              <a:ea typeface="Calibri"/>
              <a:cs typeface="Calibri"/>
              <a:sym typeface="Calibri"/>
            </a:endParaRPr>
          </a:p>
          <a:p>
            <a:pPr indent="-381000" lvl="1" marL="914400" rtl="0" algn="l">
              <a:spcBef>
                <a:spcPts val="0"/>
              </a:spcBef>
              <a:spcAft>
                <a:spcPts val="0"/>
              </a:spcAft>
              <a:buSzPts val="2400"/>
              <a:buFont typeface="Calibri"/>
              <a:buChar char="○"/>
            </a:pPr>
            <a:r>
              <a:rPr lang="de-DE" sz="2400">
                <a:latin typeface="Calibri"/>
                <a:ea typeface="Calibri"/>
                <a:cs typeface="Calibri"/>
                <a:sym typeface="Calibri"/>
              </a:rPr>
              <a:t>Segurança</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de-DE" sz="2400">
                <a:latin typeface="Calibri"/>
                <a:ea typeface="Calibri"/>
                <a:cs typeface="Calibri"/>
                <a:sym typeface="Calibri"/>
              </a:rPr>
              <a:t>Acesso a banco de dados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de-DE" sz="2400">
                <a:latin typeface="Calibri"/>
                <a:ea typeface="Calibri"/>
                <a:cs typeface="Calibri"/>
                <a:sym typeface="Calibri"/>
              </a:rPr>
              <a:t>Métricas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de-DE" sz="2400">
                <a:latin typeface="Calibri"/>
                <a:ea typeface="Calibri"/>
                <a:cs typeface="Calibri"/>
                <a:sym typeface="Calibri"/>
              </a:rPr>
              <a:t>Servidor de Aplicações embutido</a:t>
            </a:r>
            <a:endParaRPr b="1" sz="24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497da7dc3e_1_19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de-DE"/>
              <a:t>Introdução - Spring Boot</a:t>
            </a:r>
            <a:endParaRPr/>
          </a:p>
        </p:txBody>
      </p:sp>
      <p:sp>
        <p:nvSpPr>
          <p:cNvPr id="540" name="Google Shape;540;g1497da7dc3e_1_190"/>
          <p:cNvSpPr/>
          <p:nvPr/>
        </p:nvSpPr>
        <p:spPr>
          <a:xfrm>
            <a:off x="838200" y="3714525"/>
            <a:ext cx="5048100" cy="2582100"/>
          </a:xfrm>
          <a:prstGeom prst="roundRect">
            <a:avLst>
              <a:gd fmla="val 16667" name="adj"/>
            </a:avLst>
          </a:prstGeom>
          <a:solidFill>
            <a:srgbClr val="0000FF"/>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FFFFFF"/>
                </a:solidFill>
                <a:latin typeface="Arial"/>
                <a:ea typeface="Arial"/>
                <a:cs typeface="Arial"/>
                <a:sym typeface="Arial"/>
              </a:rPr>
              <a:t>Java Application Server</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1" name="Google Shape;541;g1497da7dc3e_1_190"/>
          <p:cNvGrpSpPr/>
          <p:nvPr/>
        </p:nvGrpSpPr>
        <p:grpSpPr>
          <a:xfrm>
            <a:off x="980935" y="4981475"/>
            <a:ext cx="4762629" cy="1172400"/>
            <a:chOff x="3692875" y="2652350"/>
            <a:chExt cx="4762629" cy="1172400"/>
          </a:xfrm>
        </p:grpSpPr>
        <p:sp>
          <p:nvSpPr>
            <p:cNvPr id="542" name="Google Shape;542;g1497da7dc3e_1_190"/>
            <p:cNvSpPr/>
            <p:nvPr/>
          </p:nvSpPr>
          <p:spPr>
            <a:xfrm>
              <a:off x="3692875" y="2652350"/>
              <a:ext cx="2329500" cy="1172400"/>
            </a:xfrm>
            <a:prstGeom prst="roundRect">
              <a:avLst>
                <a:gd fmla="val 16667" name="adj"/>
              </a:avLst>
            </a:prstGeom>
            <a:solidFill>
              <a:srgbClr val="6AA84F"/>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Web Container</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Servlets API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JSP API</a:t>
              </a:r>
              <a:endParaRPr b="0" i="0" sz="1400" u="none" cap="none" strike="noStrike">
                <a:solidFill>
                  <a:srgbClr val="000000"/>
                </a:solidFill>
                <a:latin typeface="Arial"/>
                <a:ea typeface="Arial"/>
                <a:cs typeface="Arial"/>
                <a:sym typeface="Arial"/>
              </a:endParaRPr>
            </a:p>
          </p:txBody>
        </p:sp>
        <p:sp>
          <p:nvSpPr>
            <p:cNvPr id="543" name="Google Shape;543;g1497da7dc3e_1_190"/>
            <p:cNvSpPr/>
            <p:nvPr/>
          </p:nvSpPr>
          <p:spPr>
            <a:xfrm>
              <a:off x="6126004" y="2652350"/>
              <a:ext cx="2329500" cy="1172400"/>
            </a:xfrm>
            <a:prstGeom prst="roundRect">
              <a:avLst>
                <a:gd fmla="val 16667" name="adj"/>
              </a:avLst>
            </a:prstGeom>
            <a:solidFill>
              <a:srgbClr val="CC00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EJB Container</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EJB API</a:t>
              </a:r>
              <a:endParaRPr b="0" i="0" sz="1400" u="none" cap="none" strike="noStrike">
                <a:solidFill>
                  <a:srgbClr val="000000"/>
                </a:solidFill>
                <a:latin typeface="Arial"/>
                <a:ea typeface="Arial"/>
                <a:cs typeface="Arial"/>
                <a:sym typeface="Arial"/>
              </a:endParaRPr>
            </a:p>
          </p:txBody>
        </p:sp>
      </p:grpSp>
      <p:grpSp>
        <p:nvGrpSpPr>
          <p:cNvPr id="544" name="Google Shape;544;g1497da7dc3e_1_190"/>
          <p:cNvGrpSpPr/>
          <p:nvPr/>
        </p:nvGrpSpPr>
        <p:grpSpPr>
          <a:xfrm>
            <a:off x="981000" y="4119800"/>
            <a:ext cx="4762500" cy="732600"/>
            <a:chOff x="3692875" y="1790675"/>
            <a:chExt cx="4762500" cy="732600"/>
          </a:xfrm>
        </p:grpSpPr>
        <p:sp>
          <p:nvSpPr>
            <p:cNvPr id="545" name="Google Shape;545;g1497da7dc3e_1_190"/>
            <p:cNvSpPr/>
            <p:nvPr/>
          </p:nvSpPr>
          <p:spPr>
            <a:xfrm>
              <a:off x="3692875" y="1790675"/>
              <a:ext cx="1538700" cy="732600"/>
            </a:xfrm>
            <a:prstGeom prst="roundRect">
              <a:avLst>
                <a:gd fmla="val 16667" name="adj"/>
              </a:avLst>
            </a:prstGeom>
            <a:solidFill>
              <a:srgbClr val="FF99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Enterprise Application 1</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war,jar,jar,jar</a:t>
              </a:r>
              <a:endParaRPr b="1" i="0" sz="1400" u="none" cap="none" strike="noStrike">
                <a:solidFill>
                  <a:srgbClr val="000000"/>
                </a:solidFill>
                <a:latin typeface="Arial"/>
                <a:ea typeface="Arial"/>
                <a:cs typeface="Arial"/>
                <a:sym typeface="Arial"/>
              </a:endParaRPr>
            </a:p>
          </p:txBody>
        </p:sp>
        <p:sp>
          <p:nvSpPr>
            <p:cNvPr id="546" name="Google Shape;546;g1497da7dc3e_1_190"/>
            <p:cNvSpPr/>
            <p:nvPr/>
          </p:nvSpPr>
          <p:spPr>
            <a:xfrm>
              <a:off x="5304775" y="1790675"/>
              <a:ext cx="1538700" cy="732600"/>
            </a:xfrm>
            <a:prstGeom prst="roundRect">
              <a:avLst>
                <a:gd fmla="val 16667" name="adj"/>
              </a:avLst>
            </a:prstGeom>
            <a:solidFill>
              <a:srgbClr val="FF99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Enterprise Application 2</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war,jar,jar,jar</a:t>
              </a:r>
              <a:endParaRPr b="1" i="0" sz="1400" u="none" cap="none" strike="noStrike">
                <a:solidFill>
                  <a:srgbClr val="000000"/>
                </a:solidFill>
                <a:latin typeface="Arial"/>
                <a:ea typeface="Arial"/>
                <a:cs typeface="Arial"/>
                <a:sym typeface="Arial"/>
              </a:endParaRPr>
            </a:p>
          </p:txBody>
        </p:sp>
        <p:sp>
          <p:nvSpPr>
            <p:cNvPr id="547" name="Google Shape;547;g1497da7dc3e_1_190"/>
            <p:cNvSpPr/>
            <p:nvPr/>
          </p:nvSpPr>
          <p:spPr>
            <a:xfrm>
              <a:off x="6916675" y="1790675"/>
              <a:ext cx="1538700" cy="732600"/>
            </a:xfrm>
            <a:prstGeom prst="roundRect">
              <a:avLst>
                <a:gd fmla="val 16667" name="adj"/>
              </a:avLst>
            </a:prstGeom>
            <a:solidFill>
              <a:srgbClr val="FF99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Enterprise Application 3</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war,jar,jar,jar</a:t>
              </a:r>
              <a:endParaRPr b="1" i="0" sz="1400" u="none" cap="none" strike="noStrike">
                <a:solidFill>
                  <a:srgbClr val="000000"/>
                </a:solidFill>
                <a:latin typeface="Arial"/>
                <a:ea typeface="Arial"/>
                <a:cs typeface="Arial"/>
                <a:sym typeface="Arial"/>
              </a:endParaRPr>
            </a:p>
          </p:txBody>
        </p:sp>
      </p:grpSp>
      <p:sp>
        <p:nvSpPr>
          <p:cNvPr id="548" name="Google Shape;548;g1497da7dc3e_1_190"/>
          <p:cNvSpPr/>
          <p:nvPr/>
        </p:nvSpPr>
        <p:spPr>
          <a:xfrm>
            <a:off x="6473250" y="3753825"/>
            <a:ext cx="5048100" cy="2582100"/>
          </a:xfrm>
          <a:prstGeom prst="roundRect">
            <a:avLst>
              <a:gd fmla="val 16667" name="adj"/>
            </a:avLst>
          </a:prstGeom>
          <a:solidFill>
            <a:srgbClr val="0000FF"/>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de-DE">
                <a:solidFill>
                  <a:srgbClr val="FFFFFF"/>
                </a:solidFill>
              </a:rPr>
              <a:t>Spring Boot Application (jar)</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497da7dc3e_1_190"/>
          <p:cNvSpPr/>
          <p:nvPr/>
        </p:nvSpPr>
        <p:spPr>
          <a:xfrm>
            <a:off x="9024310" y="5030250"/>
            <a:ext cx="2329500" cy="1172400"/>
          </a:xfrm>
          <a:prstGeom prst="roundRect">
            <a:avLst>
              <a:gd fmla="val 16667" name="adj"/>
            </a:avLst>
          </a:prstGeom>
          <a:solidFill>
            <a:srgbClr val="6AA84F"/>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de-DE"/>
              <a:t>Application Server Embedded</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lang="de-DE"/>
              <a:t>(Tomcat o Jetty)</a:t>
            </a:r>
            <a:endParaRPr b="0" i="0" sz="1400" u="none" cap="none" strike="noStrike">
              <a:solidFill>
                <a:srgbClr val="000000"/>
              </a:solidFill>
              <a:latin typeface="Arial"/>
              <a:ea typeface="Arial"/>
              <a:cs typeface="Arial"/>
              <a:sym typeface="Arial"/>
            </a:endParaRPr>
          </a:p>
        </p:txBody>
      </p:sp>
      <p:sp>
        <p:nvSpPr>
          <p:cNvPr id="550" name="Google Shape;550;g1497da7dc3e_1_190"/>
          <p:cNvSpPr txBox="1"/>
          <p:nvPr/>
        </p:nvSpPr>
        <p:spPr>
          <a:xfrm>
            <a:off x="744225" y="3027900"/>
            <a:ext cx="542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2000">
                <a:latin typeface="Calibri"/>
                <a:ea typeface="Calibri"/>
                <a:cs typeface="Calibri"/>
                <a:sym typeface="Calibri"/>
              </a:rPr>
              <a:t>Ambiente JEE padrão</a:t>
            </a:r>
            <a:endParaRPr sz="2000">
              <a:latin typeface="Calibri"/>
              <a:ea typeface="Calibri"/>
              <a:cs typeface="Calibri"/>
              <a:sym typeface="Calibri"/>
            </a:endParaRPr>
          </a:p>
        </p:txBody>
      </p:sp>
      <p:sp>
        <p:nvSpPr>
          <p:cNvPr id="551" name="Google Shape;551;g1497da7dc3e_1_190"/>
          <p:cNvSpPr txBox="1"/>
          <p:nvPr/>
        </p:nvSpPr>
        <p:spPr>
          <a:xfrm>
            <a:off x="6228500" y="3027900"/>
            <a:ext cx="542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2000">
                <a:latin typeface="Calibri"/>
                <a:ea typeface="Calibri"/>
                <a:cs typeface="Calibri"/>
                <a:sym typeface="Calibri"/>
              </a:rPr>
              <a:t>Aplicação desenvolvida em Spring Boot</a:t>
            </a:r>
            <a:endParaRPr sz="2000">
              <a:latin typeface="Calibri"/>
              <a:ea typeface="Calibri"/>
              <a:cs typeface="Calibri"/>
              <a:sym typeface="Calibri"/>
            </a:endParaRPr>
          </a:p>
        </p:txBody>
      </p:sp>
      <p:sp>
        <p:nvSpPr>
          <p:cNvPr id="552" name="Google Shape;552;g1497da7dc3e_1_190"/>
          <p:cNvSpPr/>
          <p:nvPr/>
        </p:nvSpPr>
        <p:spPr>
          <a:xfrm>
            <a:off x="6738500" y="5030250"/>
            <a:ext cx="2182500" cy="1172400"/>
          </a:xfrm>
          <a:prstGeom prst="roundRect">
            <a:avLst>
              <a:gd fmla="val 16667" name="adj"/>
            </a:avLst>
          </a:prstGeom>
          <a:solidFill>
            <a:srgbClr val="CC00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de-DE"/>
              <a:t>Spring Framework </a:t>
            </a:r>
            <a:endParaRPr b="1" i="0" sz="1400" u="none" cap="none" strike="noStrike">
              <a:solidFill>
                <a:srgbClr val="000000"/>
              </a:solidFill>
              <a:latin typeface="Arial"/>
              <a:ea typeface="Arial"/>
              <a:cs typeface="Arial"/>
              <a:sym typeface="Arial"/>
            </a:endParaRPr>
          </a:p>
        </p:txBody>
      </p:sp>
      <p:sp>
        <p:nvSpPr>
          <p:cNvPr id="553" name="Google Shape;553;g1497da7dc3e_1_190"/>
          <p:cNvSpPr/>
          <p:nvPr/>
        </p:nvSpPr>
        <p:spPr>
          <a:xfrm>
            <a:off x="6738500" y="4119800"/>
            <a:ext cx="4615200" cy="732600"/>
          </a:xfrm>
          <a:prstGeom prst="roundRect">
            <a:avLst>
              <a:gd fmla="val 16667" name="adj"/>
            </a:avLst>
          </a:prstGeom>
          <a:solidFill>
            <a:srgbClr val="FF9900"/>
          </a:solidFill>
          <a:ln cap="flat" cmpd="sng" w="9525">
            <a:solidFill>
              <a:srgbClr val="595959"/>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de-DE"/>
              <a:t>Application Code</a:t>
            </a:r>
            <a:endParaRPr b="1" i="0" sz="1400" u="none" cap="none" strike="noStrike">
              <a:solidFill>
                <a:srgbClr val="000000"/>
              </a:solidFill>
              <a:latin typeface="Arial"/>
              <a:ea typeface="Arial"/>
              <a:cs typeface="Arial"/>
              <a:sym typeface="Arial"/>
            </a:endParaRPr>
          </a:p>
        </p:txBody>
      </p:sp>
      <p:sp>
        <p:nvSpPr>
          <p:cNvPr id="554" name="Google Shape;554;g1497da7dc3e_1_190"/>
          <p:cNvSpPr txBox="1"/>
          <p:nvPr/>
        </p:nvSpPr>
        <p:spPr>
          <a:xfrm>
            <a:off x="314225" y="1610400"/>
            <a:ext cx="117060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de-DE" sz="1800">
                <a:solidFill>
                  <a:schemeClr val="dk1"/>
                </a:solidFill>
              </a:rPr>
              <a:t>Aplicações Java web mais modernas utilizam servidores java web “embutidos”, como o tomcat ou o jetty. Estas aplicações são distribuídas em arquivos jars, como aplicações java normais, e geralmente não geram páginas html dinâmicas. São utilizadas principalmente para serviços, como APIs (application program interface), fornecendo e recebendo dados em formato JSON ou XML.</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1497da7dc3e_1_34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Spring Boot Framework</a:t>
            </a:r>
            <a:endParaRPr/>
          </a:p>
        </p:txBody>
      </p:sp>
      <p:sp>
        <p:nvSpPr>
          <p:cNvPr id="560" name="Google Shape;560;g1497da7dc3e_1_347"/>
          <p:cNvSpPr txBox="1"/>
          <p:nvPr/>
        </p:nvSpPr>
        <p:spPr>
          <a:xfrm>
            <a:off x="1746100" y="2216900"/>
            <a:ext cx="4195500" cy="1324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Microframework</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Utiliza o “eco-sistema” do Spring Framework</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1" lang="de-DE" sz="1400" u="none" cap="none" strike="noStrike">
                <a:solidFill>
                  <a:srgbClr val="000000"/>
                </a:solidFill>
                <a:latin typeface="Arial"/>
                <a:ea typeface="Arial"/>
                <a:cs typeface="Arial"/>
                <a:sym typeface="Arial"/>
              </a:rPr>
              <a:t>Convenção sobre Configuração</a:t>
            </a:r>
            <a:endParaRPr b="0" i="1"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Baseado em POJOs - Plain Old Java Object </a:t>
            </a:r>
            <a:endParaRPr b="0" i="0" sz="1400" u="none" cap="none" strike="noStrike">
              <a:solidFill>
                <a:srgbClr val="000000"/>
              </a:solidFill>
              <a:latin typeface="Arial"/>
              <a:ea typeface="Arial"/>
              <a:cs typeface="Arial"/>
              <a:sym typeface="Arial"/>
            </a:endParaRPr>
          </a:p>
        </p:txBody>
      </p:sp>
      <p:sp>
        <p:nvSpPr>
          <p:cNvPr id="561" name="Google Shape;561;g1497da7dc3e_1_347"/>
          <p:cNvSpPr txBox="1"/>
          <p:nvPr/>
        </p:nvSpPr>
        <p:spPr>
          <a:xfrm>
            <a:off x="1746100" y="1516075"/>
            <a:ext cx="8893800" cy="6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de-DE" sz="1400" u="none" cap="none" strike="noStrike">
                <a:solidFill>
                  <a:srgbClr val="000000"/>
                </a:solidFill>
                <a:latin typeface="Arial"/>
                <a:ea typeface="Arial"/>
                <a:cs typeface="Arial"/>
                <a:sym typeface="Arial"/>
              </a:rPr>
              <a:t>É uma boa plataforma para desenvolvedores Java desenvolverem uma aplicação Spring independente e pronta para produção que você pode simplesmente "roda".</a:t>
            </a:r>
            <a:endParaRPr b="1"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Arial"/>
              <a:ea typeface="Arial"/>
              <a:cs typeface="Arial"/>
              <a:sym typeface="Arial"/>
            </a:endParaRPr>
          </a:p>
        </p:txBody>
      </p:sp>
      <p:sp>
        <p:nvSpPr>
          <p:cNvPr id="562" name="Google Shape;562;g1497da7dc3e_1_347"/>
          <p:cNvSpPr/>
          <p:nvPr/>
        </p:nvSpPr>
        <p:spPr>
          <a:xfrm>
            <a:off x="2348759" y="3535750"/>
            <a:ext cx="7761600" cy="19029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1497da7dc3e_1_347"/>
          <p:cNvSpPr txBox="1"/>
          <p:nvPr/>
        </p:nvSpPr>
        <p:spPr>
          <a:xfrm>
            <a:off x="6536600" y="2220375"/>
            <a:ext cx="4195500" cy="16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Vantagens</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Começar com configurações mínimas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Fácil de entender e desenvolver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Aumento de produtividade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Reduzir o tempo de desenvolvimento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497da7dc3e_1_347"/>
          <p:cNvSpPr/>
          <p:nvPr/>
        </p:nvSpPr>
        <p:spPr>
          <a:xfrm>
            <a:off x="2588296" y="3755325"/>
            <a:ext cx="1978800" cy="1463400"/>
          </a:xfrm>
          <a:prstGeom prst="roundRect">
            <a:avLst>
              <a:gd fmla="val 16667" name="adj"/>
            </a:avLst>
          </a:prstGeom>
          <a:solidFill>
            <a:srgbClr val="FFF2C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Controller</a:t>
            </a:r>
            <a:endParaRPr b="0"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de-DE" sz="1300" u="none" cap="none" strike="noStrike">
                <a:solidFill>
                  <a:srgbClr val="000000"/>
                </a:solidFill>
                <a:latin typeface="Arial"/>
                <a:ea typeface="Arial"/>
                <a:cs typeface="Arial"/>
                <a:sym typeface="Arial"/>
              </a:rPr>
              <a:t>Cuida de requisições e interface com clientes</a:t>
            </a:r>
            <a:endParaRPr b="0" i="0" sz="1300" u="none" cap="none" strike="noStrike">
              <a:solidFill>
                <a:srgbClr val="000000"/>
              </a:solidFill>
              <a:latin typeface="Arial"/>
              <a:ea typeface="Arial"/>
              <a:cs typeface="Arial"/>
              <a:sym typeface="Arial"/>
            </a:endParaRPr>
          </a:p>
        </p:txBody>
      </p:sp>
      <p:sp>
        <p:nvSpPr>
          <p:cNvPr id="565" name="Google Shape;565;g1497da7dc3e_1_347"/>
          <p:cNvSpPr/>
          <p:nvPr/>
        </p:nvSpPr>
        <p:spPr>
          <a:xfrm>
            <a:off x="5226910" y="3755325"/>
            <a:ext cx="1978800" cy="1463400"/>
          </a:xfrm>
          <a:prstGeom prst="roundRect">
            <a:avLst>
              <a:gd fmla="val 16667" name="adj"/>
            </a:avLst>
          </a:prstGeom>
          <a:solidFill>
            <a:srgbClr val="D9EAD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Service</a:t>
            </a:r>
            <a:endParaRPr b="0"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de-DE" sz="1300" u="none" cap="none" strike="noStrike">
                <a:solidFill>
                  <a:srgbClr val="000000"/>
                </a:solidFill>
                <a:latin typeface="Arial"/>
                <a:ea typeface="Arial"/>
                <a:cs typeface="Arial"/>
                <a:sym typeface="Arial"/>
              </a:rPr>
              <a:t>Responsável pelas regras de negócio e outra integrações</a:t>
            </a:r>
            <a:endParaRPr b="0" i="0" sz="1300" u="none" cap="none" strike="noStrike">
              <a:solidFill>
                <a:srgbClr val="000000"/>
              </a:solidFill>
              <a:latin typeface="Arial"/>
              <a:ea typeface="Arial"/>
              <a:cs typeface="Arial"/>
              <a:sym typeface="Arial"/>
            </a:endParaRPr>
          </a:p>
        </p:txBody>
      </p:sp>
      <p:sp>
        <p:nvSpPr>
          <p:cNvPr id="566" name="Google Shape;566;g1497da7dc3e_1_347"/>
          <p:cNvSpPr/>
          <p:nvPr/>
        </p:nvSpPr>
        <p:spPr>
          <a:xfrm>
            <a:off x="7865523" y="3755325"/>
            <a:ext cx="1978800" cy="1463400"/>
          </a:xfrm>
          <a:prstGeom prst="roundRect">
            <a:avLst>
              <a:gd fmla="val 16667" name="adj"/>
            </a:avLst>
          </a:prstGeom>
          <a:solidFill>
            <a:srgbClr val="F4CCCC"/>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Repository</a:t>
            </a:r>
            <a:endParaRPr b="0"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de-DE" sz="1300" u="none" cap="none" strike="noStrike">
                <a:solidFill>
                  <a:srgbClr val="000000"/>
                </a:solidFill>
                <a:latin typeface="Arial"/>
                <a:ea typeface="Arial"/>
                <a:cs typeface="Arial"/>
                <a:sym typeface="Arial"/>
              </a:rPr>
              <a:t>Armazenamento e recuperação de dados (Banco SQL/NoSQL)</a:t>
            </a:r>
            <a:endParaRPr b="0" i="0" sz="1300" u="none" cap="none" strike="noStrike">
              <a:solidFill>
                <a:srgbClr val="000000"/>
              </a:solidFill>
              <a:latin typeface="Arial"/>
              <a:ea typeface="Arial"/>
              <a:cs typeface="Arial"/>
              <a:sym typeface="Arial"/>
            </a:endParaRPr>
          </a:p>
        </p:txBody>
      </p:sp>
      <p:sp>
        <p:nvSpPr>
          <p:cNvPr id="567" name="Google Shape;567;g1497da7dc3e_1_347"/>
          <p:cNvSpPr/>
          <p:nvPr/>
        </p:nvSpPr>
        <p:spPr>
          <a:xfrm>
            <a:off x="4616998" y="4337650"/>
            <a:ext cx="560100" cy="299100"/>
          </a:xfrm>
          <a:prstGeom prst="leftRightArrow">
            <a:avLst>
              <a:gd fmla="val 50000" name="adj1"/>
              <a:gd fmla="val 50000" name="adj2"/>
            </a:avLst>
          </a:prstGeom>
          <a:solidFill>
            <a:srgbClr val="EEEEEE"/>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497da7dc3e_1_347"/>
          <p:cNvSpPr/>
          <p:nvPr/>
        </p:nvSpPr>
        <p:spPr>
          <a:xfrm>
            <a:off x="7255595" y="4337650"/>
            <a:ext cx="560100" cy="299100"/>
          </a:xfrm>
          <a:prstGeom prst="leftRightArrow">
            <a:avLst>
              <a:gd fmla="val 50000" name="adj1"/>
              <a:gd fmla="val 50000" name="adj2"/>
            </a:avLst>
          </a:prstGeom>
          <a:solidFill>
            <a:srgbClr val="EEEEEE"/>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497da7dc3e_1_347"/>
          <p:cNvSpPr/>
          <p:nvPr/>
        </p:nvSpPr>
        <p:spPr>
          <a:xfrm>
            <a:off x="517600" y="3992405"/>
            <a:ext cx="896100" cy="989400"/>
          </a:xfrm>
          <a:prstGeom prst="rect">
            <a:avLst/>
          </a:prstGeom>
          <a:solidFill>
            <a:srgbClr val="EEEEEE"/>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Cliente</a:t>
            </a:r>
            <a:endParaRPr b="0" i="0" sz="1700" u="none" cap="none" strike="noStrike">
              <a:solidFill>
                <a:srgbClr val="000000"/>
              </a:solidFill>
              <a:latin typeface="Arial"/>
              <a:ea typeface="Arial"/>
              <a:cs typeface="Arial"/>
              <a:sym typeface="Arial"/>
            </a:endParaRPr>
          </a:p>
        </p:txBody>
      </p:sp>
      <p:grpSp>
        <p:nvGrpSpPr>
          <p:cNvPr id="570" name="Google Shape;570;g1497da7dc3e_1_347"/>
          <p:cNvGrpSpPr/>
          <p:nvPr/>
        </p:nvGrpSpPr>
        <p:grpSpPr>
          <a:xfrm>
            <a:off x="1483837" y="3963448"/>
            <a:ext cx="840051" cy="1025485"/>
            <a:chOff x="1014000" y="2989025"/>
            <a:chExt cx="663600" cy="733800"/>
          </a:xfrm>
        </p:grpSpPr>
        <p:cxnSp>
          <p:nvCxnSpPr>
            <p:cNvPr id="571" name="Google Shape;571;g1497da7dc3e_1_347"/>
            <p:cNvCxnSpPr/>
            <p:nvPr/>
          </p:nvCxnSpPr>
          <p:spPr>
            <a:xfrm>
              <a:off x="1143000" y="3266775"/>
              <a:ext cx="405600" cy="0"/>
            </a:xfrm>
            <a:prstGeom prst="straightConnector1">
              <a:avLst/>
            </a:prstGeom>
            <a:noFill/>
            <a:ln cap="flat" cmpd="sng" w="9525">
              <a:solidFill>
                <a:srgbClr val="595959"/>
              </a:solidFill>
              <a:prstDash val="solid"/>
              <a:round/>
              <a:headEnd len="sm" w="sm" type="none"/>
              <a:tailEnd len="med" w="med" type="triangle"/>
            </a:ln>
          </p:spPr>
        </p:cxnSp>
        <p:cxnSp>
          <p:nvCxnSpPr>
            <p:cNvPr id="572" name="Google Shape;572;g1497da7dc3e_1_347"/>
            <p:cNvCxnSpPr/>
            <p:nvPr/>
          </p:nvCxnSpPr>
          <p:spPr>
            <a:xfrm>
              <a:off x="1129525" y="3706775"/>
              <a:ext cx="405600" cy="0"/>
            </a:xfrm>
            <a:prstGeom prst="straightConnector1">
              <a:avLst/>
            </a:prstGeom>
            <a:noFill/>
            <a:ln cap="flat" cmpd="sng" w="9525">
              <a:solidFill>
                <a:srgbClr val="595959"/>
              </a:solidFill>
              <a:prstDash val="solid"/>
              <a:round/>
              <a:headEnd len="med" w="med" type="triangle"/>
              <a:tailEnd len="sm" w="sm" type="none"/>
            </a:ln>
          </p:spPr>
        </p:cxnSp>
        <p:sp>
          <p:nvSpPr>
            <p:cNvPr id="573" name="Google Shape;573;g1497da7dc3e_1_347"/>
            <p:cNvSpPr txBox="1"/>
            <p:nvPr/>
          </p:nvSpPr>
          <p:spPr>
            <a:xfrm>
              <a:off x="1014000" y="2989025"/>
              <a:ext cx="663600" cy="2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Request</a:t>
              </a:r>
              <a:endParaRPr b="0" i="0" sz="800" u="none" cap="none" strike="noStrike">
                <a:solidFill>
                  <a:srgbClr val="000000"/>
                </a:solidFill>
                <a:latin typeface="Arial"/>
                <a:ea typeface="Arial"/>
                <a:cs typeface="Arial"/>
                <a:sym typeface="Arial"/>
              </a:endParaRPr>
            </a:p>
          </p:txBody>
        </p:sp>
        <p:sp>
          <p:nvSpPr>
            <p:cNvPr id="574" name="Google Shape;574;g1497da7dc3e_1_347"/>
            <p:cNvSpPr txBox="1"/>
            <p:nvPr/>
          </p:nvSpPr>
          <p:spPr>
            <a:xfrm>
              <a:off x="1014000" y="3446225"/>
              <a:ext cx="663600" cy="2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Response</a:t>
              </a:r>
              <a:endParaRPr b="0" i="0" sz="800" u="none" cap="none" strike="noStrike">
                <a:solidFill>
                  <a:srgbClr val="000000"/>
                </a:solidFill>
                <a:latin typeface="Arial"/>
                <a:ea typeface="Arial"/>
                <a:cs typeface="Arial"/>
                <a:sym typeface="Arial"/>
              </a:endParaRPr>
            </a:p>
          </p:txBody>
        </p:sp>
      </p:grpSp>
      <p:sp>
        <p:nvSpPr>
          <p:cNvPr id="575" name="Google Shape;575;g1497da7dc3e_1_347"/>
          <p:cNvSpPr/>
          <p:nvPr/>
        </p:nvSpPr>
        <p:spPr>
          <a:xfrm>
            <a:off x="10720300" y="3992405"/>
            <a:ext cx="1148100" cy="989400"/>
          </a:xfrm>
          <a:prstGeom prst="can">
            <a:avLst>
              <a:gd fmla="val 25000" name="adj"/>
            </a:avLst>
          </a:prstGeom>
          <a:solidFill>
            <a:srgbClr val="EEEEEE"/>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700" u="none" cap="none" strike="noStrike">
                <a:solidFill>
                  <a:srgbClr val="000000"/>
                </a:solidFill>
                <a:latin typeface="Arial"/>
                <a:ea typeface="Arial"/>
                <a:cs typeface="Arial"/>
                <a:sym typeface="Arial"/>
              </a:rPr>
              <a:t>Data Base</a:t>
            </a:r>
            <a:endParaRPr b="0" i="0" sz="1700" u="none" cap="none" strike="noStrike">
              <a:solidFill>
                <a:srgbClr val="000000"/>
              </a:solidFill>
              <a:latin typeface="Arial"/>
              <a:ea typeface="Arial"/>
              <a:cs typeface="Arial"/>
              <a:sym typeface="Arial"/>
            </a:endParaRPr>
          </a:p>
        </p:txBody>
      </p:sp>
      <p:sp>
        <p:nvSpPr>
          <p:cNvPr id="576" name="Google Shape;576;g1497da7dc3e_1_347"/>
          <p:cNvSpPr/>
          <p:nvPr/>
        </p:nvSpPr>
        <p:spPr>
          <a:xfrm>
            <a:off x="10116606" y="4337650"/>
            <a:ext cx="560100" cy="299100"/>
          </a:xfrm>
          <a:prstGeom prst="leftRightArrow">
            <a:avLst>
              <a:gd fmla="val 50000" name="adj1"/>
              <a:gd fmla="val 50000" name="adj2"/>
            </a:avLst>
          </a:prstGeom>
          <a:solidFill>
            <a:srgbClr val="EEEEEE"/>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1497da7dc3e_1_47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Spring Boot Framework</a:t>
            </a:r>
            <a:endParaRPr/>
          </a:p>
        </p:txBody>
      </p:sp>
      <p:sp>
        <p:nvSpPr>
          <p:cNvPr id="582" name="Google Shape;582;g1497da7dc3e_1_471"/>
          <p:cNvSpPr txBox="1"/>
          <p:nvPr/>
        </p:nvSpPr>
        <p:spPr>
          <a:xfrm>
            <a:off x="1039150" y="2090011"/>
            <a:ext cx="3090600" cy="45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83" name="Google Shape;583;g1497da7dc3e_1_471"/>
          <p:cNvSpPr txBox="1"/>
          <p:nvPr/>
        </p:nvSpPr>
        <p:spPr>
          <a:xfrm>
            <a:off x="4787019" y="2090011"/>
            <a:ext cx="3090600" cy="45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Service</a:t>
            </a:r>
            <a:endParaRPr b="0" i="0" sz="1400" u="none" cap="none" strike="noStrike">
              <a:solidFill>
                <a:srgbClr val="000000"/>
              </a:solidFill>
              <a:latin typeface="Arial"/>
              <a:ea typeface="Arial"/>
              <a:cs typeface="Arial"/>
              <a:sym typeface="Arial"/>
            </a:endParaRPr>
          </a:p>
        </p:txBody>
      </p:sp>
      <p:sp>
        <p:nvSpPr>
          <p:cNvPr id="584" name="Google Shape;584;g1497da7dc3e_1_471"/>
          <p:cNvSpPr txBox="1"/>
          <p:nvPr/>
        </p:nvSpPr>
        <p:spPr>
          <a:xfrm>
            <a:off x="8534887" y="2090011"/>
            <a:ext cx="3090600" cy="45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Repository</a:t>
            </a:r>
            <a:endParaRPr b="0" i="0" sz="1400" u="none" cap="none" strike="noStrike">
              <a:solidFill>
                <a:srgbClr val="000000"/>
              </a:solidFill>
              <a:latin typeface="Arial"/>
              <a:ea typeface="Arial"/>
              <a:cs typeface="Arial"/>
              <a:sym typeface="Arial"/>
            </a:endParaRPr>
          </a:p>
        </p:txBody>
      </p:sp>
      <p:sp>
        <p:nvSpPr>
          <p:cNvPr id="585" name="Google Shape;585;g1497da7dc3e_1_471"/>
          <p:cNvSpPr txBox="1"/>
          <p:nvPr/>
        </p:nvSpPr>
        <p:spPr>
          <a:xfrm>
            <a:off x="1039150" y="1519650"/>
            <a:ext cx="7002000" cy="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Programador com foco em negócio ao invés da tecnologia</a:t>
            </a:r>
            <a:endParaRPr b="1"/>
          </a:p>
        </p:txBody>
      </p:sp>
      <p:sp>
        <p:nvSpPr>
          <p:cNvPr id="586" name="Google Shape;586;g1497da7dc3e_1_471"/>
          <p:cNvSpPr txBox="1"/>
          <p:nvPr/>
        </p:nvSpPr>
        <p:spPr>
          <a:xfrm>
            <a:off x="7742275" y="4486200"/>
            <a:ext cx="22860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Entity</a:t>
            </a:r>
            <a:endParaRPr b="0" i="0" sz="1400" u="none" cap="none" strike="noStrike">
              <a:solidFill>
                <a:srgbClr val="000000"/>
              </a:solidFill>
              <a:latin typeface="Arial"/>
              <a:ea typeface="Arial"/>
              <a:cs typeface="Arial"/>
              <a:sym typeface="Arial"/>
            </a:endParaRPr>
          </a:p>
        </p:txBody>
      </p:sp>
      <p:sp>
        <p:nvSpPr>
          <p:cNvPr id="587" name="Google Shape;587;g1497da7dc3e_1_471"/>
          <p:cNvSpPr txBox="1"/>
          <p:nvPr/>
        </p:nvSpPr>
        <p:spPr>
          <a:xfrm>
            <a:off x="1039150" y="4799113"/>
            <a:ext cx="22860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Arquivo de Configuração</a:t>
            </a:r>
            <a:endParaRPr b="0" i="0" sz="1400" u="none" cap="none" strike="noStrike">
              <a:solidFill>
                <a:srgbClr val="000000"/>
              </a:solidFill>
              <a:latin typeface="Arial"/>
              <a:ea typeface="Arial"/>
              <a:cs typeface="Arial"/>
              <a:sym typeface="Arial"/>
            </a:endParaRPr>
          </a:p>
        </p:txBody>
      </p:sp>
      <p:sp>
        <p:nvSpPr>
          <p:cNvPr id="588" name="Google Shape;588;g1497da7dc3e_1_471"/>
          <p:cNvSpPr txBox="1"/>
          <p:nvPr/>
        </p:nvSpPr>
        <p:spPr>
          <a:xfrm>
            <a:off x="7360025" y="4891750"/>
            <a:ext cx="4785600" cy="1800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Entity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Table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name</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"todo"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GeneratedValue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strategy</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GenerationType</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IDENTITY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Integer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titulo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descricao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Boolean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completado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589" name="Google Shape;589;g1497da7dc3e_1_471"/>
          <p:cNvSpPr txBox="1"/>
          <p:nvPr/>
        </p:nvSpPr>
        <p:spPr>
          <a:xfrm>
            <a:off x="7796225" y="2407400"/>
            <a:ext cx="3913200" cy="147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Repository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interface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TodoRepository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JpaRepository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Todo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Integer</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Query</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"select count(*) from Todo"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Integer</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contar</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590" name="Google Shape;590;g1497da7dc3e_1_471"/>
          <p:cNvSpPr txBox="1"/>
          <p:nvPr/>
        </p:nvSpPr>
        <p:spPr>
          <a:xfrm>
            <a:off x="3777550" y="2466000"/>
            <a:ext cx="3504300" cy="1639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Service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TodoService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TodoRepository</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todoRepository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Transactional</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Integer</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getCount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todoRepository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contar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591" name="Google Shape;591;g1497da7dc3e_1_471"/>
          <p:cNvSpPr txBox="1"/>
          <p:nvPr/>
        </p:nvSpPr>
        <p:spPr>
          <a:xfrm>
            <a:off x="119550" y="2466000"/>
            <a:ext cx="3441300" cy="1639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RestController</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"/todo"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TodoController</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TodoService</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todoService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GetMapping</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"/count"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Integer</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getCount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todoService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getCount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592" name="Google Shape;592;g1497da7dc3e_1_471"/>
          <p:cNvSpPr txBox="1"/>
          <p:nvPr/>
        </p:nvSpPr>
        <p:spPr>
          <a:xfrm>
            <a:off x="119550" y="5226600"/>
            <a:ext cx="68127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spring.jpa.properties.hibernate.dialect = </a:t>
            </a:r>
            <a:r>
              <a:rPr b="1" lang="de-DE" sz="1050">
                <a:solidFill>
                  <a:srgbClr val="CE9178"/>
                </a:solidFill>
                <a:latin typeface="Courier New"/>
                <a:ea typeface="Courier New"/>
                <a:cs typeface="Courier New"/>
                <a:sym typeface="Courier New"/>
              </a:rPr>
              <a:t>org.hibernate.dialect.PosgresSQLDialect</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spring.datasource.url=</a:t>
            </a:r>
            <a:r>
              <a:rPr b="1" lang="de-DE" sz="1050">
                <a:solidFill>
                  <a:srgbClr val="CE9178"/>
                </a:solidFill>
                <a:latin typeface="Courier New"/>
                <a:ea typeface="Courier New"/>
                <a:cs typeface="Courier New"/>
                <a:sym typeface="Courier New"/>
              </a:rPr>
              <a:t>jdbc:postgresql://localhost:5432/testdb</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spring.datasource.username=</a:t>
            </a:r>
            <a:r>
              <a:rPr b="1" lang="de-DE" sz="1050">
                <a:solidFill>
                  <a:srgbClr val="CE9178"/>
                </a:solidFill>
                <a:latin typeface="Courier New"/>
                <a:ea typeface="Courier New"/>
                <a:cs typeface="Courier New"/>
                <a:sym typeface="Courier New"/>
              </a:rPr>
              <a:t>usuario</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spring.datasource.password=</a:t>
            </a:r>
            <a:r>
              <a:rPr b="1" lang="de-DE" sz="1050">
                <a:solidFill>
                  <a:srgbClr val="CE9178"/>
                </a:solidFill>
                <a:latin typeface="Courier New"/>
                <a:ea typeface="Courier New"/>
                <a:cs typeface="Courier New"/>
                <a:sym typeface="Courier New"/>
              </a:rPr>
              <a:t>senha</a:t>
            </a:r>
            <a:endParaRPr b="1" sz="1050">
              <a:solidFill>
                <a:srgbClr val="CE9178"/>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497da7dc3e_1_31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Exercicios</a:t>
            </a:r>
            <a:endParaRPr/>
          </a:p>
        </p:txBody>
      </p:sp>
      <p:sp>
        <p:nvSpPr>
          <p:cNvPr id="598" name="Google Shape;598;g1497da7dc3e_1_318"/>
          <p:cNvSpPr txBox="1"/>
          <p:nvPr/>
        </p:nvSpPr>
        <p:spPr>
          <a:xfrm>
            <a:off x="909475" y="1478151"/>
            <a:ext cx="4616700" cy="5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600" u="none" cap="none" strike="noStrike">
                <a:solidFill>
                  <a:srgbClr val="000000"/>
                </a:solidFill>
                <a:latin typeface="Arial"/>
                <a:ea typeface="Arial"/>
                <a:cs typeface="Arial"/>
                <a:sym typeface="Arial"/>
              </a:rPr>
              <a:t>Acessar diversas APIs Rests abertas:</a:t>
            </a:r>
            <a:endParaRPr b="0" i="0" sz="1600" u="none" cap="none" strike="noStrike">
              <a:solidFill>
                <a:srgbClr val="000000"/>
              </a:solidFill>
              <a:latin typeface="Arial"/>
              <a:ea typeface="Arial"/>
              <a:cs typeface="Arial"/>
              <a:sym typeface="Arial"/>
            </a:endParaRPr>
          </a:p>
        </p:txBody>
      </p:sp>
      <p:sp>
        <p:nvSpPr>
          <p:cNvPr id="599" name="Google Shape;599;g1497da7dc3e_1_318"/>
          <p:cNvSpPr txBox="1"/>
          <p:nvPr/>
        </p:nvSpPr>
        <p:spPr>
          <a:xfrm>
            <a:off x="909475" y="2122810"/>
            <a:ext cx="3548400" cy="68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de-DE" sz="1100" u="sng" cap="none" strike="noStrike">
                <a:solidFill>
                  <a:srgbClr val="0097A7"/>
                </a:solidFill>
                <a:latin typeface="Arial"/>
                <a:ea typeface="Arial"/>
                <a:cs typeface="Arial"/>
                <a:sym typeface="Arial"/>
                <a:hlinkClick r:id="rId3">
                  <a:extLst>
                    <a:ext uri="{A12FA001-AC4F-418D-AE19-62706E023703}">
                      <ahyp:hlinkClr val="tx"/>
                    </a:ext>
                  </a:extLst>
                </a:hlinkClick>
              </a:rPr>
              <a:t>https://dadosabertos.camara.leg.br/swagger/api.html</a:t>
            </a:r>
            <a:endParaRPr b="0" i="0" u="none" cap="none" strike="noStrike">
              <a:solidFill>
                <a:srgbClr val="000000"/>
              </a:solidFill>
              <a:latin typeface="Arial"/>
              <a:ea typeface="Arial"/>
              <a:cs typeface="Arial"/>
              <a:sym typeface="Arial"/>
            </a:endParaRPr>
          </a:p>
        </p:txBody>
      </p:sp>
      <p:pic>
        <p:nvPicPr>
          <p:cNvPr descr="Parte da api swagger to site da camara dos deputados" id="600" name="Google Shape;600;g1497da7dc3e_1_318" title="Print site camara"/>
          <p:cNvPicPr preferRelativeResize="0"/>
          <p:nvPr/>
        </p:nvPicPr>
        <p:blipFill rotWithShape="1">
          <a:blip r:embed="rId4">
            <a:alphaModFix/>
          </a:blip>
          <a:srcRect b="0" l="0" r="0" t="0"/>
          <a:stretch/>
        </p:blipFill>
        <p:spPr>
          <a:xfrm>
            <a:off x="990997" y="2527646"/>
            <a:ext cx="3466934" cy="2647360"/>
          </a:xfrm>
          <a:prstGeom prst="rect">
            <a:avLst/>
          </a:prstGeom>
          <a:noFill/>
          <a:ln>
            <a:noFill/>
          </a:ln>
          <a:effectLst>
            <a:outerShdw blurRad="57150" rotWithShape="0" algn="bl" dir="5400000" dist="19050">
              <a:srgbClr val="000000">
                <a:alpha val="49800"/>
              </a:srgbClr>
            </a:outerShdw>
          </a:effectLst>
        </p:spPr>
      </p:pic>
      <p:sp>
        <p:nvSpPr>
          <p:cNvPr id="601" name="Google Shape;601;g1497da7dc3e_1_318"/>
          <p:cNvSpPr txBox="1"/>
          <p:nvPr/>
        </p:nvSpPr>
        <p:spPr>
          <a:xfrm>
            <a:off x="4532877" y="2122798"/>
            <a:ext cx="3261000" cy="4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de-DE" sz="1100" u="sng" cap="none" strike="noStrike">
                <a:solidFill>
                  <a:srgbClr val="0097A7"/>
                </a:solidFill>
                <a:latin typeface="Arial"/>
                <a:ea typeface="Arial"/>
                <a:cs typeface="Arial"/>
                <a:sym typeface="Arial"/>
                <a:hlinkClick r:id="rId5">
                  <a:extLst>
                    <a:ext uri="{A12FA001-AC4F-418D-AE19-62706E023703}">
                      <ahyp:hlinkClr val="tx"/>
                    </a:ext>
                  </a:extLst>
                </a:hlinkClick>
              </a:rPr>
              <a:t>https://covid19-brazil-api-docs.now.sh/</a:t>
            </a:r>
            <a:endParaRPr b="0" i="0" u="none" cap="none" strike="noStrike">
              <a:solidFill>
                <a:srgbClr val="000000"/>
              </a:solidFill>
              <a:latin typeface="Arial"/>
              <a:ea typeface="Arial"/>
              <a:cs typeface="Arial"/>
              <a:sym typeface="Arial"/>
            </a:endParaRPr>
          </a:p>
        </p:txBody>
      </p:sp>
      <p:pic>
        <p:nvPicPr>
          <p:cNvPr descr="Parte da api swagger do site com informações sobre o covid" id="602" name="Google Shape;602;g1497da7dc3e_1_318" title="Print site dados de covid"/>
          <p:cNvPicPr preferRelativeResize="0"/>
          <p:nvPr/>
        </p:nvPicPr>
        <p:blipFill rotWithShape="1">
          <a:blip r:embed="rId6">
            <a:alphaModFix/>
          </a:blip>
          <a:srcRect b="0" l="0" r="0" t="0"/>
          <a:stretch/>
        </p:blipFill>
        <p:spPr>
          <a:xfrm>
            <a:off x="4596600" y="2445188"/>
            <a:ext cx="2811267" cy="3481936"/>
          </a:xfrm>
          <a:prstGeom prst="rect">
            <a:avLst/>
          </a:prstGeom>
          <a:noFill/>
          <a:ln>
            <a:noFill/>
          </a:ln>
          <a:effectLst>
            <a:outerShdw blurRad="57150" rotWithShape="0" algn="bl" dir="5400000" dist="19050">
              <a:srgbClr val="000000">
                <a:alpha val="49800"/>
              </a:srgbClr>
            </a:outerShdw>
          </a:effectLst>
        </p:spPr>
      </p:pic>
      <p:sp>
        <p:nvSpPr>
          <p:cNvPr id="603" name="Google Shape;603;g1497da7dc3e_1_318"/>
          <p:cNvSpPr txBox="1"/>
          <p:nvPr/>
        </p:nvSpPr>
        <p:spPr>
          <a:xfrm>
            <a:off x="7511550" y="2122803"/>
            <a:ext cx="3261000" cy="53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de-DE" sz="1100" u="sng" cap="none" strike="noStrike">
                <a:solidFill>
                  <a:srgbClr val="0097A7"/>
                </a:solidFill>
                <a:latin typeface="Arial"/>
                <a:ea typeface="Arial"/>
                <a:cs typeface="Arial"/>
                <a:sym typeface="Arial"/>
                <a:hlinkClick r:id="rId7">
                  <a:extLst>
                    <a:ext uri="{A12FA001-AC4F-418D-AE19-62706E023703}">
                      <ahyp:hlinkClr val="tx"/>
                    </a:ext>
                  </a:extLst>
                </a:hlinkClick>
              </a:rPr>
              <a:t>https://api.le-systeme-solaire.net/swagger</a:t>
            </a:r>
            <a:endParaRPr b="0" i="0" u="none" cap="none" strike="noStrike">
              <a:solidFill>
                <a:srgbClr val="000000"/>
              </a:solidFill>
              <a:latin typeface="Arial"/>
              <a:ea typeface="Arial"/>
              <a:cs typeface="Arial"/>
              <a:sym typeface="Arial"/>
            </a:endParaRPr>
          </a:p>
        </p:txBody>
      </p:sp>
      <p:pic>
        <p:nvPicPr>
          <p:cNvPr descr="Parte da api swagger com informações do sistema solar" id="604" name="Google Shape;604;g1497da7dc3e_1_318" title="Print swagger"/>
          <p:cNvPicPr preferRelativeResize="0"/>
          <p:nvPr/>
        </p:nvPicPr>
        <p:blipFill rotWithShape="1">
          <a:blip r:embed="rId8">
            <a:alphaModFix/>
          </a:blip>
          <a:srcRect b="0" l="0" r="0" t="0"/>
          <a:stretch/>
        </p:blipFill>
        <p:spPr>
          <a:xfrm>
            <a:off x="7594390" y="2445194"/>
            <a:ext cx="2949148" cy="2991880"/>
          </a:xfrm>
          <a:prstGeom prst="rect">
            <a:avLst/>
          </a:prstGeom>
          <a:noFill/>
          <a:ln>
            <a:noFill/>
          </a:ln>
          <a:effectLst>
            <a:outerShdw blurRad="57150" rotWithShape="0" algn="bl" dir="5400000" dist="19050">
              <a:srgbClr val="000000">
                <a:alpha val="49800"/>
              </a:srgbClr>
            </a:outerShdw>
          </a:effectLst>
        </p:spPr>
      </p:pic>
      <p:sp>
        <p:nvSpPr>
          <p:cNvPr id="605" name="Google Shape;605;g1497da7dc3e_1_318"/>
          <p:cNvSpPr txBox="1"/>
          <p:nvPr/>
        </p:nvSpPr>
        <p:spPr>
          <a:xfrm>
            <a:off x="990997" y="5927124"/>
            <a:ext cx="22749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1" lang="de-DE" sz="1100" u="none" cap="none" strike="noStrike">
                <a:solidFill>
                  <a:srgbClr val="000000"/>
                </a:solidFill>
                <a:latin typeface="Arial"/>
                <a:ea typeface="Arial"/>
                <a:cs typeface="Arial"/>
                <a:sym typeface="Arial"/>
              </a:rPr>
              <a:t>Mais informações sobre rest: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1" lang="de-DE" sz="1100" u="sng" cap="none" strike="noStrike">
                <a:solidFill>
                  <a:srgbClr val="0097A7"/>
                </a:solidFill>
                <a:latin typeface="Arial"/>
                <a:ea typeface="Arial"/>
                <a:cs typeface="Arial"/>
                <a:sym typeface="Arial"/>
                <a:hlinkClick r:id="rId9">
                  <a:extLst>
                    <a:ext uri="{A12FA001-AC4F-418D-AE19-62706E023703}">
                      <ahyp:hlinkClr val="tx"/>
                    </a:ext>
                  </a:extLst>
                </a:hlinkClick>
              </a:rPr>
              <a:t>https://pt.wikipedia.org/wiki/REST</a:t>
            </a:r>
            <a:r>
              <a:rPr b="0" i="1" lang="de-DE"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1" sz="11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497da7dc3e_1_33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Exercícios</a:t>
            </a:r>
            <a:endParaRPr/>
          </a:p>
        </p:txBody>
      </p:sp>
      <p:sp>
        <p:nvSpPr>
          <p:cNvPr id="611" name="Google Shape;611;g1497da7dc3e_1_330"/>
          <p:cNvSpPr txBox="1"/>
          <p:nvPr/>
        </p:nvSpPr>
        <p:spPr>
          <a:xfrm>
            <a:off x="838200" y="1685602"/>
            <a:ext cx="10061100" cy="5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de-DE" sz="1700" u="none" cap="none" strike="noStrike">
                <a:solidFill>
                  <a:srgbClr val="000000"/>
                </a:solidFill>
                <a:latin typeface="Arial"/>
                <a:ea typeface="Arial"/>
                <a:cs typeface="Arial"/>
                <a:sym typeface="Arial"/>
              </a:rPr>
              <a:t>Acessar o site </a:t>
            </a:r>
            <a:r>
              <a:rPr b="0" i="0" lang="de-DE" sz="1700" u="none" cap="none" strike="noStrike">
                <a:solidFill>
                  <a:srgbClr val="00B0F0"/>
                </a:solidFill>
                <a:latin typeface="Arial"/>
                <a:ea typeface="Arial"/>
                <a:cs typeface="Arial"/>
                <a:sym typeface="Arial"/>
              </a:rPr>
              <a:t>viacep.com.br</a:t>
            </a:r>
            <a:r>
              <a:rPr b="1" i="0" lang="de-DE" sz="1700" u="none" cap="none" strike="noStrike">
                <a:solidFill>
                  <a:srgbClr val="00B0F0"/>
                </a:solidFill>
                <a:latin typeface="Arial"/>
                <a:ea typeface="Arial"/>
                <a:cs typeface="Arial"/>
                <a:sym typeface="Arial"/>
              </a:rPr>
              <a:t> </a:t>
            </a:r>
            <a:r>
              <a:rPr b="0" i="0" lang="de-DE" sz="1700" u="none" cap="none" strike="noStrike">
                <a:solidFill>
                  <a:srgbClr val="000000"/>
                </a:solidFill>
                <a:latin typeface="Arial"/>
                <a:ea typeface="Arial"/>
                <a:cs typeface="Arial"/>
                <a:sym typeface="Arial"/>
              </a:rPr>
              <a:t>visualizar a documentação e digitar o cep da sua rua para consulta no Postman.</a:t>
            </a:r>
            <a:endParaRPr b="0" i="0" sz="1700" u="none" cap="none" strike="noStrike">
              <a:solidFill>
                <a:srgbClr val="00B0F0"/>
              </a:solidFill>
              <a:latin typeface="Arial"/>
              <a:ea typeface="Arial"/>
              <a:cs typeface="Arial"/>
              <a:sym typeface="Arial"/>
            </a:endParaRPr>
          </a:p>
        </p:txBody>
      </p:sp>
      <p:pic>
        <p:nvPicPr>
          <p:cNvPr descr="Tela do postman com uma requisição feita no site viacep" id="612" name="Google Shape;612;g1497da7dc3e_1_330" title="Print postman"/>
          <p:cNvPicPr preferRelativeResize="0"/>
          <p:nvPr/>
        </p:nvPicPr>
        <p:blipFill rotWithShape="1">
          <a:blip r:embed="rId3">
            <a:alphaModFix/>
          </a:blip>
          <a:srcRect b="0" l="0" r="0" t="0"/>
          <a:stretch/>
        </p:blipFill>
        <p:spPr>
          <a:xfrm>
            <a:off x="2279500" y="2388052"/>
            <a:ext cx="7633000" cy="4132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1497da7dc3e_1_33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 Exercícios</a:t>
            </a:r>
            <a:endParaRPr/>
          </a:p>
        </p:txBody>
      </p:sp>
      <p:sp>
        <p:nvSpPr>
          <p:cNvPr id="618" name="Google Shape;618;g1497da7dc3e_1_336"/>
          <p:cNvSpPr txBox="1"/>
          <p:nvPr/>
        </p:nvSpPr>
        <p:spPr>
          <a:xfrm>
            <a:off x="838200" y="1789850"/>
            <a:ext cx="10814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1) Acessar o site https://www.mockapi.io/signup, criar uma conta para efetuar testes com os verbos http no Postman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2) Procurar outras API públicas e criar requisições no Postman para testes.</a:t>
            </a:r>
            <a:endParaRPr/>
          </a:p>
        </p:txBody>
      </p:sp>
      <p:pic>
        <p:nvPicPr>
          <p:cNvPr descr="Print com tela de cadastro de usuario no site mockapi" id="619" name="Google Shape;619;g1497da7dc3e_1_336" title="Print sign up"/>
          <p:cNvPicPr preferRelativeResize="0"/>
          <p:nvPr/>
        </p:nvPicPr>
        <p:blipFill rotWithShape="1">
          <a:blip r:embed="rId3">
            <a:alphaModFix/>
          </a:blip>
          <a:srcRect b="0" l="29225" r="28203" t="11971"/>
          <a:stretch/>
        </p:blipFill>
        <p:spPr>
          <a:xfrm>
            <a:off x="1382375" y="2260975"/>
            <a:ext cx="1989540" cy="3549275"/>
          </a:xfrm>
          <a:prstGeom prst="rect">
            <a:avLst/>
          </a:prstGeom>
          <a:noFill/>
          <a:ln cap="flat" cmpd="sng" w="9525">
            <a:solidFill>
              <a:schemeClr val="dk2"/>
            </a:solidFill>
            <a:prstDash val="solid"/>
            <a:round/>
            <a:headEnd len="sm" w="sm" type="none"/>
            <a:tailEnd len="sm" w="sm" type="none"/>
          </a:ln>
        </p:spPr>
      </p:pic>
      <p:pic>
        <p:nvPicPr>
          <p:cNvPr descr="Print na tela de criação de apis fakes" id="620" name="Google Shape;620;g1497da7dc3e_1_336" title="print site mock api"/>
          <p:cNvPicPr preferRelativeResize="0"/>
          <p:nvPr/>
        </p:nvPicPr>
        <p:blipFill>
          <a:blip r:embed="rId4">
            <a:alphaModFix/>
          </a:blip>
          <a:stretch>
            <a:fillRect/>
          </a:stretch>
        </p:blipFill>
        <p:spPr>
          <a:xfrm>
            <a:off x="5369601" y="2260976"/>
            <a:ext cx="4397474" cy="354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4489098a44_0_48"/>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lang="de-DE"/>
              <a:t>Introdução - Protocolo HTTP Rest</a:t>
            </a:r>
            <a:endParaRPr/>
          </a:p>
        </p:txBody>
      </p:sp>
      <p:sp>
        <p:nvSpPr>
          <p:cNvPr id="148" name="Google Shape;148;g14489098a44_0_48"/>
          <p:cNvSpPr txBox="1"/>
          <p:nvPr/>
        </p:nvSpPr>
        <p:spPr>
          <a:xfrm>
            <a:off x="226000" y="1675075"/>
            <a:ext cx="6029100" cy="46131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1"/>
              </a:buClr>
              <a:buSzPts val="1400"/>
              <a:buAutoNum type="arabicPeriod"/>
            </a:pPr>
            <a:r>
              <a:rPr lang="de-DE">
                <a:solidFill>
                  <a:schemeClr val="dk1"/>
                </a:solidFill>
              </a:rPr>
              <a:t>Browser abre uma conexão com o servidor (semelhante a abrir arquivo)</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de-DE">
                <a:solidFill>
                  <a:schemeClr val="dk1"/>
                </a:solidFill>
              </a:rPr>
              <a:t>Browser envia uma requisição ao servidor (semelhante a gravar dados no arquivo):</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Método utilizado (GET - recuperar informação)</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Qual informação desejada (/index.html) e qual a versão do protocolo (HTTP/1.1)</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Endereço do servidor “host” (www.exemplo.com)</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de-DE">
                <a:solidFill>
                  <a:schemeClr val="dk1"/>
                </a:solidFill>
              </a:rPr>
              <a:t>Servidor responde a requisição (semelhante a ler dados do arquivo):</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Versão do protocolo e código de status (200 ok)</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Data da resposta</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Servidor web</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Data de </a:t>
            </a:r>
            <a:r>
              <a:rPr lang="de-DE">
                <a:solidFill>
                  <a:schemeClr val="dk1"/>
                </a:solidFill>
              </a:rPr>
              <a:t>última</a:t>
            </a:r>
            <a:r>
              <a:rPr lang="de-DE">
                <a:solidFill>
                  <a:schemeClr val="dk1"/>
                </a:solidFill>
              </a:rPr>
              <a:t> atualização</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Tamanho em bytes (Content-length)</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Tipo de conteúdo (imagem, texto, </a:t>
            </a:r>
            <a:r>
              <a:rPr lang="de-DE">
                <a:solidFill>
                  <a:schemeClr val="dk1"/>
                </a:solidFill>
              </a:rPr>
              <a:t>vídeo,</a:t>
            </a:r>
            <a:r>
              <a:rPr lang="de-DE">
                <a:solidFill>
                  <a:schemeClr val="dk1"/>
                </a:solidFill>
              </a:rPr>
              <a:t> pdf, etc.)</a:t>
            </a:r>
            <a:endParaRPr>
              <a:solidFill>
                <a:schemeClr val="dk1"/>
              </a:solidFill>
            </a:endParaRPr>
          </a:p>
          <a:p>
            <a:pPr indent="-317500" lvl="1" marL="914400" rtl="0" algn="just">
              <a:lnSpc>
                <a:spcPct val="115000"/>
              </a:lnSpc>
              <a:spcBef>
                <a:spcPts val="0"/>
              </a:spcBef>
              <a:spcAft>
                <a:spcPts val="0"/>
              </a:spcAft>
              <a:buClr>
                <a:schemeClr val="dk1"/>
              </a:buClr>
              <a:buSzPts val="1400"/>
              <a:buAutoNum type="alphaLcPeriod"/>
            </a:pPr>
            <a:r>
              <a:rPr lang="de-DE">
                <a:solidFill>
                  <a:schemeClr val="dk1"/>
                </a:solidFill>
              </a:rPr>
              <a:t>Conteúdo propriamente dito (html da página, por exemplo)</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de-DE">
                <a:solidFill>
                  <a:schemeClr val="dk1"/>
                </a:solidFill>
              </a:rPr>
              <a:t>Browser fecha a conexão (semelhante a fechar arquivo)</a:t>
            </a:r>
            <a:endParaRPr sz="2700"/>
          </a:p>
        </p:txBody>
      </p:sp>
      <p:sp>
        <p:nvSpPr>
          <p:cNvPr id="149" name="Google Shape;149;g14489098a44_0_48"/>
          <p:cNvSpPr txBox="1"/>
          <p:nvPr/>
        </p:nvSpPr>
        <p:spPr>
          <a:xfrm>
            <a:off x="6647709" y="3495084"/>
            <a:ext cx="4194000" cy="304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HTTP/1.1</a:t>
            </a:r>
            <a:r>
              <a:rPr b="1" i="0" lang="de-DE" sz="1100" u="none" cap="none" strike="noStrike">
                <a:solidFill>
                  <a:srgbClr val="000000"/>
                </a:solidFill>
                <a:latin typeface="Courier New"/>
                <a:ea typeface="Courier New"/>
                <a:cs typeface="Courier New"/>
                <a:sym typeface="Courier New"/>
              </a:rPr>
              <a:t> 200 OK</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Date:</a:t>
            </a:r>
            <a:r>
              <a:rPr b="1" i="0" lang="de-DE" sz="1100" u="none" cap="none" strike="noStrike">
                <a:solidFill>
                  <a:srgbClr val="000000"/>
                </a:solidFill>
                <a:latin typeface="Courier New"/>
                <a:ea typeface="Courier New"/>
                <a:cs typeface="Courier New"/>
                <a:sym typeface="Courier New"/>
              </a:rPr>
              <a:t> Mon, 23 May 2020 22:38:34 GMT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Server:</a:t>
            </a:r>
            <a:r>
              <a:rPr b="1" i="0" lang="de-DE" sz="1100" u="none" cap="none" strike="noStrike">
                <a:solidFill>
                  <a:srgbClr val="000000"/>
                </a:solidFill>
                <a:latin typeface="Courier New"/>
                <a:ea typeface="Courier New"/>
                <a:cs typeface="Courier New"/>
                <a:sym typeface="Courier New"/>
              </a:rPr>
              <a:t> Apache/1.3.27 (Unix)  (Red-Hat/Linux)</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Last-Modified:</a:t>
            </a:r>
            <a:r>
              <a:rPr b="1" i="0" lang="de-DE" sz="1100" u="none" cap="none" strike="noStrike">
                <a:solidFill>
                  <a:srgbClr val="000000"/>
                </a:solidFill>
                <a:latin typeface="Courier New"/>
                <a:ea typeface="Courier New"/>
                <a:cs typeface="Courier New"/>
                <a:sym typeface="Courier New"/>
              </a:rPr>
              <a:t> Wed, 08 Jan 2020 23:11:55 GMT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Etag:</a:t>
            </a:r>
            <a:r>
              <a:rPr b="1" i="0" lang="de-DE" sz="1100" u="none" cap="none" strike="noStrike">
                <a:solidFill>
                  <a:srgbClr val="000000"/>
                </a:solidFill>
                <a:latin typeface="Courier New"/>
                <a:ea typeface="Courier New"/>
                <a:cs typeface="Courier New"/>
                <a:sym typeface="Courier New"/>
              </a:rPr>
              <a:t> "3f80f-1b6-3e1cb03b"</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Accept-Ranges:</a:t>
            </a:r>
            <a:r>
              <a:rPr b="1" i="0" lang="de-DE" sz="1100" u="none" cap="none" strike="noStrike">
                <a:solidFill>
                  <a:srgbClr val="000000"/>
                </a:solidFill>
                <a:latin typeface="Courier New"/>
                <a:ea typeface="Courier New"/>
                <a:cs typeface="Courier New"/>
                <a:sym typeface="Courier New"/>
              </a:rPr>
              <a:t> bytes</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Content-Length:</a:t>
            </a:r>
            <a:r>
              <a:rPr b="1" i="0" lang="de-DE" sz="1100" u="none" cap="none" strike="noStrike">
                <a:solidFill>
                  <a:srgbClr val="000000"/>
                </a:solidFill>
                <a:latin typeface="Courier New"/>
                <a:ea typeface="Courier New"/>
                <a:cs typeface="Courier New"/>
                <a:sym typeface="Courier New"/>
              </a:rPr>
              <a:t> 438</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Connection:</a:t>
            </a:r>
            <a:r>
              <a:rPr b="1" i="0" lang="de-DE" sz="1100" u="none" cap="none" strike="noStrike">
                <a:solidFill>
                  <a:srgbClr val="000000"/>
                </a:solidFill>
                <a:latin typeface="Courier New"/>
                <a:ea typeface="Courier New"/>
                <a:cs typeface="Courier New"/>
                <a:sym typeface="Courier New"/>
              </a:rPr>
              <a:t> close</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FF0000"/>
                </a:solidFill>
                <a:latin typeface="Courier New"/>
                <a:ea typeface="Courier New"/>
                <a:cs typeface="Courier New"/>
                <a:sym typeface="Courier New"/>
              </a:rPr>
              <a:t>Content-Type:</a:t>
            </a:r>
            <a:r>
              <a:rPr b="1" i="0" lang="de-DE" sz="1100" u="none" cap="none" strike="noStrike">
                <a:solidFill>
                  <a:srgbClr val="000000"/>
                </a:solidFill>
                <a:latin typeface="Courier New"/>
                <a:ea typeface="Courier New"/>
                <a:cs typeface="Courier New"/>
                <a:sym typeface="Courier New"/>
              </a:rPr>
              <a:t> text/html; charset=UTF-8</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&lt;!DOCTYPE html&gt;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&lt;html&gt;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&lt;head&gt;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&lt;title&gt;Titulo da página&lt;/title&gt;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&lt;meta charset="utf-8"/&gt;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&lt;/head&gt;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&lt;body&gt;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    &lt;h1&gt;Curso de </a:t>
            </a:r>
            <a:r>
              <a:rPr b="1" lang="de-DE" sz="1100">
                <a:latin typeface="Courier New"/>
                <a:ea typeface="Courier New"/>
                <a:cs typeface="Courier New"/>
                <a:sym typeface="Courier New"/>
              </a:rPr>
              <a:t>APIs</a:t>
            </a:r>
            <a:r>
              <a:rPr b="1" i="0" lang="de-DE" sz="1100" u="none" cap="none" strike="noStrike">
                <a:solidFill>
                  <a:srgbClr val="000000"/>
                </a:solidFill>
                <a:latin typeface="Courier New"/>
                <a:ea typeface="Courier New"/>
                <a:cs typeface="Courier New"/>
                <a:sym typeface="Courier New"/>
              </a:rPr>
              <a:t>&lt;/h1&gt;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de-DE" sz="1100" u="none" cap="none" strike="noStrike">
                <a:solidFill>
                  <a:srgbClr val="000000"/>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p:txBody>
      </p:sp>
      <p:sp>
        <p:nvSpPr>
          <p:cNvPr id="150" name="Google Shape;150;g14489098a44_0_48"/>
          <p:cNvSpPr txBox="1"/>
          <p:nvPr/>
        </p:nvSpPr>
        <p:spPr>
          <a:xfrm>
            <a:off x="7153509" y="1675075"/>
            <a:ext cx="3466800" cy="99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FF0000"/>
                </a:solidFill>
                <a:latin typeface="Courier New"/>
                <a:ea typeface="Courier New"/>
                <a:cs typeface="Courier New"/>
                <a:sym typeface="Courier New"/>
              </a:rPr>
              <a:t>GET</a:t>
            </a:r>
            <a:r>
              <a:rPr b="1" i="0" lang="de-DE" sz="1200" u="none" cap="none" strike="noStrike">
                <a:solidFill>
                  <a:srgbClr val="000000"/>
                </a:solidFill>
                <a:latin typeface="Courier New"/>
                <a:ea typeface="Courier New"/>
                <a:cs typeface="Courier New"/>
                <a:sym typeface="Courier New"/>
              </a:rPr>
              <a:t> /index.html </a:t>
            </a:r>
            <a:r>
              <a:rPr b="1" i="0" lang="de-DE" sz="1200" u="none" cap="none" strike="noStrike">
                <a:solidFill>
                  <a:srgbClr val="FF0000"/>
                </a:solidFill>
                <a:latin typeface="Courier New"/>
                <a:ea typeface="Courier New"/>
                <a:cs typeface="Courier New"/>
                <a:sym typeface="Courier New"/>
              </a:rPr>
              <a:t>HTTP/1.1</a:t>
            </a:r>
            <a:endParaRPr b="1" i="0" sz="12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FF0000"/>
                </a:solidFill>
                <a:latin typeface="Courier New"/>
                <a:ea typeface="Courier New"/>
                <a:cs typeface="Courier New"/>
                <a:sym typeface="Courier New"/>
              </a:rPr>
              <a:t>Host:</a:t>
            </a:r>
            <a:r>
              <a:rPr b="1" i="0" lang="de-DE" sz="1200" u="none" cap="none" strike="noStrike">
                <a:solidFill>
                  <a:srgbClr val="000000"/>
                </a:solidFill>
                <a:latin typeface="Courier New"/>
                <a:ea typeface="Courier New"/>
                <a:cs typeface="Courier New"/>
                <a:sym typeface="Courier New"/>
              </a:rPr>
              <a:t> www.exemplo.com</a:t>
            </a:r>
            <a:endParaRPr b="1" i="0" sz="1200" u="none" cap="none" strike="noStrike">
              <a:solidFill>
                <a:srgbClr val="000000"/>
              </a:solidFill>
              <a:latin typeface="Courier New"/>
              <a:ea typeface="Courier New"/>
              <a:cs typeface="Courier New"/>
              <a:sym typeface="Courier New"/>
            </a:endParaRPr>
          </a:p>
        </p:txBody>
      </p:sp>
      <p:sp>
        <p:nvSpPr>
          <p:cNvPr descr="Seta da direita para esquerda com o texto HTTP Response" id="151" name="Google Shape;151;g14489098a44_0_48" title="HTTP Response"/>
          <p:cNvSpPr/>
          <p:nvPr/>
        </p:nvSpPr>
        <p:spPr>
          <a:xfrm flipH="1">
            <a:off x="6286300" y="2958138"/>
            <a:ext cx="5148900" cy="469200"/>
          </a:xfrm>
          <a:prstGeom prst="chevron">
            <a:avLst>
              <a:gd fmla="val 50000" name="adj"/>
            </a:avLst>
          </a:prstGeom>
          <a:solidFill>
            <a:srgbClr val="0070C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de-DE" sz="1600" u="none" cap="none" strike="noStrike">
                <a:solidFill>
                  <a:srgbClr val="000000"/>
                </a:solidFill>
                <a:latin typeface="Arial"/>
                <a:ea typeface="Arial"/>
                <a:cs typeface="Arial"/>
                <a:sym typeface="Arial"/>
              </a:rPr>
              <a:t>HTTP Response</a:t>
            </a:r>
            <a:endParaRPr b="0" i="0" sz="1600" u="none" cap="none" strike="noStrike">
              <a:solidFill>
                <a:srgbClr val="000000"/>
              </a:solidFill>
              <a:latin typeface="Arial"/>
              <a:ea typeface="Arial"/>
              <a:cs typeface="Arial"/>
              <a:sym typeface="Arial"/>
            </a:endParaRPr>
          </a:p>
        </p:txBody>
      </p:sp>
      <p:sp>
        <p:nvSpPr>
          <p:cNvPr descr="Seta da direita para esquerda com o texto HTTP Request" id="152" name="Google Shape;152;g14489098a44_0_48" title="HTTP request"/>
          <p:cNvSpPr/>
          <p:nvPr/>
        </p:nvSpPr>
        <p:spPr>
          <a:xfrm>
            <a:off x="6255100" y="2316606"/>
            <a:ext cx="5180100" cy="469200"/>
          </a:xfrm>
          <a:prstGeom prst="chevron">
            <a:avLst>
              <a:gd fmla="val 50000" name="adj"/>
            </a:avLst>
          </a:prstGeom>
          <a:solidFill>
            <a:srgbClr val="00B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1500" u="none" cap="none" strike="noStrike">
                <a:solidFill>
                  <a:srgbClr val="000000"/>
                </a:solidFill>
                <a:latin typeface="Arial"/>
                <a:ea typeface="Arial"/>
                <a:cs typeface="Arial"/>
                <a:sym typeface="Arial"/>
              </a:rPr>
              <a:t>HTTP Request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464e901067_0_30"/>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a:t>
            </a:r>
            <a:endParaRPr/>
          </a:p>
        </p:txBody>
      </p:sp>
      <p:sp>
        <p:nvSpPr>
          <p:cNvPr id="158" name="Google Shape;158;g1464e901067_0_30"/>
          <p:cNvSpPr txBox="1"/>
          <p:nvPr>
            <p:ph idx="1" type="body"/>
          </p:nvPr>
        </p:nvSpPr>
        <p:spPr>
          <a:xfrm>
            <a:off x="4923720" y="812331"/>
            <a:ext cx="6720000" cy="4063800"/>
          </a:xfrm>
          <a:prstGeom prst="rect">
            <a:avLst/>
          </a:prstGeom>
        </p:spPr>
        <p:txBody>
          <a:bodyPr anchorCtr="0" anchor="t" bIns="45700" lIns="91425" spcFirstLastPara="1" rIns="91425" wrap="square" tIns="45700">
            <a:normAutofit fontScale="77500" lnSpcReduction="20000"/>
          </a:bodyPr>
          <a:lstStyle/>
          <a:p>
            <a:pPr indent="0" lvl="0" marL="0" rtl="0" algn="just">
              <a:lnSpc>
                <a:spcPct val="100000"/>
              </a:lnSpc>
              <a:spcBef>
                <a:spcPts val="0"/>
              </a:spcBef>
              <a:spcAft>
                <a:spcPts val="0"/>
              </a:spcAft>
              <a:buNone/>
            </a:pPr>
            <a:r>
              <a:rPr b="1" lang="de-DE"/>
              <a:t>Representational State Transfer (REST)</a:t>
            </a:r>
            <a:r>
              <a:rPr lang="de-DE"/>
              <a:t>, que traduzindo para o  português significa </a:t>
            </a:r>
            <a:r>
              <a:rPr b="1" lang="de-DE"/>
              <a:t>Transferência Representacional de Estado</a:t>
            </a:r>
            <a:r>
              <a:rPr lang="de-DE"/>
              <a:t>. Trata-se de um estilo de arquitetura de software que define um conjunto de restrições a serem usadas para a criação de </a:t>
            </a:r>
            <a:r>
              <a:rPr b="1" lang="de-DE"/>
              <a:t>web services (serviços Web)</a:t>
            </a:r>
            <a:r>
              <a:rPr lang="de-DE"/>
              <a:t>. Os Web services que estão em conformidade com o estilo arquitetural REST, denominados Web services RESTful, fornecem interoperabilidade entre sistemas de computadores na Internet. Os Web services RESTful </a:t>
            </a:r>
            <a:r>
              <a:rPr b="1" lang="de-DE"/>
              <a:t>permitem que os sistemas solicitantes acessem e manipulem representações textuais de recursos da Web </a:t>
            </a:r>
            <a:r>
              <a:rPr lang="de-DE"/>
              <a:t>usando um </a:t>
            </a:r>
            <a:r>
              <a:rPr b="1" lang="de-DE"/>
              <a:t>conjunto uniforme e predefinido de operações sem estado.</a:t>
            </a:r>
            <a:r>
              <a:rPr lang="de-DE"/>
              <a:t> </a:t>
            </a:r>
            <a:endParaRPr/>
          </a:p>
          <a:p>
            <a:pPr indent="0" lvl="0" marL="0" rtl="0" algn="r">
              <a:lnSpc>
                <a:spcPct val="100000"/>
              </a:lnSpc>
              <a:spcBef>
                <a:spcPts val="0"/>
              </a:spcBef>
              <a:spcAft>
                <a:spcPts val="0"/>
              </a:spcAft>
              <a:buNone/>
            </a:pPr>
            <a:r>
              <a:rPr lang="de-DE"/>
              <a:t>Wikipedia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4932c9c28b_0_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Introdução - REST</a:t>
            </a:r>
            <a:endParaRPr/>
          </a:p>
        </p:txBody>
      </p:sp>
      <p:sp>
        <p:nvSpPr>
          <p:cNvPr id="164" name="Google Shape;164;g14932c9c28b_0_0"/>
          <p:cNvSpPr txBox="1"/>
          <p:nvPr/>
        </p:nvSpPr>
        <p:spPr>
          <a:xfrm>
            <a:off x="904350" y="1921750"/>
            <a:ext cx="10334100" cy="3297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Maneira simples de realizar interações entre sistemas</a:t>
            </a:r>
            <a:endParaRPr b="0" i="0" sz="18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“Resource-based”: baseado no conceito de recursos (coisas e não ações, como produto, pessoa, email, pedido)</a:t>
            </a:r>
            <a:endParaRPr b="0" i="0" sz="18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Utiliza o protocolo HTTP e seus </a:t>
            </a:r>
            <a:r>
              <a:rPr b="0" i="1" lang="de-DE" sz="1800" u="none" cap="none" strike="noStrike">
                <a:solidFill>
                  <a:srgbClr val="000000"/>
                </a:solidFill>
                <a:latin typeface="Arial"/>
                <a:ea typeface="Arial"/>
                <a:cs typeface="Arial"/>
                <a:sym typeface="Arial"/>
              </a:rPr>
              <a:t>verbos </a:t>
            </a:r>
            <a:r>
              <a:rPr b="0" i="0" lang="de-DE" sz="1800" u="none" cap="none" strike="noStrike">
                <a:solidFill>
                  <a:srgbClr val="000000"/>
                </a:solidFill>
                <a:latin typeface="Arial"/>
                <a:ea typeface="Arial"/>
                <a:cs typeface="Arial"/>
                <a:sym typeface="Arial"/>
              </a:rPr>
              <a:t> para as operações</a:t>
            </a:r>
            <a:endParaRPr b="0" i="0" sz="18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Recursos são identificados por URIs (Uniform Resource Identifier)</a:t>
            </a:r>
            <a:endParaRPr b="0" i="0" sz="18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Podem ser representados em </a:t>
            </a:r>
            <a:r>
              <a:rPr b="0" i="1" lang="de-DE" sz="1800" u="none" cap="none" strike="noStrike">
                <a:solidFill>
                  <a:srgbClr val="000000"/>
                </a:solidFill>
                <a:latin typeface="Arial"/>
                <a:ea typeface="Arial"/>
                <a:cs typeface="Arial"/>
                <a:sym typeface="Arial"/>
              </a:rPr>
              <a:t>JSON</a:t>
            </a:r>
            <a:r>
              <a:rPr b="0" i="0" lang="de-DE" sz="1800" u="none" cap="none" strike="noStrike">
                <a:solidFill>
                  <a:srgbClr val="000000"/>
                </a:solidFill>
                <a:latin typeface="Arial"/>
                <a:ea typeface="Arial"/>
                <a:cs typeface="Arial"/>
                <a:sym typeface="Arial"/>
              </a:rPr>
              <a:t> ou </a:t>
            </a:r>
            <a:r>
              <a:rPr b="0" i="1" lang="de-DE" sz="1800" u="none" cap="none" strike="noStrike">
                <a:solidFill>
                  <a:srgbClr val="000000"/>
                </a:solidFill>
                <a:latin typeface="Arial"/>
                <a:ea typeface="Arial"/>
                <a:cs typeface="Arial"/>
                <a:sym typeface="Arial"/>
              </a:rPr>
              <a:t>XML</a:t>
            </a:r>
            <a:endParaRPr b="0" i="1" sz="18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de-DE" sz="1800" u="none" cap="none" strike="noStrike">
                <a:solidFill>
                  <a:srgbClr val="000000"/>
                </a:solidFill>
                <a:latin typeface="Arial"/>
                <a:ea typeface="Arial"/>
                <a:cs typeface="Arial"/>
                <a:sym typeface="Arial"/>
              </a:rPr>
              <a:t>Podem ser armazenados no cache</a:t>
            </a:r>
            <a:endParaRPr b="0" i="0" sz="1800" u="none" cap="none" strike="noStrike">
              <a:solidFill>
                <a:srgbClr val="000000"/>
              </a:solidFill>
              <a:latin typeface="Arial"/>
              <a:ea typeface="Arial"/>
              <a:cs typeface="Arial"/>
              <a:sym typeface="Arial"/>
            </a:endParaRPr>
          </a:p>
        </p:txBody>
      </p:sp>
      <p:sp>
        <p:nvSpPr>
          <p:cNvPr id="165" name="Google Shape;165;g14932c9c28b_0_0"/>
          <p:cNvSpPr/>
          <p:nvPr/>
        </p:nvSpPr>
        <p:spPr>
          <a:xfrm>
            <a:off x="2730451" y="4717645"/>
            <a:ext cx="7179600" cy="10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de-DE" sz="1600" u="none" cap="none" strike="noStrike">
                <a:solidFill>
                  <a:srgbClr val="333333"/>
                </a:solidFill>
                <a:latin typeface="Roboto"/>
                <a:ea typeface="Roboto"/>
                <a:cs typeface="Roboto"/>
                <a:sym typeface="Roboto"/>
              </a:rPr>
              <a:t>REST: </a:t>
            </a:r>
            <a:r>
              <a:rPr b="0" i="0" lang="de-DE" sz="1600" u="none" cap="none" strike="noStrike">
                <a:solidFill>
                  <a:srgbClr val="333333"/>
                </a:solidFill>
                <a:latin typeface="Roboto"/>
                <a:ea typeface="Roboto"/>
                <a:cs typeface="Roboto"/>
                <a:sym typeface="Roboto"/>
              </a:rPr>
              <a:t>conjunto de princípios de arquitetura</a:t>
            </a:r>
            <a:endParaRPr sz="1600"/>
          </a:p>
          <a:p>
            <a:pPr indent="0" lvl="0" marL="0" marR="0" rtl="0" algn="l">
              <a:lnSpc>
                <a:spcPct val="100000"/>
              </a:lnSpc>
              <a:spcBef>
                <a:spcPts val="0"/>
              </a:spcBef>
              <a:spcAft>
                <a:spcPts val="0"/>
              </a:spcAft>
              <a:buNone/>
            </a:pPr>
            <a:r>
              <a:rPr b="1" i="0" lang="de-DE" sz="1600" u="none" cap="none" strike="noStrike">
                <a:solidFill>
                  <a:srgbClr val="333333"/>
                </a:solidFill>
                <a:latin typeface="Roboto"/>
                <a:ea typeface="Roboto"/>
                <a:cs typeface="Roboto"/>
                <a:sym typeface="Roboto"/>
              </a:rPr>
              <a:t>RESTful:</a:t>
            </a:r>
            <a:r>
              <a:rPr b="0" i="0" lang="de-DE" sz="1600" u="none" cap="none" strike="noStrike">
                <a:solidFill>
                  <a:srgbClr val="333333"/>
                </a:solidFill>
                <a:latin typeface="Roboto"/>
                <a:ea typeface="Roboto"/>
                <a:cs typeface="Roboto"/>
                <a:sym typeface="Roboto"/>
              </a:rPr>
              <a:t> capacidade de determinado sistema aplicar os princípios de REST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4932c9c28b_0_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REST</a:t>
            </a:r>
            <a:r>
              <a:rPr lang="de-DE"/>
              <a:t>: Exemplo Simples</a:t>
            </a:r>
            <a:endParaRPr/>
          </a:p>
        </p:txBody>
      </p:sp>
      <p:pic>
        <p:nvPicPr>
          <p:cNvPr descr="Browser com o endereço http://www.exemplo.com" id="171" name="Google Shape;171;g14932c9c28b_0_6" title="Browser"/>
          <p:cNvPicPr preferRelativeResize="0"/>
          <p:nvPr/>
        </p:nvPicPr>
        <p:blipFill rotWithShape="1">
          <a:blip r:embed="rId3">
            <a:alphaModFix/>
          </a:blip>
          <a:srcRect b="13818" l="16543" r="16909" t="14548"/>
          <a:stretch/>
        </p:blipFill>
        <p:spPr>
          <a:xfrm>
            <a:off x="94200" y="2090775"/>
            <a:ext cx="4132749" cy="3495475"/>
          </a:xfrm>
          <a:prstGeom prst="rect">
            <a:avLst/>
          </a:prstGeom>
          <a:noFill/>
          <a:ln>
            <a:noFill/>
          </a:ln>
          <a:effectLst>
            <a:outerShdw blurRad="57150" rotWithShape="0" algn="bl" dir="5400000" dist="19050">
              <a:srgbClr val="000000">
                <a:alpha val="49800"/>
              </a:srgbClr>
            </a:outerShdw>
          </a:effectLst>
        </p:spPr>
      </p:pic>
      <p:pic>
        <p:nvPicPr>
          <p:cNvPr descr="Imagem com um gabinete de servidor e um globo terrestre" id="172" name="Google Shape;172;g14932c9c28b_0_6" title="Servidor"/>
          <p:cNvPicPr preferRelativeResize="0"/>
          <p:nvPr/>
        </p:nvPicPr>
        <p:blipFill rotWithShape="1">
          <a:blip r:embed="rId4">
            <a:alphaModFix/>
          </a:blip>
          <a:srcRect b="0" l="0" r="0" t="0"/>
          <a:stretch/>
        </p:blipFill>
        <p:spPr>
          <a:xfrm>
            <a:off x="9795973" y="2145425"/>
            <a:ext cx="1715676" cy="1976375"/>
          </a:xfrm>
          <a:prstGeom prst="rect">
            <a:avLst/>
          </a:prstGeom>
          <a:noFill/>
          <a:ln>
            <a:noFill/>
          </a:ln>
        </p:spPr>
      </p:pic>
      <p:sp>
        <p:nvSpPr>
          <p:cNvPr id="173" name="Google Shape;173;g14932c9c28b_0_6"/>
          <p:cNvSpPr txBox="1"/>
          <p:nvPr/>
        </p:nvSpPr>
        <p:spPr>
          <a:xfrm>
            <a:off x="854333" y="2200169"/>
            <a:ext cx="2204100" cy="5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de-DE" sz="1200" u="none" cap="none" strike="noStrike">
                <a:solidFill>
                  <a:srgbClr val="000000"/>
                </a:solidFill>
                <a:latin typeface="Arial"/>
                <a:ea typeface="Arial"/>
                <a:cs typeface="Arial"/>
                <a:sym typeface="Arial"/>
              </a:rPr>
              <a:t>http://www.exemplo.com</a:t>
            </a:r>
            <a:endParaRPr b="0" i="0" sz="1200" u="none" cap="none" strike="noStrike">
              <a:solidFill>
                <a:srgbClr val="000000"/>
              </a:solidFill>
              <a:latin typeface="Arial"/>
              <a:ea typeface="Arial"/>
              <a:cs typeface="Arial"/>
              <a:sym typeface="Arial"/>
            </a:endParaRPr>
          </a:p>
        </p:txBody>
      </p:sp>
      <p:sp>
        <p:nvSpPr>
          <p:cNvPr descr="Seta indicando uma requisição sendo feita do browser para o servidor" id="174" name="Google Shape;174;g14932c9c28b_0_6" title="HTTP Request"/>
          <p:cNvSpPr/>
          <p:nvPr/>
        </p:nvSpPr>
        <p:spPr>
          <a:xfrm>
            <a:off x="4351504" y="2365300"/>
            <a:ext cx="5319900" cy="6210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HTTP Request</a:t>
            </a:r>
            <a:endParaRPr b="0" i="0" sz="1400" u="none" cap="none" strike="noStrike">
              <a:solidFill>
                <a:srgbClr val="000000"/>
              </a:solidFill>
              <a:latin typeface="Arial"/>
              <a:ea typeface="Arial"/>
              <a:cs typeface="Arial"/>
              <a:sym typeface="Arial"/>
            </a:endParaRPr>
          </a:p>
        </p:txBody>
      </p:sp>
      <p:sp>
        <p:nvSpPr>
          <p:cNvPr id="175" name="Google Shape;175;g14932c9c28b_0_6"/>
          <p:cNvSpPr txBox="1"/>
          <p:nvPr/>
        </p:nvSpPr>
        <p:spPr>
          <a:xfrm>
            <a:off x="4997808" y="3598641"/>
            <a:ext cx="3778200" cy="154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de-DE" sz="1300" u="none" cap="none" strike="noStrike">
                <a:solidFill>
                  <a:srgbClr val="000000"/>
                </a:solidFill>
                <a:latin typeface="Courier New"/>
                <a:ea typeface="Courier New"/>
                <a:cs typeface="Courier New"/>
                <a:sym typeface="Courier New"/>
              </a:rPr>
              <a:t>GET /</a:t>
            </a:r>
            <a:r>
              <a:rPr b="1" i="0" lang="de-DE" sz="1300" u="none" cap="none" strike="noStrike">
                <a:solidFill>
                  <a:srgbClr val="FF0000"/>
                </a:solidFill>
                <a:latin typeface="Courier New"/>
                <a:ea typeface="Courier New"/>
                <a:cs typeface="Courier New"/>
                <a:sym typeface="Courier New"/>
              </a:rPr>
              <a:t>index.html</a:t>
            </a:r>
            <a:r>
              <a:rPr b="1" i="0" lang="de-DE" sz="1300" u="none" cap="none" strike="noStrike">
                <a:solidFill>
                  <a:srgbClr val="000000"/>
                </a:solidFill>
                <a:latin typeface="Courier New"/>
                <a:ea typeface="Courier New"/>
                <a:cs typeface="Courier New"/>
                <a:sym typeface="Courier New"/>
              </a:rPr>
              <a:t> HTTP/1.1</a:t>
            </a:r>
            <a:endParaRPr b="1"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1" i="0" lang="de-DE" sz="1300" u="none" cap="none" strike="noStrike">
                <a:solidFill>
                  <a:srgbClr val="000000"/>
                </a:solidFill>
                <a:latin typeface="Courier New"/>
                <a:ea typeface="Courier New"/>
                <a:cs typeface="Courier New"/>
                <a:sym typeface="Courier New"/>
              </a:rPr>
              <a:t>Host: www.exemplo.com</a:t>
            </a:r>
            <a:endParaRPr b="1" i="0" sz="1300" u="none" cap="none" strike="noStrike">
              <a:solidFill>
                <a:srgbClr val="000000"/>
              </a:solidFill>
              <a:latin typeface="Courier New"/>
              <a:ea typeface="Courier New"/>
              <a:cs typeface="Courier New"/>
              <a:sym typeface="Courier New"/>
            </a:endParaRPr>
          </a:p>
        </p:txBody>
      </p:sp>
      <p:sp>
        <p:nvSpPr>
          <p:cNvPr id="176" name="Google Shape;176;g14932c9c28b_0_6"/>
          <p:cNvSpPr txBox="1"/>
          <p:nvPr/>
        </p:nvSpPr>
        <p:spPr>
          <a:xfrm>
            <a:off x="753625" y="1582625"/>
            <a:ext cx="54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Acessar no browser um endereço web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2022-06-14T19:14:16Z</dcterms:created>
</cp:coreProperties>
</file>