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jsHmgI59ZuVL2iFD2ElafeO2QZ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DD5E34-E1E8-42F7-BF92-CE20C2544F62}">
  <a:tblStyle styleId="{A2DD5E34-E1E8-42F7-BF92-CE20C2544F6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2299B1C-5974-45E9-A6C8-405CD2C1B03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fill>
          <a:solidFill>
            <a:srgbClr val="CADDE1"/>
          </a:solidFill>
        </a:fill>
      </a:tcStyle>
    </a:band1H>
    <a:band2H>
      <a:tcTxStyle/>
    </a:band2H>
    <a:band1V>
      <a:tcTxStyle/>
      <a:tcStyle>
        <a:fill>
          <a:solidFill>
            <a:srgbClr val="CADDE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0097A7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0097A7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097A7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97A7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513eca586_3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3513eca58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aff882e25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aff882e2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aff882e25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aff882e2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aff882e25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aff882e2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aff882e25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aff882e2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aff882e25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aff882e2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aff882e25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4aff882e2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aff882e25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4aff882e2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aff882e25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aff882e2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aff882e25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aff882e2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aff882e25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4aff882e2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a7b2d16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34a7b2d1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aff882e25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4aff882e2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aff882e25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aff882e2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aff882e25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aff882e2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aff882e25_0_2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aff882e2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aff882e25_0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aff882e2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aff882e25_0_2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4aff882e2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aff882e25_0_2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4aff882e2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aff882e25_0_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4aff882e2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4aff882e25_0_3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4aff882e2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4aff882e25_0_3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4aff882e2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aff882e2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4aff882e2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4aff882e25_0_3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4aff882e25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4aff882e25_0_3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4aff882e2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4aff882e25_0_3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4aff882e25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4aff882e25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4aff882e2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4aff882e25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4aff882e2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513eca586_3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3513eca586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513eca586_3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3513eca586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aff882e25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aff882e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aff882e25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aff882e2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aff882e25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aff882e2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aff882e25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aff882e2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1" name="Google Shape;11;p15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3">
  <p:cSld name="TITLE_ONLY_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13eca586_3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g13513eca586_3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72" name="Google Shape;72;g13513eca586_3_13"/>
          <p:cNvPicPr preferRelativeResize="0"/>
          <p:nvPr/>
        </p:nvPicPr>
        <p:blipFill rotWithShape="1">
          <a:blip r:embed="rId2">
            <a:alphaModFix/>
          </a:blip>
          <a:srcRect b="13666" l="1280" r="225" t="23695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73" name="Google Shape;73;g13513eca586_3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" name="Google Shape;15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" name="Google Shape;17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9" name="Google Shape;19;p13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feb2ca174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g11feb2ca174_0_39"/>
          <p:cNvSpPr txBox="1"/>
          <p:nvPr>
            <p:ph type="title"/>
          </p:nvPr>
        </p:nvSpPr>
        <p:spPr>
          <a:xfrm>
            <a:off x="797419" y="1810358"/>
            <a:ext cx="3571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1feb2ca174_0_39"/>
          <p:cNvSpPr txBox="1"/>
          <p:nvPr>
            <p:ph idx="1" type="body"/>
          </p:nvPr>
        </p:nvSpPr>
        <p:spPr>
          <a:xfrm>
            <a:off x="4923720" y="812331"/>
            <a:ext cx="67200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g11feb2ca174_0_3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792454" y="551501"/>
            <a:ext cx="2513299" cy="517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25" name="Google Shape;25;g11feb2ca174_0_39"/>
          <p:cNvPicPr preferRelativeResize="0"/>
          <p:nvPr/>
        </p:nvPicPr>
        <p:blipFill rotWithShape="1">
          <a:blip r:embed="rId2">
            <a:alphaModFix/>
          </a:blip>
          <a:srcRect b="-838" l="0" r="347" t="72746"/>
          <a:stretch/>
        </p:blipFill>
        <p:spPr>
          <a:xfrm>
            <a:off x="-8200" y="5002850"/>
            <a:ext cx="12200198" cy="19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&#10;&#10;Descrição gerada automaticamente" id="27" name="Google Shape;27;p14"/>
          <p:cNvPicPr preferRelativeResize="0"/>
          <p:nvPr/>
        </p:nvPicPr>
        <p:blipFill rotWithShape="1">
          <a:blip r:embed="rId2">
            <a:alphaModFix/>
          </a:blip>
          <a:srcRect b="0" l="0" r="0" t="45893"/>
          <a:stretch/>
        </p:blipFill>
        <p:spPr>
          <a:xfrm>
            <a:off x="20" y="-8961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30" name="Google Shape;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19" y="1583486"/>
            <a:ext cx="3232032" cy="1686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31" name="Google Shape;3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136" y="2635917"/>
            <a:ext cx="2412520" cy="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4"/>
          <p:cNvSpPr txBox="1"/>
          <p:nvPr>
            <p:ph idx="1" type="subTitle"/>
          </p:nvPr>
        </p:nvSpPr>
        <p:spPr>
          <a:xfrm>
            <a:off x="1524000" y="4059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OBJEC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Forma&#10;&#10;Descrição gerada automaticamente" id="34" name="Google Shape;34;g13513eca586_3_29"/>
          <p:cNvPicPr preferRelativeResize="0"/>
          <p:nvPr/>
        </p:nvPicPr>
        <p:blipFill rotWithShape="1">
          <a:blip r:embed="rId2">
            <a:alphaModFix/>
          </a:blip>
          <a:srcRect b="68" l="-31" r="64934" t="-70"/>
          <a:stretch/>
        </p:blipFill>
        <p:spPr>
          <a:xfrm>
            <a:off x="-7225" y="-7150"/>
            <a:ext cx="4275926" cy="68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13513eca586_3_29"/>
          <p:cNvSpPr txBox="1"/>
          <p:nvPr>
            <p:ph type="title"/>
          </p:nvPr>
        </p:nvSpPr>
        <p:spPr>
          <a:xfrm>
            <a:off x="4134850" y="365125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13513eca586_3_29"/>
          <p:cNvSpPr txBox="1"/>
          <p:nvPr>
            <p:ph idx="1" type="body"/>
          </p:nvPr>
        </p:nvSpPr>
        <p:spPr>
          <a:xfrm>
            <a:off x="4134850" y="1761975"/>
            <a:ext cx="76218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13513eca586_3_29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39" name="Google Shape;39;g11feb2ca174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g11feb2ca174_0_26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g11feb2ca174_0_26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11feb2ca174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7" name="Google Shape;47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48" name="Google Shape;48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2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baeldung.com/spring-boot-devtool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Relationship Id="rId4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baeldung.com/spring-hateoas-tutorial" TargetMode="External"/><Relationship Id="rId4" Type="http://schemas.openxmlformats.org/officeDocument/2006/relationships/hyperlink" Target="https://developer.mozilla.org/pt-BR/docs/Web/HTTP/Statu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Relationship Id="rId4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tableless.com.br/mvc-afinal-e-o-que" TargetMode="External"/><Relationship Id="rId4" Type="http://schemas.openxmlformats.org/officeDocument/2006/relationships/image" Target="../media/image5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513eca586_3_45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Desenvolvimento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APIs REST</a:t>
            </a:r>
            <a:endParaRPr/>
          </a:p>
        </p:txBody>
      </p:sp>
      <p:sp>
        <p:nvSpPr>
          <p:cNvPr id="101" name="Google Shape;101;g13513eca586_3_45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03 - Mapeamento Entidades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Java Persistence API / Hibernate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Configuração da Aplicação - Acesso a Banco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Mapeamento Objeto Relacional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CRUD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aff882e25_0_11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Configuração da Aplicação</a:t>
            </a:r>
            <a:endParaRPr/>
          </a:p>
        </p:txBody>
      </p:sp>
      <p:sp>
        <p:nvSpPr>
          <p:cNvPr id="191" name="Google Shape;191;g14aff882e25_0_111"/>
          <p:cNvSpPr txBox="1"/>
          <p:nvPr/>
        </p:nvSpPr>
        <p:spPr>
          <a:xfrm>
            <a:off x="433350" y="1629700"/>
            <a:ext cx="967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dk1"/>
                </a:solidFill>
              </a:rPr>
              <a:t>O Arquivo </a:t>
            </a:r>
            <a:r>
              <a:rPr b="1" lang="de-DE" sz="1600">
                <a:solidFill>
                  <a:schemeClr val="dk1"/>
                </a:solidFill>
              </a:rPr>
              <a:t>application.properties</a:t>
            </a:r>
            <a:r>
              <a:rPr lang="de-DE" sz="1600">
                <a:solidFill>
                  <a:schemeClr val="dk1"/>
                </a:solidFill>
              </a:rPr>
              <a:t> do Spring Boot é onde são inseridas diversas configurações.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2" name="Google Shape;192;g14aff882e25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25" y="2688300"/>
            <a:ext cx="2514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4aff882e25_0_111"/>
          <p:cNvSpPr/>
          <p:nvPr/>
        </p:nvSpPr>
        <p:spPr>
          <a:xfrm>
            <a:off x="3193115" y="2257000"/>
            <a:ext cx="40638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Propriedades comuns do Spring Boot: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g14aff882e25_0_111"/>
          <p:cNvGraphicFramePr/>
          <p:nvPr/>
        </p:nvGraphicFramePr>
        <p:xfrm>
          <a:off x="3193115" y="2683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{A2DD5E34-E1E8-42F7-BF92-CE20C2544F62}</a:tableStyleId>
              </a:tblPr>
              <a:tblGrid>
                <a:gridCol w="2742850"/>
                <a:gridCol w="2742850"/>
              </a:tblGrid>
              <a:tr h="39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server.port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Porta do servidor (8080)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spring.datasource.url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jdbc do banco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spring.datasource.username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Usuário para acesso ao banco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spring.datasource.password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de-DE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Senha para acesso ao banco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5" name="Google Shape;195;g14aff882e25_0_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100" y="4381435"/>
            <a:ext cx="8893540" cy="209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4aff882e25_0_111"/>
          <p:cNvPicPr preferRelativeResize="0"/>
          <p:nvPr/>
        </p:nvPicPr>
        <p:blipFill rotWithShape="1">
          <a:blip r:embed="rId5">
            <a:alphaModFix/>
          </a:blip>
          <a:srcRect b="84747" l="0" r="82464" t="0"/>
          <a:stretch/>
        </p:blipFill>
        <p:spPr>
          <a:xfrm>
            <a:off x="9420238" y="2993225"/>
            <a:ext cx="2481480" cy="76176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197" name="Google Shape;197;g14aff882e25_0_111"/>
          <p:cNvSpPr/>
          <p:nvPr/>
        </p:nvSpPr>
        <p:spPr>
          <a:xfrm>
            <a:off x="8133840" y="5605600"/>
            <a:ext cx="416100" cy="211200"/>
          </a:xfrm>
          <a:prstGeom prst="rect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g14aff882e25_0_111"/>
          <p:cNvCxnSpPr>
            <a:stCxn id="196" idx="2"/>
            <a:endCxn id="197" idx="0"/>
          </p:cNvCxnSpPr>
          <p:nvPr/>
        </p:nvCxnSpPr>
        <p:spPr>
          <a:xfrm rot="5400000">
            <a:off x="8576128" y="3520835"/>
            <a:ext cx="1850700" cy="2319000"/>
          </a:xfrm>
          <a:prstGeom prst="curvedConnector3">
            <a:avLst>
              <a:gd fmla="val 49998" name="adj1"/>
            </a:avLst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g14aff882e25_0_111"/>
          <p:cNvCxnSpPr>
            <a:stCxn id="196" idx="2"/>
            <a:endCxn id="200" idx="3"/>
          </p:cNvCxnSpPr>
          <p:nvPr/>
        </p:nvCxnSpPr>
        <p:spPr>
          <a:xfrm rot="5400000">
            <a:off x="8198728" y="3806435"/>
            <a:ext cx="2513700" cy="2410800"/>
          </a:xfrm>
          <a:prstGeom prst="curvedConnector2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" name="Google Shape;200;g14aff882e25_0_111"/>
          <p:cNvSpPr/>
          <p:nvPr/>
        </p:nvSpPr>
        <p:spPr>
          <a:xfrm>
            <a:off x="7834065" y="6163075"/>
            <a:ext cx="416100" cy="211200"/>
          </a:xfrm>
          <a:prstGeom prst="rect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aff882e25_0_13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Configuração da Aplicação</a:t>
            </a:r>
            <a:endParaRPr/>
          </a:p>
        </p:txBody>
      </p:sp>
      <p:sp>
        <p:nvSpPr>
          <p:cNvPr id="206" name="Google Shape;206;g14aff882e25_0_132"/>
          <p:cNvSpPr/>
          <p:nvPr/>
        </p:nvSpPr>
        <p:spPr>
          <a:xfrm>
            <a:off x="710749" y="1732425"/>
            <a:ext cx="46485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Propriedades customizadas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14aff882e25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749" y="2489300"/>
            <a:ext cx="3529890" cy="902237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208" name="Google Shape;208;g14aff882e25_0_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5352" y="3982047"/>
            <a:ext cx="4180524" cy="25518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209" name="Google Shape;209;g14aff882e25_0_132"/>
          <p:cNvSpPr txBox="1"/>
          <p:nvPr/>
        </p:nvSpPr>
        <p:spPr>
          <a:xfrm>
            <a:off x="5792575" y="1949783"/>
            <a:ext cx="4337100" cy="153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2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"${minha-propriedade"</a:t>
            </a: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propriedadeCustomizada</a:t>
            </a: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2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"/teste"</a:t>
            </a: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retornaMinhaPropriedade</a:t>
            </a: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propriedadeCustomizada</a:t>
            </a: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g14aff882e25_0_132"/>
          <p:cNvSpPr/>
          <p:nvPr/>
        </p:nvSpPr>
        <p:spPr>
          <a:xfrm>
            <a:off x="726809" y="3007335"/>
            <a:ext cx="1968600" cy="241500"/>
          </a:xfrm>
          <a:prstGeom prst="rect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4aff882e25_0_132"/>
          <p:cNvSpPr/>
          <p:nvPr/>
        </p:nvSpPr>
        <p:spPr>
          <a:xfrm>
            <a:off x="6025350" y="1997100"/>
            <a:ext cx="3074700" cy="277200"/>
          </a:xfrm>
          <a:prstGeom prst="rect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4aff882e25_0_132"/>
          <p:cNvSpPr/>
          <p:nvPr/>
        </p:nvSpPr>
        <p:spPr>
          <a:xfrm>
            <a:off x="2794423" y="3007335"/>
            <a:ext cx="1297500" cy="241500"/>
          </a:xfrm>
          <a:prstGeom prst="rect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4aff882e25_0_132"/>
          <p:cNvSpPr/>
          <p:nvPr/>
        </p:nvSpPr>
        <p:spPr>
          <a:xfrm>
            <a:off x="6717080" y="6087125"/>
            <a:ext cx="1134300" cy="211200"/>
          </a:xfrm>
          <a:prstGeom prst="rect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g14aff882e25_0_132"/>
          <p:cNvCxnSpPr>
            <a:endCxn id="211" idx="1"/>
          </p:cNvCxnSpPr>
          <p:nvPr/>
        </p:nvCxnSpPr>
        <p:spPr>
          <a:xfrm flipH="1" rot="10800000">
            <a:off x="895650" y="2135700"/>
            <a:ext cx="5129700" cy="843300"/>
          </a:xfrm>
          <a:prstGeom prst="curvedConnector3">
            <a:avLst>
              <a:gd fmla="val 50000" name="adj1"/>
            </a:avLst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g14aff882e25_0_132"/>
          <p:cNvCxnSpPr/>
          <p:nvPr/>
        </p:nvCxnSpPr>
        <p:spPr>
          <a:xfrm>
            <a:off x="4092395" y="3128813"/>
            <a:ext cx="3221700" cy="2958300"/>
          </a:xfrm>
          <a:prstGeom prst="curvedConnector2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g14aff882e25_0_132"/>
          <p:cNvSpPr/>
          <p:nvPr/>
        </p:nvSpPr>
        <p:spPr>
          <a:xfrm>
            <a:off x="710749" y="4323011"/>
            <a:ext cx="46485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nome da propriedade deve estar entre ${..} na anotação @Value.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aff882e25_0_15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Configuração da Aplicação - Banco de Dados</a:t>
            </a:r>
            <a:endParaRPr/>
          </a:p>
        </p:txBody>
      </p:sp>
      <p:pic>
        <p:nvPicPr>
          <p:cNvPr id="222" name="Google Shape;222;g14aff882e25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8" y="2062538"/>
            <a:ext cx="53340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4aff882e25_0_150"/>
          <p:cNvPicPr preferRelativeResize="0"/>
          <p:nvPr/>
        </p:nvPicPr>
        <p:blipFill rotWithShape="1">
          <a:blip r:embed="rId4">
            <a:alphaModFix/>
          </a:blip>
          <a:srcRect b="30250" l="0" r="19993" t="0"/>
          <a:stretch/>
        </p:blipFill>
        <p:spPr>
          <a:xfrm>
            <a:off x="9305525" y="1992325"/>
            <a:ext cx="2542975" cy="16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4aff882e25_0_1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2003" y="2062557"/>
            <a:ext cx="2938500" cy="1662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5" name="Google Shape;225;g14aff882e25_0_150"/>
          <p:cNvSpPr txBox="1"/>
          <p:nvPr/>
        </p:nvSpPr>
        <p:spPr>
          <a:xfrm>
            <a:off x="142976" y="1552413"/>
            <a:ext cx="4589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 as linhas para conexão com o banco no arquivo application.properties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4aff882e25_0_150"/>
          <p:cNvSpPr txBox="1"/>
          <p:nvPr/>
        </p:nvSpPr>
        <p:spPr>
          <a:xfrm>
            <a:off x="5922003" y="1574660"/>
            <a:ext cx="62700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a base de dados aula utilizando o PGAdmin ou o DBeaver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4aff882e25_0_150"/>
          <p:cNvSpPr txBox="1"/>
          <p:nvPr/>
        </p:nvSpPr>
        <p:spPr>
          <a:xfrm>
            <a:off x="142973" y="4052950"/>
            <a:ext cx="23817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Executar a aplicação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14aff882e25_0_150"/>
          <p:cNvPicPr preferRelativeResize="0"/>
          <p:nvPr/>
        </p:nvPicPr>
        <p:blipFill rotWithShape="1">
          <a:blip r:embed="rId6">
            <a:alphaModFix/>
          </a:blip>
          <a:srcRect b="0" l="0" r="0" t="32281"/>
          <a:stretch/>
        </p:blipFill>
        <p:spPr>
          <a:xfrm>
            <a:off x="295050" y="4382175"/>
            <a:ext cx="11058749" cy="206941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4aff882e25_0_150"/>
          <p:cNvSpPr/>
          <p:nvPr/>
        </p:nvSpPr>
        <p:spPr>
          <a:xfrm>
            <a:off x="6697850" y="4898575"/>
            <a:ext cx="4656000" cy="126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aff882e25_0_16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Configuração da Aplicação - Banco de Dados</a:t>
            </a:r>
            <a:endParaRPr/>
          </a:p>
        </p:txBody>
      </p:sp>
      <p:sp>
        <p:nvSpPr>
          <p:cNvPr id="235" name="Google Shape;235;g14aff882e25_0_165"/>
          <p:cNvSpPr txBox="1"/>
          <p:nvPr/>
        </p:nvSpPr>
        <p:spPr>
          <a:xfrm>
            <a:off x="620225" y="1847500"/>
            <a:ext cx="10816200" cy="4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Duas propriedades referentes a DDL (Data Definition Language  do SQL - CREATE, DROP,  ALTER …)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spring.jpa.generate-ddl</a:t>
            </a:r>
            <a:r>
              <a:rPr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indica se o spring deve ser responsável pela ddl (true ou false)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spring.jpa.hibernate.ddl-auto</a:t>
            </a:r>
            <a:r>
              <a:rPr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como o hibernate irá se comportar: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de-DE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de-DE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não realiza nenhuma operação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de-DE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</a:t>
            </a:r>
            <a:r>
              <a:rPr b="0" i="0" lang="de-DE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valida a estrutura do banco com as entidades mapeadas, se houver diferenças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de-DE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de-DE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atualiza a estrutura do banco de acordo com as entidades (não exclui colunas, por segurança)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de-DE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b="0" i="0" lang="de-DE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recria a estrutura do banco sempre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de-DE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create-drop</a:t>
            </a:r>
            <a:r>
              <a:rPr b="0" i="0" lang="de-DE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cria a estrutura e a apaga ao final da sessão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Spring tem um comportamento padrão diferente de acordo com o tipo de banco de dados.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Bancos </a:t>
            </a:r>
            <a:r>
              <a:rPr lang="de-DE" sz="1700"/>
              <a:t>“</a:t>
            </a:r>
            <a:r>
              <a:rPr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embedded</a:t>
            </a:r>
            <a:r>
              <a:rPr lang="de-DE" sz="1700"/>
              <a:t>”</a:t>
            </a:r>
            <a:r>
              <a:rPr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(H2, HSQLDB e Derby) considera um ambiente de dev e usa create-drop por padrão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outros bancos ele considera none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aff882e25_0_17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Configuração da Aplicação - Banco de Dados</a:t>
            </a:r>
            <a:endParaRPr/>
          </a:p>
        </p:txBody>
      </p:sp>
      <p:sp>
        <p:nvSpPr>
          <p:cNvPr id="241" name="Google Shape;241;g14aff882e25_0_170"/>
          <p:cNvSpPr txBox="1"/>
          <p:nvPr/>
        </p:nvSpPr>
        <p:spPr>
          <a:xfrm>
            <a:off x="273200" y="1684175"/>
            <a:ext cx="10725900" cy="4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Outras propriedades relacionadas ao banco de dados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spring.datasource.driverClassName</a:t>
            </a:r>
            <a:r>
              <a:rPr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classe do driver jdbc (org.h2.Driver ou org.postgres.Driver) - não é necessária pois o hibernate consegue identificar qual driver a partir da url, mas para alguns bancos ou situações específicas pode ser necessário configurar. Sempre é necessário inclu</a:t>
            </a:r>
            <a:r>
              <a:rPr lang="de-DE" sz="1700"/>
              <a:t>ir a dependência do driver do banco de dados no pom.xml.</a:t>
            </a:r>
            <a:endParaRPr/>
          </a:p>
          <a:p>
            <a:pPr indent="0" lvl="0" marL="120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spring.jpa.database-platform</a:t>
            </a:r>
            <a:r>
              <a:rPr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indica a classe do hibernate responsável por tratar o “dialeto” sql do banco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0" i="0" lang="de-DE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org.hibernate.dialect.PostgreSQLDialect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0" i="0" lang="de-DE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org.hibernate.dialect.H2Dialect</a:t>
            </a:r>
            <a:endParaRPr/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spring.jpa.properties.hibernate.format_sql</a:t>
            </a:r>
            <a:r>
              <a:rPr lang="de-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se ao exibir o sql no console/log, ele deve estar formatado (identado) - (true ou false)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aff882e25_0_17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Mapeamento Objeto Relacional</a:t>
            </a:r>
            <a:endParaRPr/>
          </a:p>
        </p:txBody>
      </p:sp>
      <p:sp>
        <p:nvSpPr>
          <p:cNvPr id="247" name="Google Shape;247;g14aff882e25_0_175"/>
          <p:cNvSpPr/>
          <p:nvPr/>
        </p:nvSpPr>
        <p:spPr>
          <a:xfrm>
            <a:off x="302450" y="1626603"/>
            <a:ext cx="107358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ORM(Object Relaton Mapping)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mapeamento objeto relacional é a representação de uma tabela de um banco de dados através de classes.</a:t>
            </a:r>
            <a:endParaRPr/>
          </a:p>
        </p:txBody>
      </p:sp>
      <p:graphicFrame>
        <p:nvGraphicFramePr>
          <p:cNvPr id="248" name="Google Shape;248;g14aff882e25_0_175"/>
          <p:cNvGraphicFramePr/>
          <p:nvPr/>
        </p:nvGraphicFramePr>
        <p:xfrm>
          <a:off x="243868" y="2846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{E2299B1C-5974-45E9-A6C8-405CD2C1B032}</a:tableStyleId>
              </a:tblPr>
              <a:tblGrid>
                <a:gridCol w="1584925"/>
                <a:gridCol w="1584925"/>
                <a:gridCol w="1584925"/>
              </a:tblGrid>
              <a:tr h="4727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rgbClr val="FFFFFF"/>
                          </a:solidFill>
                        </a:rPr>
                        <a:t>Representação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70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u="none" cap="none" strike="noStrike"/>
                        <a:t>Tabela</a:t>
                      </a:r>
                      <a:r>
                        <a:rPr lang="de-DE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</a:t>
                      </a:r>
                      <a:endParaRPr b="1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→</a:t>
                      </a:r>
                      <a:endParaRPr b="1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Classe</a:t>
                      </a:r>
                      <a:endParaRPr b="1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u="none" cap="none" strike="noStrike"/>
                        <a:t>Colun</a:t>
                      </a:r>
                      <a:r>
                        <a:rPr b="1" lang="de-DE"/>
                        <a:t>a</a:t>
                      </a:r>
                      <a:r>
                        <a:rPr lang="de-DE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</a:t>
                      </a:r>
                      <a:endParaRPr b="1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→</a:t>
                      </a:r>
                      <a:endParaRPr b="1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Atributo</a:t>
                      </a:r>
                      <a:endParaRPr b="1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 u="none" cap="none" strike="noStrike"/>
                        <a:t>Registro</a:t>
                      </a:r>
                      <a:r>
                        <a:rPr lang="de-DE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</a:t>
                      </a:r>
                      <a:r>
                        <a:rPr b="1" lang="de-DE" u="none" cap="none" strike="noStrike"/>
                        <a:t> </a:t>
                      </a:r>
                      <a:endParaRPr b="1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→</a:t>
                      </a:r>
                      <a:endParaRPr b="1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Instância da Classe (Objeto)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g14aff882e25_0_175"/>
          <p:cNvSpPr/>
          <p:nvPr/>
        </p:nvSpPr>
        <p:spPr>
          <a:xfrm>
            <a:off x="5278368" y="2846611"/>
            <a:ext cx="6120300" cy="27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Anotações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Elas ajudam na configuração dos mapeamentos necessários para as classes.  As principais anotações usadas no mapeamento relacional são: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@Entity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@Table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@Id</a:t>
            </a:r>
            <a:endParaRPr/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@Column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aff882e25_0_18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Domain</a:t>
            </a:r>
            <a:endParaRPr/>
          </a:p>
        </p:txBody>
      </p:sp>
      <p:sp>
        <p:nvSpPr>
          <p:cNvPr id="255" name="Google Shape;255;g14aff882e25_0_182"/>
          <p:cNvSpPr txBox="1"/>
          <p:nvPr/>
        </p:nvSpPr>
        <p:spPr>
          <a:xfrm>
            <a:off x="157200" y="1531050"/>
            <a:ext cx="6267600" cy="51291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@Entity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identifica que a classe é uma entidade do banco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@Table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indica o nome da tabela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@Id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indica que o atributo será mapeado como chave primária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@GeneratedValue - 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usar valores gerados automaticamente, o atributo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 ter os seguintes valores: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GenerationType.IDENTITY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utiliza uma coluna própria do banco de dados que faça o auto incremento dos valores (no Postgres seria uma coluna do tipo Serial)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GenerationType.SEQUENCE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utiliza uma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banco requer uma anotação adicional para definir a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b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GenerationType.AUTO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tende variar de acordo com a implementação e até com relação a versão, por exemplo, no Hibernate 5.0 houve uma alteração e ele passou a usar TABLE quando se coloca AUTO.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@Column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Anotação opcional, indica que o atributo é uma coluna da tabela.</a:t>
            </a:r>
            <a:br>
              <a:rPr lang="de-DE" sz="1200"/>
            </a:b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Possui diversos parâmetros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nome do campo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nullable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indica se pode receber nulo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tamanho do campo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se o valor do campo é único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utilizados para definição de tamanho de números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@Temporal - 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 campos do tipo data. Sempre associada a um atributo do tipo java.util.Date</a:t>
            </a:r>
            <a:r>
              <a:rPr lang="de-DE" sz="1200"/>
              <a:t>. 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 as constantes de TemporalType para indicar o tipo SQL: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TemporalType.DATE 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SQL DATE 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TemporalType.TIME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SQL 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TemporalType.TIMESTAMP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SQL TIMESTAMP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4aff882e25_0_182"/>
          <p:cNvSpPr txBox="1"/>
          <p:nvPr/>
        </p:nvSpPr>
        <p:spPr>
          <a:xfrm>
            <a:off x="6574550" y="1959425"/>
            <a:ext cx="5295000" cy="443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"produto"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"id_produto"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"descricao"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descricao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"data_cadastro"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Temporal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TemporalType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dataCadastro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getId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setId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 // continua gets sets ...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g14aff882e25_0_182"/>
          <p:cNvSpPr/>
          <p:nvPr/>
        </p:nvSpPr>
        <p:spPr>
          <a:xfrm>
            <a:off x="6650751" y="1531050"/>
            <a:ext cx="4531200" cy="1860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a Classe/Entidade Produto no pacote domain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4aff882e25_0_182"/>
          <p:cNvSpPr txBox="1"/>
          <p:nvPr/>
        </p:nvSpPr>
        <p:spPr>
          <a:xfrm>
            <a:off x="9900775" y="2112350"/>
            <a:ext cx="2063100" cy="81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Pacotes utilizado para a importação das anotações: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javax.persistence 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javax.validation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4aff882e25_0_182"/>
          <p:cNvSpPr/>
          <p:nvPr/>
        </p:nvSpPr>
        <p:spPr>
          <a:xfrm>
            <a:off x="9750050" y="5539152"/>
            <a:ext cx="2119500" cy="94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- 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Getters/Setters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/>
              <a:t>-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Equals 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HashCode 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 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Produto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aff882e25_0_19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Domain</a:t>
            </a:r>
            <a:endParaRPr/>
          </a:p>
        </p:txBody>
      </p:sp>
      <p:sp>
        <p:nvSpPr>
          <p:cNvPr id="265" name="Google Shape;265;g14aff882e25_0_193"/>
          <p:cNvSpPr txBox="1"/>
          <p:nvPr/>
        </p:nvSpPr>
        <p:spPr>
          <a:xfrm>
            <a:off x="84174" y="1592422"/>
            <a:ext cx="11917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Hibernate fez a criação automatica da tabela no banco de dados caso a propriedade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spring.jpa.hibernate.ddl-auto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esteja definida para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Recomendação para ambiente de trabalho: deixar opções em false e none e, ou usar um script manual de banco de dados ou utilizar frameworks de gerenciamento de versão de banco, como o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liquibase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 o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flyway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g14aff882e25_0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75" y="2524522"/>
            <a:ext cx="11887199" cy="96811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4aff882e25_0_193"/>
          <p:cNvSpPr/>
          <p:nvPr/>
        </p:nvSpPr>
        <p:spPr>
          <a:xfrm>
            <a:off x="18850" y="2835525"/>
            <a:ext cx="12039300" cy="28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g14aff882e25_0_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45038"/>
            <a:ext cx="37814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aff882e25_0_20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Repositório</a:t>
            </a:r>
            <a:endParaRPr/>
          </a:p>
        </p:txBody>
      </p:sp>
      <p:sp>
        <p:nvSpPr>
          <p:cNvPr id="274" name="Google Shape;274;g14aff882e25_0_201"/>
          <p:cNvSpPr txBox="1"/>
          <p:nvPr/>
        </p:nvSpPr>
        <p:spPr>
          <a:xfrm>
            <a:off x="279925" y="1813700"/>
            <a:ext cx="114633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criar um repositório, basta criar uma interface e estender uma das interfaces: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CrudRepository&lt;T,ID&gt; - operações de crud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PagingAndSortingRepository&lt;T,ID&gt;  - operações de paginação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JpaRepository</a:t>
            </a: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&lt;T,ID&gt; - operações especificas associadas a JPA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14aff882e25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93" y="4161807"/>
            <a:ext cx="11563406" cy="812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aff882e25_0_20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Repositório - Métodos Providos</a:t>
            </a:r>
            <a:endParaRPr/>
          </a:p>
        </p:txBody>
      </p:sp>
      <p:sp>
        <p:nvSpPr>
          <p:cNvPr id="281" name="Google Shape;281;g14aff882e25_0_207"/>
          <p:cNvSpPr txBox="1"/>
          <p:nvPr/>
        </p:nvSpPr>
        <p:spPr>
          <a:xfrm>
            <a:off x="373775" y="1555250"/>
            <a:ext cx="11392200" cy="30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CrudRepository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- Salva o objeto (INSERT) e retorna o objeto salvo (já com id gerada)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findOne - retorna um objeto, recebendo o ID como parâmetro (SELECT * WHERE ID=)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findAll() - retorna todos objetos da tabela (um objeto Iterable) (SELECT *)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count() -  retorna o total de registros na tabela ( SELECT COUNT 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- exclui o registro da tabela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exists - retorna true se o ID existir na tabela (SELECT (COUNT(*)&gt;0) WHERE ID=)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PagingAndSortingRepository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findAll(Sort) - retorna todos os objetos (um objeto Iterable), mas com suporte a ordenação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findAll(Pageable) - retorna um objeto Page contendo uma “página” de dados, com base nos valores do objeto Pageable passado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4aff882e25_0_207"/>
          <p:cNvSpPr txBox="1"/>
          <p:nvPr/>
        </p:nvSpPr>
        <p:spPr>
          <a:xfrm>
            <a:off x="2317375" y="4597250"/>
            <a:ext cx="53508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1" lang="de-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1" lang="de-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1" lang="de-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de-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de-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b="1" lang="de-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b="1" lang="de-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pageable</a:t>
            </a:r>
            <a:r>
              <a:rPr b="1" lang="de-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PageRequest</a:t>
            </a:r>
            <a:r>
              <a:rPr b="1" lang="de-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lang="de-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de-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de-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1" lang="de-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4a7b2d169_1_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Especificações Java</a:t>
            </a:r>
            <a:endParaRPr/>
          </a:p>
        </p:txBody>
      </p:sp>
      <p:pic>
        <p:nvPicPr>
          <p:cNvPr descr="Caneca estilizada com a palavra java e a palavra oracle" id="107" name="Google Shape;107;g134a7b2d169_1_0" title="Logo Java Oracl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8622" y="2237241"/>
            <a:ext cx="1215289" cy="812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34a7b2d169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2256" y="3568773"/>
            <a:ext cx="1532434" cy="812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34a7b2d169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6645" y="2412586"/>
            <a:ext cx="3736172" cy="462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34a7b2d169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86713" y="5075617"/>
            <a:ext cx="4189938" cy="834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34a7b2d169_1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38531" y="3161939"/>
            <a:ext cx="1532429" cy="153243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34a7b2d169_1_0"/>
          <p:cNvSpPr txBox="1"/>
          <p:nvPr/>
        </p:nvSpPr>
        <p:spPr>
          <a:xfrm>
            <a:off x="6277724" y="1649775"/>
            <a:ext cx="54951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Standard Edition (JRE e JDK)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34a7b2d169_1_0"/>
          <p:cNvSpPr txBox="1"/>
          <p:nvPr/>
        </p:nvSpPr>
        <p:spPr>
          <a:xfrm>
            <a:off x="207250" y="1649775"/>
            <a:ext cx="54261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latin typeface="Calibri"/>
                <a:ea typeface="Calibri"/>
                <a:cs typeface="Calibri"/>
                <a:sym typeface="Calibri"/>
              </a:rPr>
              <a:t>JSR - Java Specification Request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Especificações JSR são documentos contendo descrições detalhadas a respeito da plataforma Java.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Não são implementações ou frameworks em si, mas normas a serem seguidas por quem deseja fabricar um fornecedor de um recurso presente no ambiente Java.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Máquina Virtual, Linguagem, Bibliotecas (jdbc, collections, etc) são definidas em especificações e depois são implementadas por uma ou mais empresas/organizações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Tanto o JRE - Java Runtime 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e o JDK - Java Development Kit são especificações que tem diversas implementações, algumas até mesmo pagas e outras Opensource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aff882e25_0_21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Repositório - Métodos Providos</a:t>
            </a:r>
            <a:endParaRPr/>
          </a:p>
        </p:txBody>
      </p:sp>
      <p:sp>
        <p:nvSpPr>
          <p:cNvPr id="288" name="Google Shape;288;g14aff882e25_0_216"/>
          <p:cNvSpPr txBox="1"/>
          <p:nvPr/>
        </p:nvSpPr>
        <p:spPr>
          <a:xfrm>
            <a:off x="918175" y="1834200"/>
            <a:ext cx="103767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JpaRepository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findAll() - retorna uma lista (List) contendo todos os objetos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findAll(Sort) - retorna todos os objetos numa lista (List), mas com suporte a ordenação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save(Iterable) - salva um conjunto de objetos passados num objeto Iterable (uma collection que implemente esta interface), retorna uma lista com os objetos inseridos (salvamento em lote)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flush - JPA pode agrupar operações antes de enviá-las ao servidor de banco de dados, este método “força” que estas sejam enviadas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saveAndFlush - faz as duas operações num único método ;-)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deleteInBatch(Iterable) - recebe um conjunto de objetos passados num objeto Iterable e exclui todos do banco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aff882e25_0_24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Repository - Produto</a:t>
            </a:r>
            <a:endParaRPr/>
          </a:p>
        </p:txBody>
      </p:sp>
      <p:pic>
        <p:nvPicPr>
          <p:cNvPr id="294" name="Google Shape;294;g14aff882e25_0_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8425"/>
            <a:ext cx="4789751" cy="42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14aff882e25_0_243"/>
          <p:cNvSpPr/>
          <p:nvPr/>
        </p:nvSpPr>
        <p:spPr>
          <a:xfrm>
            <a:off x="5548550" y="1634050"/>
            <a:ext cx="5727600" cy="25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de-DE">
                <a:solidFill>
                  <a:srgbClr val="000000"/>
                </a:solidFill>
              </a:rPr>
              <a:t>Vamos criar nossa interface (File &gt; New &gt; Interface) no pacote </a:t>
            </a:r>
            <a:r>
              <a:rPr b="1" lang="de-DE">
                <a:solidFill>
                  <a:srgbClr val="000000"/>
                </a:solidFill>
              </a:rPr>
              <a:t>repository</a:t>
            </a:r>
            <a:r>
              <a:rPr lang="de-DE">
                <a:solidFill>
                  <a:srgbClr val="000000"/>
                </a:solidFill>
              </a:rPr>
              <a:t> com o nome </a:t>
            </a:r>
            <a:r>
              <a:rPr b="1" lang="de-DE">
                <a:solidFill>
                  <a:srgbClr val="000000"/>
                </a:solidFill>
              </a:rPr>
              <a:t>ProdutoRepository</a:t>
            </a:r>
            <a:endParaRPr b="1">
              <a:solidFill>
                <a:srgbClr val="00000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Incluir a anotação </a:t>
            </a:r>
            <a:r>
              <a:rPr b="1" lang="de-DE"/>
              <a:t>@Repository</a:t>
            </a:r>
            <a:r>
              <a:rPr lang="de-DE"/>
              <a:t>, que serve para informar que vamos trabalhar na camada de persistência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Herdar </a:t>
            </a:r>
            <a:r>
              <a:rPr b="1" lang="de-DE"/>
              <a:t>JPARepository</a:t>
            </a:r>
            <a:r>
              <a:rPr lang="de-DE"/>
              <a:t> do Spring JPA, informando a classe da entidade e a classe da chave primária na definição dos tipos de generics.</a:t>
            </a:r>
            <a:endParaRPr/>
          </a:p>
        </p:txBody>
      </p:sp>
      <p:sp>
        <p:nvSpPr>
          <p:cNvPr id="296" name="Google Shape;296;g14aff882e25_0_243"/>
          <p:cNvSpPr txBox="1"/>
          <p:nvPr/>
        </p:nvSpPr>
        <p:spPr>
          <a:xfrm>
            <a:off x="5190600" y="4199075"/>
            <a:ext cx="6942600" cy="112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ProdutoRepository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JpaRepository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aff882e25_0_25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Controller - Produto</a:t>
            </a:r>
            <a:endParaRPr/>
          </a:p>
        </p:txBody>
      </p:sp>
      <p:sp>
        <p:nvSpPr>
          <p:cNvPr id="302" name="Google Shape;302;g14aff882e25_0_254"/>
          <p:cNvSpPr txBox="1"/>
          <p:nvPr/>
        </p:nvSpPr>
        <p:spPr>
          <a:xfrm>
            <a:off x="687476" y="1608999"/>
            <a:ext cx="9333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a classe responsável por receber as requisições REST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ProdutoController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o método para listar todos produtos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4aff882e25_0_254"/>
          <p:cNvSpPr/>
          <p:nvPr/>
        </p:nvSpPr>
        <p:spPr>
          <a:xfrm>
            <a:off x="979507" y="5645360"/>
            <a:ext cx="8321700" cy="5532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anotação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@Autowired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faz a injeção de dependência o que significa que a gerência sobre os objetos será efetuada pelo Spring.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4aff882e25_0_254"/>
          <p:cNvSpPr txBox="1"/>
          <p:nvPr/>
        </p:nvSpPr>
        <p:spPr>
          <a:xfrm>
            <a:off x="2664625" y="2244100"/>
            <a:ext cx="5379300" cy="3126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RestController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RequestMapping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"/produtos"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ProdutoController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ProdutoRepository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produtoRepository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produtoRepository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aff882e25_0_26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Testando</a:t>
            </a:r>
            <a:endParaRPr/>
          </a:p>
        </p:txBody>
      </p:sp>
      <p:sp>
        <p:nvSpPr>
          <p:cNvPr id="310" name="Google Shape;310;g14aff882e25_0_263"/>
          <p:cNvSpPr txBox="1"/>
          <p:nvPr/>
        </p:nvSpPr>
        <p:spPr>
          <a:xfrm>
            <a:off x="103650" y="1542100"/>
            <a:ext cx="57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Insira os registro abaixo no banco de dados, pelo PGAdmin ou pelo DBeaver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4aff882e25_0_263"/>
          <p:cNvSpPr txBox="1"/>
          <p:nvPr/>
        </p:nvSpPr>
        <p:spPr>
          <a:xfrm>
            <a:off x="188425" y="2279700"/>
            <a:ext cx="4747800" cy="188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produto (data_cadastro, descricao, valor)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'2021-03-15'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'Celular'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1500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produto (data_cadastro, descricao, valor)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'2021-02-16'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'Kindle'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produto (data_cadastro, descricao, valor)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'2021-02-22'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'Computador'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2200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g14aff882e25_0_263"/>
          <p:cNvSpPr txBox="1"/>
          <p:nvPr/>
        </p:nvSpPr>
        <p:spPr>
          <a:xfrm>
            <a:off x="5887650" y="1603150"/>
            <a:ext cx="596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Execute a aplicação e acesse o endpoint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http://localhost:9090/produtos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 no postman (verificar se a porta está configurada no application.properties)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g14aff882e25_0_263"/>
          <p:cNvPicPr preferRelativeResize="0"/>
          <p:nvPr/>
        </p:nvPicPr>
        <p:blipFill rotWithShape="1">
          <a:blip r:embed="rId3">
            <a:alphaModFix/>
          </a:blip>
          <a:srcRect b="0" l="0" r="32610" t="0"/>
          <a:stretch/>
        </p:blipFill>
        <p:spPr>
          <a:xfrm>
            <a:off x="188425" y="5229950"/>
            <a:ext cx="11251251" cy="7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4aff882e25_0_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800" y="2279700"/>
            <a:ext cx="6241800" cy="4013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5" name="Google Shape;315;g14aff882e25_0_263"/>
          <p:cNvSpPr txBox="1"/>
          <p:nvPr/>
        </p:nvSpPr>
        <p:spPr>
          <a:xfrm>
            <a:off x="188425" y="4589725"/>
            <a:ext cx="48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No console é possível ver o código SQL gerado pelo JPA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aff882e25_0_27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DevTools</a:t>
            </a:r>
            <a:endParaRPr/>
          </a:p>
        </p:txBody>
      </p:sp>
      <p:sp>
        <p:nvSpPr>
          <p:cNvPr id="321" name="Google Shape;321;g14aff882e25_0_276"/>
          <p:cNvSpPr/>
          <p:nvPr/>
        </p:nvSpPr>
        <p:spPr>
          <a:xfrm>
            <a:off x="217498" y="1702477"/>
            <a:ext cx="103428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DevTools é uma feature do Spring Boot com o foco em aumentar a produtividade durante o desenvolvimento de aplicações.   Para utilização adicionamos a dependência abaixo, ou conforme imagem ao lado na criação do projeto.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g14aff882e25_0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550" y="3857750"/>
            <a:ext cx="5001099" cy="20205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323" name="Google Shape;323;g14aff882e25_0_276"/>
          <p:cNvSpPr txBox="1"/>
          <p:nvPr/>
        </p:nvSpPr>
        <p:spPr>
          <a:xfrm>
            <a:off x="217500" y="2411625"/>
            <a:ext cx="555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&lt;groupId&gt;org.springframework.boot&lt;/groupId&gt;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  &lt;artifactId&gt;spring-boot-devtools&lt;/artifactId&gt;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>
                <a:latin typeface="Courier New"/>
                <a:ea typeface="Courier New"/>
                <a:cs typeface="Courier New"/>
                <a:sym typeface="Courier New"/>
              </a:rPr>
              <a:t>/dependency&gt;	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4" name="Google Shape;324;g14aff882e25_0_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2775" y="2235350"/>
            <a:ext cx="3845426" cy="45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4aff882e25_0_276"/>
          <p:cNvSpPr/>
          <p:nvPr/>
        </p:nvSpPr>
        <p:spPr>
          <a:xfrm>
            <a:off x="5984825" y="4000075"/>
            <a:ext cx="3153000" cy="483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Também é possível adicionar clicando com o botão direito no projeto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4aff882e25_0_276"/>
          <p:cNvSpPr/>
          <p:nvPr/>
        </p:nvSpPr>
        <p:spPr>
          <a:xfrm>
            <a:off x="9571050" y="6010175"/>
            <a:ext cx="1217100" cy="67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aff882e25_0_288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DevTools</a:t>
            </a:r>
            <a:endParaRPr/>
          </a:p>
        </p:txBody>
      </p:sp>
      <p:sp>
        <p:nvSpPr>
          <p:cNvPr id="332" name="Google Shape;332;g14aff882e25_0_288"/>
          <p:cNvSpPr/>
          <p:nvPr/>
        </p:nvSpPr>
        <p:spPr>
          <a:xfrm>
            <a:off x="906000" y="1725050"/>
            <a:ext cx="10515600" cy="3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Diversas propriedades são incluídas em tempo de execução para acelerar o desenvolvimento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Desabilitar cache de recursos estáticos (páginas html, imagens, etc…)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Restart automático - Após iniciar a aplicação, ao alterar alguma classe ou arquivo o Spring Boot irá reinicializar seu servidor interno recarregando a aplicação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Livereload - Para aplicações com páginas web, ele pode forçar o browser a recarregar uma página (necessita de extensão no browser - na ChromeWebStore: RemoteLiveReload)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4aff882e25_0_288"/>
          <p:cNvSpPr/>
          <p:nvPr/>
        </p:nvSpPr>
        <p:spPr>
          <a:xfrm>
            <a:off x="1311463" y="5919251"/>
            <a:ext cx="8305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Mais informações </a:t>
            </a:r>
            <a:r>
              <a:rPr b="0" lang="de-DE" sz="1800" u="sng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https://www.baeldung.com/spring-boot-devtools</a:t>
            </a: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aff882e25_0_29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Controller - ResponseEntity</a:t>
            </a:r>
            <a:endParaRPr/>
          </a:p>
        </p:txBody>
      </p:sp>
      <p:sp>
        <p:nvSpPr>
          <p:cNvPr id="339" name="Google Shape;339;g14aff882e25_0_294"/>
          <p:cNvSpPr txBox="1"/>
          <p:nvPr/>
        </p:nvSpPr>
        <p:spPr>
          <a:xfrm>
            <a:off x="238076" y="1543228"/>
            <a:ext cx="10793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ResponseEntity</a:t>
            </a:r>
            <a:r>
              <a:rPr lang="de-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uma classe utilitária do Spring Web para auxiliar na resposta HTTP. Representa o tipo de resposta que vai ser retornada. 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4aff882e25_0_294"/>
          <p:cNvSpPr/>
          <p:nvPr/>
        </p:nvSpPr>
        <p:spPr>
          <a:xfrm>
            <a:off x="6562825" y="1976923"/>
            <a:ext cx="5212500" cy="13257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de-DE" sz="1300">
                <a:solidFill>
                  <a:schemeClr val="dk1"/>
                </a:solidFill>
              </a:rPr>
              <a:t>Método para buscar um Produto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existir produto vamos retornar usando o método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busca o que está armazenado no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caso não existir retorna 404, o método build retorna um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ResponseEntity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4aff882e25_0_294"/>
          <p:cNvSpPr/>
          <p:nvPr/>
        </p:nvSpPr>
        <p:spPr>
          <a:xfrm>
            <a:off x="1796609" y="3559314"/>
            <a:ext cx="3202800" cy="2712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Testando no Postman com um código existente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4aff882e25_0_294"/>
          <p:cNvSpPr/>
          <p:nvPr/>
        </p:nvSpPr>
        <p:spPr>
          <a:xfrm>
            <a:off x="7652435" y="3559314"/>
            <a:ext cx="3297900" cy="2712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Testando no Postman com um código inexistente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4aff882e25_0_294"/>
          <p:cNvSpPr txBox="1"/>
          <p:nvPr/>
        </p:nvSpPr>
        <p:spPr>
          <a:xfrm>
            <a:off x="329725" y="1976925"/>
            <a:ext cx="6029100" cy="147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pesquisar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findById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isPresent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4" name="Google Shape;344;g14aff882e25_0_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00" y="3920816"/>
            <a:ext cx="6119349" cy="253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5" name="Google Shape;345;g14aff882e25_0_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425" y="3893525"/>
            <a:ext cx="5322399" cy="2446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6" name="Google Shape;346;g14aff882e25_0_294"/>
          <p:cNvSpPr/>
          <p:nvPr/>
        </p:nvSpPr>
        <p:spPr>
          <a:xfrm>
            <a:off x="9872500" y="4813800"/>
            <a:ext cx="913800" cy="433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aff882e25_0_31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ResponseEntity</a:t>
            </a:r>
            <a:endParaRPr/>
          </a:p>
        </p:txBody>
      </p:sp>
      <p:graphicFrame>
        <p:nvGraphicFramePr>
          <p:cNvPr id="352" name="Google Shape;352;g14aff882e25_0_310"/>
          <p:cNvGraphicFramePr/>
          <p:nvPr/>
        </p:nvGraphicFramePr>
        <p:xfrm>
          <a:off x="545575" y="159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{A2DD5E34-E1E8-42F7-BF92-CE20C2544F62}</a:tableStyleId>
              </a:tblPr>
              <a:tblGrid>
                <a:gridCol w="2640650"/>
                <a:gridCol w="8836500"/>
              </a:tblGrid>
              <a:tr h="44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 sz="1500" u="none" cap="none" strike="noStrike"/>
                        <a:t>Código</a:t>
                      </a:r>
                      <a:endParaRPr b="1" sz="15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 sz="1500" u="none" cap="none" strike="noStrike"/>
                        <a:t>ResponseEntity Method</a:t>
                      </a:r>
                      <a:endParaRPr b="1" sz="15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99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/>
                        <a:t>Padrões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>
                          <a:solidFill>
                            <a:srgbClr val="000000"/>
                          </a:solidFill>
                        </a:rPr>
                        <a:t>new ResponseEntity&lt;&gt;(HttpStatus.&lt;STATUS&gt;)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>
                          <a:solidFill>
                            <a:srgbClr val="000000"/>
                          </a:solidFill>
                        </a:rPr>
                        <a:t>ResponseEntity.status(HttpStatus.CREATED).build()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>
                          <a:solidFill>
                            <a:srgbClr val="000000"/>
                          </a:solidFill>
                        </a:rPr>
                        <a:t>new ResponseEntity&lt;&gt;(objeto, HttpStatus.&lt;STATUS&gt;)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>
                          <a:solidFill>
                            <a:srgbClr val="000000"/>
                          </a:solidFill>
                        </a:rPr>
                        <a:t>ResponseEntity.status(HttpStatus.CREATED).body(objeto)</a:t>
                      </a:r>
                      <a:endParaRPr sz="15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/>
                        <a:t>200 - Ok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/>
                        <a:t>ResponseEntity.ok().build()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/>
                        <a:t>ResponseEntity.ok(objeto)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  <a:tr h="60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/>
                        <a:t>201 - Criado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>
                          <a:solidFill>
                            <a:srgbClr val="000000"/>
                          </a:solidFill>
                        </a:rPr>
                        <a:t>HttpStatus.CREATED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de-DE" sz="1500" u="none" cap="none" strike="noStrike"/>
                        <a:t>ResponseEntity.created(uri).body(objeto) *</a:t>
                      </a:r>
                      <a:endParaRPr i="1"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  <a:tr h="44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/>
                        <a:t>204 - Sem Conteúdo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>
                          <a:solidFill>
                            <a:srgbClr val="000000"/>
                          </a:solidFill>
                        </a:rPr>
                        <a:t>ResponseEntity.noContent().build()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  <a:tr h="60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/>
                        <a:t>400 - Bad Request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/>
                        <a:t>ResponseEntity.badRequest().build()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>
                          <a:solidFill>
                            <a:srgbClr val="000000"/>
                          </a:solidFill>
                        </a:rPr>
                        <a:t>ResponseEntity.badRequest().</a:t>
                      </a:r>
                      <a:r>
                        <a:rPr i="1" lang="de-DE" sz="1500" u="none" cap="none" strike="noStrike">
                          <a:solidFill>
                            <a:srgbClr val="000000"/>
                          </a:solidFill>
                        </a:rPr>
                        <a:t>body(objeto)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  <a:tr h="4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/>
                        <a:t>404 - não encontrado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500" u="none" cap="none" strike="noStrike"/>
                        <a:t>ResponseEntity.notFound().build()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3" name="Google Shape;353;g14aff882e25_0_310"/>
          <p:cNvSpPr txBox="1"/>
          <p:nvPr/>
        </p:nvSpPr>
        <p:spPr>
          <a:xfrm>
            <a:off x="1856700" y="6169825"/>
            <a:ext cx="101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created com parâmetro uri deve ser usado com </a:t>
            </a:r>
            <a:r>
              <a:rPr i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HATEOAS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tutorial aqui </a:t>
            </a:r>
            <a:r>
              <a:rPr lang="de-DE" sz="1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https://www.baeldung.com/spring-hateoas-tutorial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Mais informações sobre os códigos http </a:t>
            </a:r>
            <a:r>
              <a:rPr lang="de-DE" sz="1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https://developer.mozilla.org/pt-BR/docs/Web/HTTP/Status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4aff882e25_0_31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Controller - Inserindo Registro</a:t>
            </a:r>
            <a:endParaRPr/>
          </a:p>
        </p:txBody>
      </p:sp>
      <p:sp>
        <p:nvSpPr>
          <p:cNvPr id="359" name="Google Shape;359;g14aff882e25_0_316"/>
          <p:cNvSpPr txBox="1"/>
          <p:nvPr/>
        </p:nvSpPr>
        <p:spPr>
          <a:xfrm>
            <a:off x="386250" y="1563800"/>
            <a:ext cx="5576700" cy="110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PostMapping</a:t>
            </a:r>
            <a:endParaRPr b="1"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ResponseStatus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produtoRepository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g14aff882e25_0_316"/>
          <p:cNvSpPr txBox="1"/>
          <p:nvPr/>
        </p:nvSpPr>
        <p:spPr>
          <a:xfrm>
            <a:off x="6198400" y="1522825"/>
            <a:ext cx="587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Adicionado um Produto no banco de dados.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 anotação @RequestBody indica que o JSON que vier no corpo do request será transformado em um objeto Produto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g14aff882e25_0_316"/>
          <p:cNvPicPr preferRelativeResize="0"/>
          <p:nvPr/>
        </p:nvPicPr>
        <p:blipFill rotWithShape="1">
          <a:blip r:embed="rId3">
            <a:alphaModFix/>
          </a:blip>
          <a:srcRect b="9861" l="0" r="0" t="0"/>
          <a:stretch/>
        </p:blipFill>
        <p:spPr>
          <a:xfrm>
            <a:off x="2987825" y="2936875"/>
            <a:ext cx="6574925" cy="3713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aff882e25_0_33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Controller - Atualizando Registro</a:t>
            </a:r>
            <a:endParaRPr/>
          </a:p>
        </p:txBody>
      </p:sp>
      <p:sp>
        <p:nvSpPr>
          <p:cNvPr id="367" name="Google Shape;367;g14aff882e25_0_332"/>
          <p:cNvSpPr txBox="1"/>
          <p:nvPr/>
        </p:nvSpPr>
        <p:spPr>
          <a:xfrm>
            <a:off x="160150" y="1592050"/>
            <a:ext cx="8337000" cy="147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PutMapping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atualizar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existsById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8" name="Google Shape;368;g14aff882e25_0_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0008" y="3492261"/>
            <a:ext cx="5908004" cy="313618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9" name="Google Shape;369;g14aff882e25_0_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50" y="4145125"/>
            <a:ext cx="54864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14aff882e25_0_332"/>
          <p:cNvSpPr/>
          <p:nvPr/>
        </p:nvSpPr>
        <p:spPr>
          <a:xfrm>
            <a:off x="400278" y="3275575"/>
            <a:ext cx="4884600" cy="8310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o teste no Postman para alterar o produto de código 4 tivemos como retorno o código </a:t>
            </a:r>
            <a:r>
              <a:rPr b="1" lang="de-DE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200 OK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mas quando conferimos na tabela o registro não foi alterado mas inserido.  Por quê?</a:t>
            </a:r>
            <a:endParaRPr b="1"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4aff882e25_0_332"/>
          <p:cNvSpPr/>
          <p:nvPr/>
        </p:nvSpPr>
        <p:spPr>
          <a:xfrm>
            <a:off x="8613175" y="1592048"/>
            <a:ext cx="3244800" cy="4146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o método no </a:t>
            </a:r>
            <a:r>
              <a:rPr b="1" lang="de-DE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ProdutoController</a:t>
            </a:r>
            <a:endParaRPr b="1"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4aff882e2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925" y="3840200"/>
            <a:ext cx="6006174" cy="2943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g14aff882e25_0_1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Especificações Java</a:t>
            </a:r>
            <a:endParaRPr/>
          </a:p>
        </p:txBody>
      </p:sp>
      <p:sp>
        <p:nvSpPr>
          <p:cNvPr id="120" name="Google Shape;120;g14aff882e25_0_16"/>
          <p:cNvSpPr txBox="1"/>
          <p:nvPr/>
        </p:nvSpPr>
        <p:spPr>
          <a:xfrm>
            <a:off x="369975" y="1565000"/>
            <a:ext cx="56496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Enterprise Edition (JEE) - JSR 366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900"/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-DE" sz="1300"/>
              <a:t>Especificação “guarda-chuva” que define a plataforma Java EE. </a:t>
            </a:r>
            <a:br>
              <a:rPr lang="de-DE" sz="1300"/>
            </a:br>
            <a:endParaRPr sz="1300"/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-DE" sz="1300"/>
              <a:t>Não define as APIs Java EE diretamente, mas as inclui por referência a outras especificações Java</a:t>
            </a:r>
            <a:br>
              <a:rPr lang="de-DE" sz="1300"/>
            </a:br>
            <a:endParaRPr sz="1300"/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-DE" sz="1300"/>
              <a:t>Define como todas elas se encaixam na plataforma em geral</a:t>
            </a:r>
            <a:br>
              <a:rPr lang="de-DE" sz="1300"/>
            </a:br>
            <a:endParaRPr sz="1300"/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-DE" sz="1300"/>
              <a:t>Também define outros atributos da plataforma, como segurança, implantação, transações e interoperabilidade.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/>
              <a:t>Uma das APIs definidas e utilizadas na JEE é a Java Persistence API (JPA). 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/>
              <a:t>Esta API também é utilizada pelo Spring Boot na sua camada de persistência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121" name="Google Shape;121;g14aff882e25_0_16"/>
          <p:cNvSpPr txBox="1"/>
          <p:nvPr/>
        </p:nvSpPr>
        <p:spPr>
          <a:xfrm>
            <a:off x="6017478" y="5412056"/>
            <a:ext cx="1435800" cy="19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14aff882e25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0475" y="5730762"/>
            <a:ext cx="2521709" cy="3410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g14aff882e25_0_16"/>
          <p:cNvCxnSpPr>
            <a:stCxn id="121" idx="1"/>
            <a:endCxn id="122" idx="2"/>
          </p:cNvCxnSpPr>
          <p:nvPr/>
        </p:nvCxnSpPr>
        <p:spPr>
          <a:xfrm flipH="1">
            <a:off x="2641278" y="5509406"/>
            <a:ext cx="3376200" cy="562500"/>
          </a:xfrm>
          <a:prstGeom prst="curvedConnector4">
            <a:avLst>
              <a:gd fmla="val 31327" name="adj1"/>
              <a:gd fmla="val 142321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4" name="Google Shape;124;g14aff882e25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0075" y="1517898"/>
            <a:ext cx="4662999" cy="214271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4aff882e25_0_34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Controller - Atualizando Registro</a:t>
            </a:r>
            <a:endParaRPr/>
          </a:p>
        </p:txBody>
      </p:sp>
      <p:sp>
        <p:nvSpPr>
          <p:cNvPr id="377" name="Google Shape;377;g14aff882e25_0_346"/>
          <p:cNvSpPr txBox="1"/>
          <p:nvPr/>
        </p:nvSpPr>
        <p:spPr>
          <a:xfrm>
            <a:off x="160150" y="1592050"/>
            <a:ext cx="8337000" cy="196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PutMapping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atualizar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existsById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8" name="Google Shape;378;g14aff882e25_0_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250" y="2924475"/>
            <a:ext cx="6216926" cy="345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9" name="Google Shape;379;g14aff882e25_0_346"/>
          <p:cNvSpPr/>
          <p:nvPr/>
        </p:nvSpPr>
        <p:spPr>
          <a:xfrm>
            <a:off x="8851650" y="1726049"/>
            <a:ext cx="2618100" cy="7704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Alterando um Produto no banco de dados.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4aff882e25_0_346"/>
          <p:cNvSpPr/>
          <p:nvPr/>
        </p:nvSpPr>
        <p:spPr>
          <a:xfrm>
            <a:off x="214126" y="3812997"/>
            <a:ext cx="5164800" cy="15000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Atribuímos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ao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setId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pois senão seria criado um novo registro na tabela porque o id vem nulo, ele não é definido no corpo da requisição.  No retorno do método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vamos atribuir o valor à variável produto.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4aff882e25_0_35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Controller - Atualizando Registro</a:t>
            </a:r>
            <a:endParaRPr/>
          </a:p>
        </p:txBody>
      </p:sp>
      <p:sp>
        <p:nvSpPr>
          <p:cNvPr id="386" name="Google Shape;386;g14aff882e25_0_356"/>
          <p:cNvSpPr txBox="1"/>
          <p:nvPr/>
        </p:nvSpPr>
        <p:spPr>
          <a:xfrm>
            <a:off x="1841550" y="2499925"/>
            <a:ext cx="8337000" cy="293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PutMapping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atualizar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findById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isPresent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produtoDB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produtoDB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setDescricao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getDescricao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produtoDB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setDataCadastro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getDataCadastro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produtoDB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setValor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getValor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produtoDB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g14aff882e25_0_356"/>
          <p:cNvSpPr/>
          <p:nvPr/>
        </p:nvSpPr>
        <p:spPr>
          <a:xfrm>
            <a:off x="666300" y="1674575"/>
            <a:ext cx="10687500" cy="5676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Uma alternativa é carregar o objeto do banco de dados, realizar as alterações necessárias a partir do objeto recebido como parâmetro e salvar o objeto novamente no banco de dados.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14aff882e25_0_356"/>
          <p:cNvSpPr txBox="1"/>
          <p:nvPr/>
        </p:nvSpPr>
        <p:spPr>
          <a:xfrm>
            <a:off x="602875" y="5689875"/>
            <a:ext cx="1068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Esta alternativa é útil quando alteramos mais de um dado no banco de dados (ex: transferência entre contas, onde se debita de uma conta e credita em outra, atualizando dois registros ao mesmo tempo)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4aff882e25_0_36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Controller - Apagando Registro</a:t>
            </a:r>
            <a:endParaRPr/>
          </a:p>
        </p:txBody>
      </p:sp>
      <p:sp>
        <p:nvSpPr>
          <p:cNvPr id="394" name="Google Shape;394;g14aff882e25_0_367"/>
          <p:cNvSpPr/>
          <p:nvPr/>
        </p:nvSpPr>
        <p:spPr>
          <a:xfrm>
            <a:off x="232047" y="1481122"/>
            <a:ext cx="3476400" cy="2859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Excluindo um Produto no banco de dados.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14aff882e25_0_367"/>
          <p:cNvSpPr/>
          <p:nvPr/>
        </p:nvSpPr>
        <p:spPr>
          <a:xfrm>
            <a:off x="7924748" y="5142754"/>
            <a:ext cx="3636300" cy="6132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retornamos corpo só indicamos que deu certo com o código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204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é um código mais específico para esta situação</a:t>
            </a:r>
            <a:endParaRPr sz="1200"/>
          </a:p>
        </p:txBody>
      </p:sp>
      <p:sp>
        <p:nvSpPr>
          <p:cNvPr id="396" name="Google Shape;396;g14aff882e25_0_367"/>
          <p:cNvSpPr/>
          <p:nvPr/>
        </p:nvSpPr>
        <p:spPr>
          <a:xfrm>
            <a:off x="7822272" y="2165318"/>
            <a:ext cx="3636300" cy="5721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</a:t>
            </a:r>
            <a:r>
              <a:rPr lang="de-DE" sz="1200"/>
              <a:t>tentarmos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excluir novamente o id 4 qual código deverá ser retornado?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4aff882e25_0_367"/>
          <p:cNvSpPr txBox="1"/>
          <p:nvPr/>
        </p:nvSpPr>
        <p:spPr>
          <a:xfrm>
            <a:off x="232050" y="1902925"/>
            <a:ext cx="6173700" cy="147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DeleteMapping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remover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existsById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produtoRepository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deleteById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noContent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8" name="Google Shape;398;g14aff882e25_0_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32825"/>
            <a:ext cx="7154145" cy="3172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aff882e25_0_22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MVC</a:t>
            </a:r>
            <a:endParaRPr/>
          </a:p>
        </p:txBody>
      </p:sp>
      <p:sp>
        <p:nvSpPr>
          <p:cNvPr id="404" name="Google Shape;404;g14aff882e25_0_221"/>
          <p:cNvSpPr txBox="1"/>
          <p:nvPr/>
        </p:nvSpPr>
        <p:spPr>
          <a:xfrm>
            <a:off x="1664989" y="1585708"/>
            <a:ext cx="5478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MVC - Model View Controller - Padrão de projeto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4aff882e25_0_221"/>
          <p:cNvSpPr txBox="1"/>
          <p:nvPr/>
        </p:nvSpPr>
        <p:spPr>
          <a:xfrm>
            <a:off x="1542925" y="6021900"/>
            <a:ext cx="5478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Mais informações sobre MVC </a:t>
            </a:r>
            <a:r>
              <a:rPr lang="de-DE" sz="1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https://tableless.com.br/mvc-afinal-e-o-que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4aff882e25_0_221"/>
          <p:cNvSpPr txBox="1"/>
          <p:nvPr/>
        </p:nvSpPr>
        <p:spPr>
          <a:xfrm>
            <a:off x="6984051" y="1576225"/>
            <a:ext cx="42639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MVC - implementação do padrão MVC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g14aff882e25_0_221"/>
          <p:cNvGrpSpPr/>
          <p:nvPr/>
        </p:nvGrpSpPr>
        <p:grpSpPr>
          <a:xfrm>
            <a:off x="1742248" y="1984630"/>
            <a:ext cx="4782313" cy="2648348"/>
            <a:chOff x="449800" y="1082170"/>
            <a:chExt cx="4306450" cy="2384825"/>
          </a:xfrm>
        </p:grpSpPr>
        <p:sp>
          <p:nvSpPr>
            <p:cNvPr id="408" name="Google Shape;408;g14aff882e25_0_221"/>
            <p:cNvSpPr/>
            <p:nvPr/>
          </p:nvSpPr>
          <p:spPr>
            <a:xfrm>
              <a:off x="449800" y="1333784"/>
              <a:ext cx="1047300" cy="5898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de-DE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View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14aff882e25_0_221"/>
            <p:cNvSpPr/>
            <p:nvPr/>
          </p:nvSpPr>
          <p:spPr>
            <a:xfrm>
              <a:off x="449800" y="2877195"/>
              <a:ext cx="1047300" cy="589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de-DE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14aff882e25_0_221"/>
            <p:cNvSpPr/>
            <p:nvPr/>
          </p:nvSpPr>
          <p:spPr>
            <a:xfrm>
              <a:off x="3389650" y="2877195"/>
              <a:ext cx="1047300" cy="5898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de-DE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1" name="Google Shape;411;g14aff882e25_0_221"/>
            <p:cNvCxnSpPr>
              <a:stCxn id="408" idx="2"/>
              <a:endCxn id="409" idx="0"/>
            </p:cNvCxnSpPr>
            <p:nvPr/>
          </p:nvCxnSpPr>
          <p:spPr>
            <a:xfrm>
              <a:off x="973450" y="1923584"/>
              <a:ext cx="0" cy="9537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412" name="Google Shape;412;g14aff882e25_0_221"/>
            <p:cNvCxnSpPr>
              <a:stCxn id="409" idx="3"/>
              <a:endCxn id="410" idx="1"/>
            </p:cNvCxnSpPr>
            <p:nvPr/>
          </p:nvCxnSpPr>
          <p:spPr>
            <a:xfrm>
              <a:off x="1497100" y="3172095"/>
              <a:ext cx="18927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pic>
          <p:nvPicPr>
            <p:cNvPr id="413" name="Google Shape;413;g14aff882e25_0_221"/>
            <p:cNvPicPr preferRelativeResize="0"/>
            <p:nvPr/>
          </p:nvPicPr>
          <p:blipFill rotWithShape="1">
            <a:blip r:embed="rId4">
              <a:alphaModFix/>
            </a:blip>
            <a:srcRect b="0" l="8445" r="5458" t="0"/>
            <a:stretch/>
          </p:blipFill>
          <p:spPr>
            <a:xfrm>
              <a:off x="3126650" y="1082170"/>
              <a:ext cx="1629600" cy="10764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4" name="Google Shape;414;g14aff882e25_0_221"/>
            <p:cNvCxnSpPr>
              <a:stCxn id="408" idx="3"/>
              <a:endCxn id="413" idx="1"/>
            </p:cNvCxnSpPr>
            <p:nvPr/>
          </p:nvCxnSpPr>
          <p:spPr>
            <a:xfrm flipH="1" rot="10800000">
              <a:off x="1497100" y="1620284"/>
              <a:ext cx="1629600" cy="84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415" name="Google Shape;415;g14aff882e25_0_221"/>
          <p:cNvGrpSpPr/>
          <p:nvPr/>
        </p:nvGrpSpPr>
        <p:grpSpPr>
          <a:xfrm>
            <a:off x="7071869" y="2159290"/>
            <a:ext cx="4020787" cy="2669531"/>
            <a:chOff x="5272425" y="1474825"/>
            <a:chExt cx="3620700" cy="2403900"/>
          </a:xfrm>
        </p:grpSpPr>
        <p:sp>
          <p:nvSpPr>
            <p:cNvPr id="416" name="Google Shape;416;g14aff882e25_0_221"/>
            <p:cNvSpPr/>
            <p:nvPr/>
          </p:nvSpPr>
          <p:spPr>
            <a:xfrm>
              <a:off x="5272425" y="1474825"/>
              <a:ext cx="3620700" cy="24039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14aff882e25_0_221"/>
            <p:cNvSpPr/>
            <p:nvPr/>
          </p:nvSpPr>
          <p:spPr>
            <a:xfrm rot="-5400000">
              <a:off x="4564500" y="2545375"/>
              <a:ext cx="2131200" cy="2949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de-DE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Spring MVC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14aff882e25_0_221"/>
            <p:cNvSpPr/>
            <p:nvPr/>
          </p:nvSpPr>
          <p:spPr>
            <a:xfrm>
              <a:off x="5968075" y="1673950"/>
              <a:ext cx="2610600" cy="2013300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14aff882e25_0_221"/>
            <p:cNvSpPr/>
            <p:nvPr/>
          </p:nvSpPr>
          <p:spPr>
            <a:xfrm>
              <a:off x="6186950" y="2263875"/>
              <a:ext cx="2182800" cy="11529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de-DE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de-DE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(URI, HTTP Method, Java Method)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14aff882e25_0_221"/>
            <p:cNvSpPr txBox="1"/>
            <p:nvPr/>
          </p:nvSpPr>
          <p:spPr>
            <a:xfrm>
              <a:off x="6437700" y="1750150"/>
              <a:ext cx="14379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de-DE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Context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g14aff882e25_0_221"/>
          <p:cNvSpPr txBox="1"/>
          <p:nvPr/>
        </p:nvSpPr>
        <p:spPr>
          <a:xfrm>
            <a:off x="1818951" y="4943855"/>
            <a:ext cx="64353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- Classes Java - Entidades / Banco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- Recebe requisições, tratamento de erros HTTP, etc…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- Json, XML, Html, PDF, CSV, XLS, Imagen, etc….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4aff882e25_0_378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Exercício</a:t>
            </a:r>
            <a:endParaRPr/>
          </a:p>
        </p:txBody>
      </p:sp>
      <p:sp>
        <p:nvSpPr>
          <p:cNvPr id="427" name="Google Shape;427;g14aff882e25_0_378"/>
          <p:cNvSpPr/>
          <p:nvPr/>
        </p:nvSpPr>
        <p:spPr>
          <a:xfrm>
            <a:off x="1077300" y="1591000"/>
            <a:ext cx="10700400" cy="49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tabela no banco de dados com o nome </a:t>
            </a:r>
            <a:r>
              <a:rPr b="1" lang="de-DE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cliente: Obs: Não utilizar a criação automática do hibernate</a:t>
            </a:r>
            <a:r>
              <a:rPr b="1" lang="de-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Campos da tabela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de-D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Id_cliente  - bigint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de-D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- varchar (60)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de-D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cpf - varchar (11)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de-D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-  varchar(50)</a:t>
            </a:r>
            <a:endParaRPr sz="1300"/>
          </a:p>
          <a:p>
            <a:pPr indent="-32350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de-D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data_nascimento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de-D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 Cliente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de-D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– Long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de-D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– String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de-D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cpf – String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de-D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– String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de-D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dataNascimento LocalDate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95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de-DE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1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de-D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/clientes – lista todos clientes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de-D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/clientes/&lt;id&gt; - retorna o cliente com o id específico.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de-D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/clientes - insere um novo cliente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de-D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/clientes/&lt;id&gt; - atualiza o cliente (o id não pode ser atualizado)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de-D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/ clientes /&lt;id&gt; - remove um cliente cujo id foi passado</a:t>
            </a:r>
            <a:endParaRPr sz="1300"/>
          </a:p>
          <a:p>
            <a:pPr indent="-24095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lang="de-DE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Testar no Postman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513eca586_3_5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de-DE"/>
              <a:t>JPA - Java Persistence API</a:t>
            </a:r>
            <a:endParaRPr/>
          </a:p>
        </p:txBody>
      </p:sp>
      <p:sp>
        <p:nvSpPr>
          <p:cNvPr id="130" name="Google Shape;130;g13513eca586_3_50"/>
          <p:cNvSpPr/>
          <p:nvPr/>
        </p:nvSpPr>
        <p:spPr>
          <a:xfrm>
            <a:off x="404649" y="1634375"/>
            <a:ext cx="10835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especificação que descreve como deve ser o comportamento dos frameworks de persistência Java que desejarem implementá-la.</a:t>
            </a:r>
            <a:endParaRPr sz="17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frameworks mais conhecidos que utilizam a implementação JPA são:</a:t>
            </a:r>
            <a:endParaRPr sz="23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OPenJPA, </a:t>
            </a:r>
            <a:r>
              <a:rPr b="1" lang="de-DE" sz="1900">
                <a:solidFill>
                  <a:srgbClr val="000000"/>
                </a:solidFill>
              </a:rPr>
              <a:t>Hibernate</a:t>
            </a:r>
            <a:r>
              <a:rPr lang="de-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o EclipseLink.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3513eca586_3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174" y="3704181"/>
            <a:ext cx="2672278" cy="864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3513eca586_3_50"/>
          <p:cNvPicPr preferRelativeResize="0"/>
          <p:nvPr/>
        </p:nvPicPr>
        <p:blipFill rotWithShape="1">
          <a:blip r:embed="rId4">
            <a:alphaModFix/>
          </a:blip>
          <a:srcRect b="16733" l="0" r="0" t="19810"/>
          <a:stretch/>
        </p:blipFill>
        <p:spPr>
          <a:xfrm>
            <a:off x="4618364" y="3732601"/>
            <a:ext cx="2545025" cy="807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3513eca586_3_50"/>
          <p:cNvPicPr preferRelativeResize="0"/>
          <p:nvPr/>
        </p:nvPicPr>
        <p:blipFill rotWithShape="1">
          <a:blip r:embed="rId5">
            <a:alphaModFix/>
          </a:blip>
          <a:srcRect b="63079" l="0" r="56284" t="0"/>
          <a:stretch/>
        </p:blipFill>
        <p:spPr>
          <a:xfrm>
            <a:off x="5338843" y="4540107"/>
            <a:ext cx="1302729" cy="619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3513eca586_3_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46723" y="3088152"/>
            <a:ext cx="2096404" cy="209640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3513eca586_3_50"/>
          <p:cNvSpPr txBox="1"/>
          <p:nvPr/>
        </p:nvSpPr>
        <p:spPr>
          <a:xfrm>
            <a:off x="957174" y="5426552"/>
            <a:ext cx="2595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OpenJPA</a:t>
            </a:r>
            <a:b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Fundação Apache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3513eca586_3_50"/>
          <p:cNvSpPr txBox="1"/>
          <p:nvPr/>
        </p:nvSpPr>
        <p:spPr>
          <a:xfrm>
            <a:off x="3907523" y="5426552"/>
            <a:ext cx="43512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Eclipselink - Fundação Eclipse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(antigo Toplink, doado pela Oracle)</a:t>
            </a:r>
            <a:b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Hoje é a implementação de referência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3513eca586_3_50"/>
          <p:cNvSpPr txBox="1"/>
          <p:nvPr/>
        </p:nvSpPr>
        <p:spPr>
          <a:xfrm>
            <a:off x="8309841" y="5426552"/>
            <a:ext cx="3107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de-DE" sz="1400">
                <a:solidFill>
                  <a:srgbClr val="000000"/>
                </a:solidFill>
              </a:rPr>
              <a:t>Hibernate, um dos principais frameworks ORM.</a:t>
            </a:r>
            <a:endParaRPr b="1" sz="1400">
              <a:solidFill>
                <a:srgbClr val="00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de-DE" sz="1400">
                <a:solidFill>
                  <a:srgbClr val="000000"/>
                </a:solidFill>
              </a:rPr>
              <a:t>Mantido pela RedHat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513eca586_3_7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JPA - Java Persistence API</a:t>
            </a:r>
            <a:endParaRPr/>
          </a:p>
        </p:txBody>
      </p:sp>
      <p:sp>
        <p:nvSpPr>
          <p:cNvPr id="143" name="Google Shape;143;g13513eca586_3_77"/>
          <p:cNvSpPr/>
          <p:nvPr/>
        </p:nvSpPr>
        <p:spPr>
          <a:xfrm>
            <a:off x="215749" y="1479457"/>
            <a:ext cx="6246600" cy="5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Para utilizarmos JPA é necessário incluir a dependência Spring Boot Starter Data Jpa no pom.xml: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	&lt;groupId&gt;org.springframework.boot&lt;/groupId&gt;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	&lt;artifactId&gt;spring-boot-starter-data-jpa&lt;/artifactId&gt;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Também devemos incluir a dependência do </a:t>
            </a:r>
            <a:r>
              <a:rPr b="1" lang="de-DE">
                <a:solidFill>
                  <a:schemeClr val="dk1"/>
                </a:solidFill>
              </a:rPr>
              <a:t>Driver</a:t>
            </a:r>
            <a:r>
              <a:rPr lang="de-DE">
                <a:solidFill>
                  <a:schemeClr val="dk1"/>
                </a:solidFill>
              </a:rPr>
              <a:t> do banco de dados que vamos utilizar (no caso, PostgreSQL):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&lt;groupId&gt;org.postgresql&lt;/groupId&gt;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&lt;artifactId&gt;postgresql&lt;/artifactId&gt;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    &lt;version&gt;42.5.0&lt;/version&gt;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de-DE" sz="1200"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Visualizando a estrutura do pom.xml temos: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Especificação é feita pelo Jakarta Persistence JPA.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implementação é feita pelo Hibernate core.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13513eca586_3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654" y="1479475"/>
            <a:ext cx="4427719" cy="51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aff882e25_0_5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Hibernate</a:t>
            </a:r>
            <a:endParaRPr/>
          </a:p>
        </p:txBody>
      </p:sp>
      <p:grpSp>
        <p:nvGrpSpPr>
          <p:cNvPr id="150" name="Google Shape;150;g14aff882e25_0_54"/>
          <p:cNvGrpSpPr/>
          <p:nvPr/>
        </p:nvGrpSpPr>
        <p:grpSpPr>
          <a:xfrm>
            <a:off x="4537778" y="3620088"/>
            <a:ext cx="2771371" cy="2767070"/>
            <a:chOff x="3442250" y="2310275"/>
            <a:chExt cx="2126100" cy="2122800"/>
          </a:xfrm>
        </p:grpSpPr>
        <p:sp>
          <p:nvSpPr>
            <p:cNvPr id="151" name="Google Shape;151;g14aff882e25_0_54"/>
            <p:cNvSpPr/>
            <p:nvPr/>
          </p:nvSpPr>
          <p:spPr>
            <a:xfrm>
              <a:off x="3442250" y="2310275"/>
              <a:ext cx="2126100" cy="21228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" name="Google Shape;152;g14aff882e25_0_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71288" y="2537663"/>
              <a:ext cx="1668025" cy="166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g14aff882e25_0_54"/>
          <p:cNvSpPr txBox="1"/>
          <p:nvPr/>
        </p:nvSpPr>
        <p:spPr>
          <a:xfrm>
            <a:off x="741088" y="1514650"/>
            <a:ext cx="106305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Hibernate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Framework ORM -  Object Relational Mapping </a:t>
            </a:r>
            <a:b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(Mapeamento Objeto Relacional)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Diminuir a complexidade na integração de aplicações Java e bancos de dados relacionais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Abstrair diversas operações sql (INSERT, UPDATE, DELETE)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Facilitar a realização de consultas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Interoperabilidade entre Bancos de dados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14aff882e25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4892" y="3633447"/>
            <a:ext cx="2625961" cy="274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4aff882e25_0_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0390" y="3633448"/>
            <a:ext cx="3080522" cy="274011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4aff882e25_0_54"/>
          <p:cNvSpPr/>
          <p:nvPr/>
        </p:nvSpPr>
        <p:spPr>
          <a:xfrm>
            <a:off x="3510853" y="4714525"/>
            <a:ext cx="1026900" cy="578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4aff882e25_0_54"/>
          <p:cNvSpPr/>
          <p:nvPr/>
        </p:nvSpPr>
        <p:spPr>
          <a:xfrm>
            <a:off x="7308955" y="4714525"/>
            <a:ext cx="1026900" cy="578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aff882e25_0_6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Hibernate</a:t>
            </a:r>
            <a:endParaRPr/>
          </a:p>
        </p:txBody>
      </p:sp>
      <p:sp>
        <p:nvSpPr>
          <p:cNvPr id="163" name="Google Shape;163;g14aff882e25_0_66"/>
          <p:cNvSpPr txBox="1"/>
          <p:nvPr/>
        </p:nvSpPr>
        <p:spPr>
          <a:xfrm>
            <a:off x="84100" y="1646375"/>
            <a:ext cx="4561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Diferenças entre a sintaxe SQL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4aff882e25_0_66"/>
          <p:cNvSpPr txBox="1"/>
          <p:nvPr/>
        </p:nvSpPr>
        <p:spPr>
          <a:xfrm>
            <a:off x="5246552" y="1542750"/>
            <a:ext cx="6302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Hibernate/JPA “gera” o SQL específico para o banco configurado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4aff882e25_0_66"/>
          <p:cNvSpPr txBox="1"/>
          <p:nvPr/>
        </p:nvSpPr>
        <p:spPr>
          <a:xfrm>
            <a:off x="84100" y="2373950"/>
            <a:ext cx="4852200" cy="30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 oracle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rownum linha, a.*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b="1"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alunos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nome ) a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 b="1"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linha &gt; 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 linha inicial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linha &lt; 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 linha final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--postgres, h2, mysql, sqlite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alunos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nome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 itens por pagina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offset 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 linha inicial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--sqlServer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alunos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nome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offset 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 linha inicial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only   </a:t>
            </a:r>
            <a:r>
              <a:rPr b="1" lang="de-DE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 itens por pagina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g14aff882e25_0_66"/>
          <p:cNvSpPr txBox="1"/>
          <p:nvPr/>
        </p:nvSpPr>
        <p:spPr>
          <a:xfrm>
            <a:off x="5322500" y="2373950"/>
            <a:ext cx="6603600" cy="341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//Hibernate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openSession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createQuery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"From Aluno"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setFirstResult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setMaxResults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alunosList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//JPA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EntityManager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entityManager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entityManagerFactory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createEntityManager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TypedQuery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entityManager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createQuery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"From Aluno"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setFirstResult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setMaxResults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alunosList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getResultList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aff882e25_0_8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Spring Data</a:t>
            </a:r>
            <a:endParaRPr/>
          </a:p>
        </p:txBody>
      </p:sp>
      <p:sp>
        <p:nvSpPr>
          <p:cNvPr id="172" name="Google Shape;172;g14aff882e25_0_81"/>
          <p:cNvSpPr txBox="1"/>
          <p:nvPr/>
        </p:nvSpPr>
        <p:spPr>
          <a:xfrm>
            <a:off x="504025" y="1611075"/>
            <a:ext cx="11271300" cy="5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de-D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 tem por finalidade facilitar o acesso a fontes de dados no “estilo” Spring ;-)</a:t>
            </a:r>
            <a:br>
              <a:rPr lang="de-D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de-D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 JDBC 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de-D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 JPA 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de-D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 LDAP - Lightweight Directory Access Protocol (muito utilizado por serviços de autenticação e permissão)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de-D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 MongoDB - Banco de dados NoSQL (json)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de-D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 Redis - Banco em memória, distribuído para armazenamento de dados chave/valor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de-D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 REST - permite consultar outros serviços REST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de-D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 for Apache Cassandra - Banco de dados NoSQL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de-DE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 Elasticsearch - Servidor de indexação e buscas baseado no Apache Lucene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aff882e25_0_86"/>
          <p:cNvSpPr/>
          <p:nvPr/>
        </p:nvSpPr>
        <p:spPr>
          <a:xfrm>
            <a:off x="7886125" y="3002224"/>
            <a:ext cx="3542100" cy="1793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JpaRepository</a:t>
            </a:r>
            <a:br>
              <a:rPr lang="de-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paRepository herda de PagingAndSortingRepository que por sua vez se estende CrudRepository.  Fornece métodos relacionados à JPA.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4aff882e25_0_8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Spring Data</a:t>
            </a:r>
            <a:endParaRPr/>
          </a:p>
        </p:txBody>
      </p:sp>
      <p:sp>
        <p:nvSpPr>
          <p:cNvPr id="179" name="Google Shape;179;g14aff882e25_0_86"/>
          <p:cNvSpPr/>
          <p:nvPr/>
        </p:nvSpPr>
        <p:spPr>
          <a:xfrm>
            <a:off x="421625" y="2493245"/>
            <a:ext cx="11006700" cy="390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Aplicação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4aff882e25_0_86"/>
          <p:cNvSpPr/>
          <p:nvPr/>
        </p:nvSpPr>
        <p:spPr>
          <a:xfrm>
            <a:off x="421725" y="3002224"/>
            <a:ext cx="3542100" cy="1793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CrudRepository</a:t>
            </a:r>
            <a:br>
              <a:rPr lang="de-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interface que disponibiliza operações de CRUD para a entidade que está sendo gerenciada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900"/>
          </a:p>
        </p:txBody>
      </p:sp>
      <p:sp>
        <p:nvSpPr>
          <p:cNvPr id="181" name="Google Shape;181;g14aff882e25_0_86"/>
          <p:cNvSpPr/>
          <p:nvPr/>
        </p:nvSpPr>
        <p:spPr>
          <a:xfrm>
            <a:off x="4153928" y="3002224"/>
            <a:ext cx="3542100" cy="1793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PagingAndSortingRepository</a:t>
            </a:r>
            <a:br>
              <a:rPr lang="de-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trabalhar com paginação limitando a quantidade de registros por página e também possui a facilidade da ordenação dos dados.</a:t>
            </a:r>
            <a:endParaRPr/>
          </a:p>
        </p:txBody>
      </p:sp>
      <p:sp>
        <p:nvSpPr>
          <p:cNvPr id="182" name="Google Shape;182;g14aff882e25_0_86"/>
          <p:cNvSpPr/>
          <p:nvPr/>
        </p:nvSpPr>
        <p:spPr>
          <a:xfrm>
            <a:off x="421636" y="4902017"/>
            <a:ext cx="11006700" cy="447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 JPA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4aff882e25_0_86"/>
          <p:cNvSpPr/>
          <p:nvPr/>
        </p:nvSpPr>
        <p:spPr>
          <a:xfrm>
            <a:off x="421636" y="5405935"/>
            <a:ext cx="11006700" cy="44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Hibernate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4aff882e25_0_86"/>
          <p:cNvSpPr/>
          <p:nvPr/>
        </p:nvSpPr>
        <p:spPr>
          <a:xfrm>
            <a:off x="421636" y="5921057"/>
            <a:ext cx="11006700" cy="447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4aff882e25_0_86"/>
          <p:cNvSpPr/>
          <p:nvPr/>
        </p:nvSpPr>
        <p:spPr>
          <a:xfrm>
            <a:off x="218528" y="1629025"/>
            <a:ext cx="117642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 framework que facilita a implementação do DAO(Data Acess Object) reduzindo a quantidade de código.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Utilizando-se apenas de uma interface, o Spring irá gerar dinamicamente a implementação dos métodos de acesso a dados.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</cp:coreProperties>
</file>