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xIeqpMS1uJixcrdEDx5eZrga+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b4222ff4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4b4222f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222ff45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b4222ff4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b4222ff45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b4222ff4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b4222ff45_0_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b4222ff4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b4222ff45_0_2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4b4222ff4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b4222ff45_0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4b4222ff4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b4222ff45_0_2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b4222ff4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b4222ff45_0_2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4b4222ff4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b4222ff45_0_2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4b4222ff4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b4222ff45_0_2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4b4222ff4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b4222ff45_0_2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4b4222ff45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222ff45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222ff4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b4222ff45_0_3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4b4222ff4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b4222ff45_0_3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4b4222ff45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b4222ff45_0_3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4b4222ff45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b4222ff45_0_3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4b4222ff45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b4222ff45_0_3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4b4222ff45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b4222ff45_0_3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4b4222ff45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b4222ff45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b4222ff4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b4222ff45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b4222ff4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b4222ff45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b4222ff4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b4222ff45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b4222ff4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b4222ff45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b4222ff4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222ff45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b4222ff4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b4222ff45_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b4222ff4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1" name="Google Shape;11;p15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3">
  <p:cSld name="TITLE_ONLY_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13eca586_3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g13513eca586_3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72" name="Google Shape;72;g13513eca586_3_13"/>
          <p:cNvPicPr preferRelativeResize="0"/>
          <p:nvPr/>
        </p:nvPicPr>
        <p:blipFill rotWithShape="1">
          <a:blip r:embed="rId2">
            <a:alphaModFix/>
          </a:blip>
          <a:srcRect b="13666" l="1280" r="225" t="23695"/>
          <a:stretch/>
        </p:blipFill>
        <p:spPr>
          <a:xfrm>
            <a:off x="0" y="4057325"/>
            <a:ext cx="12192000" cy="2800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73" name="Google Shape;73;g13513eca586_3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3306" y="6057729"/>
            <a:ext cx="2412520" cy="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" name="Google Shape;15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" name="Google Shape;17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9" name="Google Shape;19;p13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1">
  <p:cSld name="TITLE_ONLY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feb2ca174_0_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" name="Google Shape;22;g11feb2ca174_0_39"/>
          <p:cNvSpPr txBox="1"/>
          <p:nvPr>
            <p:ph type="title"/>
          </p:nvPr>
        </p:nvSpPr>
        <p:spPr>
          <a:xfrm>
            <a:off x="797419" y="1810358"/>
            <a:ext cx="35712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1feb2ca174_0_39"/>
          <p:cNvSpPr txBox="1"/>
          <p:nvPr>
            <p:ph idx="1" type="body"/>
          </p:nvPr>
        </p:nvSpPr>
        <p:spPr>
          <a:xfrm>
            <a:off x="4923720" y="812331"/>
            <a:ext cx="67200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4" name="Google Shape;24;g11feb2ca174_0_3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792454" y="551501"/>
            <a:ext cx="2513299" cy="517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25" name="Google Shape;25;g11feb2ca174_0_39"/>
          <p:cNvPicPr preferRelativeResize="0"/>
          <p:nvPr/>
        </p:nvPicPr>
        <p:blipFill rotWithShape="1">
          <a:blip r:embed="rId2">
            <a:alphaModFix/>
          </a:blip>
          <a:srcRect b="-838" l="0" r="347" t="72746"/>
          <a:stretch/>
        </p:blipFill>
        <p:spPr>
          <a:xfrm>
            <a:off x="-8200" y="5002850"/>
            <a:ext cx="12200198" cy="19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&#10;&#10;Descrição gerada automaticamente" id="27" name="Google Shape;27;p14"/>
          <p:cNvPicPr preferRelativeResize="0"/>
          <p:nvPr/>
        </p:nvPicPr>
        <p:blipFill rotWithShape="1">
          <a:blip r:embed="rId2">
            <a:alphaModFix/>
          </a:blip>
          <a:srcRect b="0" l="0" r="0" t="45893"/>
          <a:stretch/>
        </p:blipFill>
        <p:spPr>
          <a:xfrm>
            <a:off x="20" y="-8961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8" name="Google Shape;2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30" name="Google Shape;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419" y="1583486"/>
            <a:ext cx="3232032" cy="16868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31" name="Google Shape;3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136" y="2635917"/>
            <a:ext cx="2412520" cy="4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4"/>
          <p:cNvSpPr txBox="1"/>
          <p:nvPr>
            <p:ph idx="1" type="subTitle"/>
          </p:nvPr>
        </p:nvSpPr>
        <p:spPr>
          <a:xfrm>
            <a:off x="1524000" y="4059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">
  <p:cSld name="OBJECT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Forma&#10;&#10;Descrição gerada automaticamente" id="34" name="Google Shape;34;g13513eca586_3_29"/>
          <p:cNvPicPr preferRelativeResize="0"/>
          <p:nvPr/>
        </p:nvPicPr>
        <p:blipFill rotWithShape="1">
          <a:blip r:embed="rId2">
            <a:alphaModFix/>
          </a:blip>
          <a:srcRect b="68" l="-31" r="64934" t="-70"/>
          <a:stretch/>
        </p:blipFill>
        <p:spPr>
          <a:xfrm>
            <a:off x="-7225" y="-7150"/>
            <a:ext cx="4275926" cy="68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g13513eca586_3_29"/>
          <p:cNvSpPr txBox="1"/>
          <p:nvPr>
            <p:ph type="title"/>
          </p:nvPr>
        </p:nvSpPr>
        <p:spPr>
          <a:xfrm>
            <a:off x="4134850" y="365125"/>
            <a:ext cx="7621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13513eca586_3_29"/>
          <p:cNvSpPr txBox="1"/>
          <p:nvPr>
            <p:ph idx="1" type="body"/>
          </p:nvPr>
        </p:nvSpPr>
        <p:spPr>
          <a:xfrm>
            <a:off x="4134850" y="1761975"/>
            <a:ext cx="7621800" cy="4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g13513eca586_3_29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tângulo&#10;&#10;Descrição gerada automaticamente" id="39" name="Google Shape;39;g11feb2ca174_0_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751" y="-2336"/>
            <a:ext cx="12203501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g11feb2ca174_0_26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g11feb2ca174_0_26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g11feb2ca174_0_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2">
  <p:cSld name="TITLE_ONLY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3513eca586_0_7"/>
          <p:cNvSpPr/>
          <p:nvPr/>
        </p:nvSpPr>
        <p:spPr>
          <a:xfrm>
            <a:off x="0" y="0"/>
            <a:ext cx="12192000" cy="145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13513eca586_0_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13513eca586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7" name="Google Shape;47;g13513eca586_0_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48" name="Google Shape;48;g13513eca586_0_7"/>
          <p:cNvPicPr preferRelativeResize="0"/>
          <p:nvPr/>
        </p:nvPicPr>
        <p:blipFill rotWithShape="1">
          <a:blip r:embed="rId3">
            <a:alphaModFix/>
          </a:blip>
          <a:srcRect b="-13793" l="0" r="82738" t="-1056"/>
          <a:stretch/>
        </p:blipFill>
        <p:spPr>
          <a:xfrm>
            <a:off x="11554325" y="395263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Interface gráfica do usuário&#10;&#10;Descrição gerada automaticamente" id="50" name="Google Shape;50;p9"/>
          <p:cNvPicPr preferRelativeResize="0"/>
          <p:nvPr/>
        </p:nvPicPr>
        <p:blipFill rotWithShape="1">
          <a:blip r:embed="rId2">
            <a:alphaModFix/>
          </a:blip>
          <a:srcRect b="0" l="0" r="0" t="60744"/>
          <a:stretch/>
        </p:blipFill>
        <p:spPr>
          <a:xfrm>
            <a:off x="-5750" y="4166330"/>
            <a:ext cx="12275376" cy="26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b4222ff45_0_0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Desenvolvimento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APIs REST</a:t>
            </a:r>
            <a:endParaRPr/>
          </a:p>
        </p:txBody>
      </p:sp>
      <p:sp>
        <p:nvSpPr>
          <p:cNvPr id="101" name="Google Shape;101;g14b4222ff45_0_0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04 - IoC, Injeção de Dependências e Tratamento de </a:t>
            </a:r>
            <a:r>
              <a:rPr lang="de-DE"/>
              <a:t>Exceções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IoC e Injeção de Dependências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Validação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Exceções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Personalização de Exceções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b4222ff45_0_20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Validação</a:t>
            </a:r>
            <a:endParaRPr/>
          </a:p>
        </p:txBody>
      </p:sp>
      <p:sp>
        <p:nvSpPr>
          <p:cNvPr id="187" name="Google Shape;187;g14b4222ff45_0_201"/>
          <p:cNvSpPr txBox="1"/>
          <p:nvPr/>
        </p:nvSpPr>
        <p:spPr>
          <a:xfrm>
            <a:off x="579124" y="3042871"/>
            <a:ext cx="111867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Incluir a dependência do spring-boot-starter-validation no pom.xml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4b4222ff45_0_201"/>
          <p:cNvSpPr/>
          <p:nvPr/>
        </p:nvSpPr>
        <p:spPr>
          <a:xfrm>
            <a:off x="480947" y="1880595"/>
            <a:ext cx="106599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validações utilizaremos o </a:t>
            </a:r>
            <a:r>
              <a:rPr b="1"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Bean Validation</a:t>
            </a: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é uma especificação que permite validar elementos de uma forma prática e fácil.  As restrições ficam inseridas nas classe do pacote model.</a:t>
            </a:r>
            <a:endParaRPr sz="1800"/>
          </a:p>
        </p:txBody>
      </p:sp>
      <p:sp>
        <p:nvSpPr>
          <p:cNvPr id="189" name="Google Shape;189;g14b4222ff45_0_201"/>
          <p:cNvSpPr txBox="1"/>
          <p:nvPr/>
        </p:nvSpPr>
        <p:spPr>
          <a:xfrm>
            <a:off x="1356525" y="4314350"/>
            <a:ext cx="8987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		&lt;dependency&gt;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			&lt;groupId&gt;org.springframework.boot&lt;/groupId&gt;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			&lt;artifactId&gt;spring-boot-starter-validation&lt;/artifactId&gt;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		&lt;/dependency&gt;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g14b4222ff45_0_201"/>
          <p:cNvSpPr txBox="1"/>
          <p:nvPr/>
        </p:nvSpPr>
        <p:spPr>
          <a:xfrm>
            <a:off x="226200" y="5808975"/>
            <a:ext cx="11127600" cy="5145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adicionamos uma nova dependência, eventualmente ocorrem erros no </a:t>
            </a:r>
            <a:r>
              <a:rPr b="1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pom.xml</a:t>
            </a:r>
            <a:r>
              <a:rPr lang="de-DE" sz="1000"/>
              <a:t>. Estes p</a:t>
            </a: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odem ser corrigidos fazendo uma atualização dos repositórios. </a:t>
            </a:r>
            <a:r>
              <a:rPr lang="de-DE" sz="1000">
                <a:solidFill>
                  <a:schemeClr val="dk1"/>
                </a:solidFill>
              </a:rPr>
              <a:t>Clique com o botão direito sobre o projeto M</a:t>
            </a:r>
            <a:r>
              <a:rPr b="1" lang="de-DE" sz="1000">
                <a:solidFill>
                  <a:schemeClr val="dk1"/>
                </a:solidFill>
              </a:rPr>
              <a:t>aven – Update Project</a:t>
            </a:r>
            <a:r>
              <a:rPr lang="de-DE" sz="1000">
                <a:solidFill>
                  <a:schemeClr val="dk1"/>
                </a:solidFill>
              </a:rPr>
              <a:t> selecione o projeto e antes de clicar em ok, verifique se a opção </a:t>
            </a:r>
            <a:r>
              <a:rPr b="1" lang="de-DE" sz="1000">
                <a:solidFill>
                  <a:schemeClr val="dk1"/>
                </a:solidFill>
              </a:rPr>
              <a:t>Force Update of Snapshot/Releases </a:t>
            </a:r>
            <a:r>
              <a:rPr lang="de-DE" sz="1000">
                <a:solidFill>
                  <a:schemeClr val="dk1"/>
                </a:solidFill>
              </a:rPr>
              <a:t>está selecionada</a:t>
            </a:r>
            <a:r>
              <a:rPr b="1" lang="de-DE" sz="1000">
                <a:solidFill>
                  <a:schemeClr val="dk1"/>
                </a:solidFill>
              </a:rPr>
              <a:t>.</a:t>
            </a:r>
            <a:endParaRPr b="1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222ff45_0_21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Validação</a:t>
            </a:r>
            <a:endParaRPr/>
          </a:p>
        </p:txBody>
      </p:sp>
      <p:sp>
        <p:nvSpPr>
          <p:cNvPr id="196" name="Google Shape;196;g14b4222ff45_0_210"/>
          <p:cNvSpPr/>
          <p:nvPr/>
        </p:nvSpPr>
        <p:spPr>
          <a:xfrm>
            <a:off x="947072" y="1634878"/>
            <a:ext cx="105156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 código será retornado caso o valor da descrição for nulo ou não 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preenchido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campo?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la do postman com um post sendo realizado e o campo status destacado informando status 500 internal server error" id="197" name="Google Shape;197;g14b4222ff45_0_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997" y="2318930"/>
            <a:ext cx="7532811" cy="377599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b4222ff45_0_21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Validação</a:t>
            </a:r>
            <a:endParaRPr/>
          </a:p>
        </p:txBody>
      </p:sp>
      <p:sp>
        <p:nvSpPr>
          <p:cNvPr id="203" name="Google Shape;203;g14b4222ff45_0_216"/>
          <p:cNvSpPr/>
          <p:nvPr/>
        </p:nvSpPr>
        <p:spPr>
          <a:xfrm>
            <a:off x="331200" y="1431450"/>
            <a:ext cx="110226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inserir a anotação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Notblank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pacote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javax.validation.constraints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inserindo para o atributo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também a anotação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@Size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definir o tamanho máximo do atributo.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4b4222ff45_0_216"/>
          <p:cNvSpPr/>
          <p:nvPr/>
        </p:nvSpPr>
        <p:spPr>
          <a:xfrm>
            <a:off x="894251" y="4305000"/>
            <a:ext cx="9496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ativar a validação devemos inserir a anotação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@Valid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para os métodos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atualizar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4b4222ff45_0_216"/>
          <p:cNvSpPr txBox="1"/>
          <p:nvPr/>
        </p:nvSpPr>
        <p:spPr>
          <a:xfrm>
            <a:off x="141300" y="4663050"/>
            <a:ext cx="8958900" cy="131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PutMapping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"/{id}"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atualizar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Valid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RequestBody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PathVariable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produtoOptional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findById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produtoOptional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isPresent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g14b4222ff45_0_216"/>
          <p:cNvSpPr txBox="1"/>
          <p:nvPr/>
        </p:nvSpPr>
        <p:spPr>
          <a:xfrm>
            <a:off x="2429725" y="2119638"/>
            <a:ext cx="6311700" cy="16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javax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validation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NotBlank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javax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validation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NotBlank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"descricao"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descricao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g14b4222ff45_0_216"/>
          <p:cNvSpPr txBox="1"/>
          <p:nvPr/>
        </p:nvSpPr>
        <p:spPr>
          <a:xfrm>
            <a:off x="6735550" y="5576825"/>
            <a:ext cx="5143500" cy="99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PostMapping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inserir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Valid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RequestBody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g14b4222ff45_0_216"/>
          <p:cNvSpPr/>
          <p:nvPr/>
        </p:nvSpPr>
        <p:spPr>
          <a:xfrm>
            <a:off x="3372475" y="4785525"/>
            <a:ext cx="781800" cy="386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4b4222ff45_0_216"/>
          <p:cNvSpPr/>
          <p:nvPr/>
        </p:nvSpPr>
        <p:spPr>
          <a:xfrm>
            <a:off x="8536500" y="5879975"/>
            <a:ext cx="781800" cy="386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b4222ff45_0_23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Validação</a:t>
            </a:r>
            <a:endParaRPr/>
          </a:p>
        </p:txBody>
      </p:sp>
      <p:sp>
        <p:nvSpPr>
          <p:cNvPr id="215" name="Google Shape;215;g14b4222ff45_0_235"/>
          <p:cNvSpPr/>
          <p:nvPr/>
        </p:nvSpPr>
        <p:spPr>
          <a:xfrm>
            <a:off x="134624" y="1814300"/>
            <a:ext cx="115011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Testando no Postman com o atributo descrição nulo e também com tamanho superior a quarenta.  O erro 400 indica que o servidor não pode processar a requisição devido ao erro do cliente.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la do postman passando um json com descrição nula e com destaque no campo status com o retorno 400" id="216" name="Google Shape;216;g14b4222ff45_0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845" y="2741015"/>
            <a:ext cx="5660366" cy="309958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ela do postman passando um json com descrição maior que 40 caracteres e com destaque no campo status com o retorno 400" id="217" name="Google Shape;217;g14b4222ff45_0_2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5230" y="2741015"/>
            <a:ext cx="5624043" cy="307536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b4222ff45_0_24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Validação</a:t>
            </a:r>
            <a:endParaRPr/>
          </a:p>
        </p:txBody>
      </p:sp>
      <p:sp>
        <p:nvSpPr>
          <p:cNvPr id="223" name="Google Shape;223;g14b4222ff45_0_242"/>
          <p:cNvSpPr/>
          <p:nvPr/>
        </p:nvSpPr>
        <p:spPr>
          <a:xfrm>
            <a:off x="417352" y="1633824"/>
            <a:ext cx="114333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Usando a validação para quando o cliente inserir atributos desconhecidos.  Por padrão o atributo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tamanho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ignorado </a:t>
            </a:r>
            <a:r>
              <a:rPr lang="de-DE"/>
              <a:t>e a requisição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atendida.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la do postman passando um json com atributo tamanho sendo passado e com  destaque no campo status com o retorno 201 created" id="224" name="Google Shape;224;g14b4222ff45_0_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1239" y="2138423"/>
            <a:ext cx="7685524" cy="41326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b4222ff45_0_25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Validação</a:t>
            </a:r>
            <a:endParaRPr/>
          </a:p>
        </p:txBody>
      </p:sp>
      <p:sp>
        <p:nvSpPr>
          <p:cNvPr id="230" name="Google Shape;230;g14b4222ff45_0_251"/>
          <p:cNvSpPr txBox="1"/>
          <p:nvPr/>
        </p:nvSpPr>
        <p:spPr>
          <a:xfrm>
            <a:off x="145050" y="2213925"/>
            <a:ext cx="5840700" cy="115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spring.datasource.url=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jdbc:postgresql://localhost:5432/aula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spring.datasource.username=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postgres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spring.datasource.password=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postgres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spring.jpa.show-sql=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spring.jpa.hibernate.ddl-auto=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spring.jackson.deserialization.fail-on-unknown-properties=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g14b4222ff45_0_251"/>
          <p:cNvSpPr/>
          <p:nvPr/>
        </p:nvSpPr>
        <p:spPr>
          <a:xfrm>
            <a:off x="145052" y="1501925"/>
            <a:ext cx="10932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inserirmos a </a:t>
            </a:r>
            <a:r>
              <a:rPr lang="de-DE"/>
              <a:t>pripriedade </a:t>
            </a:r>
            <a:r>
              <a:rPr b="1" lang="de-DE"/>
              <a:t>spring.jackson.deserialization.fail-on-unknow-properties </a:t>
            </a:r>
            <a:r>
              <a:rPr lang="de-DE"/>
              <a:t>(falhar para propriedades desconhecidas), 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arquivo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application.properties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teremos como retorno o erro 400 bad request.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4b4222ff45_0_251"/>
          <p:cNvSpPr/>
          <p:nvPr/>
        </p:nvSpPr>
        <p:spPr>
          <a:xfrm>
            <a:off x="6554300" y="2585134"/>
            <a:ext cx="5279700" cy="3564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deserialização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Transformar de um objeto JSON para Java</a:t>
            </a:r>
            <a:endParaRPr/>
          </a:p>
        </p:txBody>
      </p:sp>
      <p:sp>
        <p:nvSpPr>
          <p:cNvPr id="233" name="Google Shape;233;g14b4222ff45_0_251"/>
          <p:cNvSpPr/>
          <p:nvPr/>
        </p:nvSpPr>
        <p:spPr>
          <a:xfrm>
            <a:off x="145050" y="3064125"/>
            <a:ext cx="5365800" cy="356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ela do postman passando um json com campo descrição e com status  400" id="234" name="Google Shape;234;g14b4222ff45_0_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6497" y="3612121"/>
            <a:ext cx="5949474" cy="31292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b4222ff45_0_26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Exceções</a:t>
            </a:r>
            <a:endParaRPr/>
          </a:p>
        </p:txBody>
      </p:sp>
      <p:sp>
        <p:nvSpPr>
          <p:cNvPr id="240" name="Google Shape;240;g14b4222ff45_0_264"/>
          <p:cNvSpPr/>
          <p:nvPr/>
        </p:nvSpPr>
        <p:spPr>
          <a:xfrm>
            <a:off x="247777" y="1571154"/>
            <a:ext cx="113370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manipular uma exceção lançada pela falha na validação devemos criar uma classe que será responsável por capturar e tratar esses erros.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4b4222ff45_0_264"/>
          <p:cNvSpPr/>
          <p:nvPr/>
        </p:nvSpPr>
        <p:spPr>
          <a:xfrm>
            <a:off x="383929" y="2313732"/>
            <a:ext cx="5304000" cy="3090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criar a classe </a:t>
            </a:r>
            <a:r>
              <a:rPr b="1" lang="de-DE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ControllerExceptionHandler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pacote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de-DE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endParaRPr b="1" sz="1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4b4222ff45_0_264"/>
          <p:cNvSpPr/>
          <p:nvPr/>
        </p:nvSpPr>
        <p:spPr>
          <a:xfrm>
            <a:off x="481775" y="5376962"/>
            <a:ext cx="11415000" cy="8655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Com esta anotação </a:t>
            </a:r>
            <a:r>
              <a:rPr b="1" lang="de-DE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@ControllerAdvice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estamos dizendo que a classe é um componente especializado do Spring para tratar exceções. Qualquer controlador que lançar uma 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exceção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vai entrar em um métodos desta classe.</a:t>
            </a:r>
            <a:endParaRPr sz="1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 intercepta tod</a:t>
            </a:r>
            <a:r>
              <a:rPr lang="de-DE" sz="1200"/>
              <a:t>a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as exceções que foram geradas a partir de um recurso da sua aplicação.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4b4222ff45_0_264"/>
          <p:cNvSpPr/>
          <p:nvPr/>
        </p:nvSpPr>
        <p:spPr>
          <a:xfrm>
            <a:off x="7517675" y="3184250"/>
            <a:ext cx="4379100" cy="11979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herdar como base a classe </a:t>
            </a:r>
            <a:r>
              <a:rPr b="1" lang="de-DE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ResponseEntityExceptionHandler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ela já possui vários métodos que tratam exceções para que o usuário tenha uma resposta mais completa a respeito do erro lançado, sendo cada método para uma exceção específica.</a:t>
            </a:r>
            <a:endParaRPr sz="1200"/>
          </a:p>
        </p:txBody>
      </p:sp>
      <p:sp>
        <p:nvSpPr>
          <p:cNvPr id="244" name="Google Shape;244;g14b4222ff45_0_264"/>
          <p:cNvSpPr txBox="1"/>
          <p:nvPr/>
        </p:nvSpPr>
        <p:spPr>
          <a:xfrm>
            <a:off x="304300" y="3191450"/>
            <a:ext cx="7053000" cy="106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ControllerAdvice</a:t>
            </a:r>
            <a:endParaRPr b="1" sz="11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ControllerExeptionHandler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ResponseEntityExceptionHandler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b4222ff45_0_27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Exceções</a:t>
            </a:r>
            <a:endParaRPr/>
          </a:p>
        </p:txBody>
      </p:sp>
      <p:sp>
        <p:nvSpPr>
          <p:cNvPr id="250" name="Google Shape;250;g14b4222ff45_0_275"/>
          <p:cNvSpPr/>
          <p:nvPr/>
        </p:nvSpPr>
        <p:spPr>
          <a:xfrm>
            <a:off x="389076" y="1643250"/>
            <a:ext cx="1004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Testando no Postman vamos ter um tratamento simplificado de erros pela exceção gerada com corpo de resposta vazio.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la do postman com o post enviado e o status 400 como retorno" id="251" name="Google Shape;251;g14b4222ff45_0_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5629" y="2139166"/>
            <a:ext cx="7874290" cy="433213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b4222ff45_0_28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Exceções</a:t>
            </a:r>
            <a:endParaRPr/>
          </a:p>
        </p:txBody>
      </p:sp>
      <p:sp>
        <p:nvSpPr>
          <p:cNvPr id="257" name="Google Shape;257;g14b4222ff45_0_286"/>
          <p:cNvSpPr/>
          <p:nvPr/>
        </p:nvSpPr>
        <p:spPr>
          <a:xfrm>
            <a:off x="365100" y="1737425"/>
            <a:ext cx="114432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alguma validação feita pelas anotações do Bean Validation falha é lançada uma exceção do tipo </a:t>
            </a:r>
            <a:r>
              <a:rPr b="1" lang="de-DE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MethodArgumentNotValidException</a:t>
            </a:r>
            <a:endParaRPr b="1" sz="1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captura dessa exceção só é possível graças a anotação </a:t>
            </a:r>
            <a:r>
              <a:rPr b="1" lang="de-DE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@ExceptionHandler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está na classe do Spring que herdamos. Essa anotação prov</a:t>
            </a:r>
            <a:r>
              <a:rPr lang="de-DE" sz="1200"/>
              <a:t>ê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ao método a capacidade de tratar uma exceção quando ela for lançada. Para isso precisamos passar a classe da exceção como parâmetro da anotação e passar um objeto do tipo da exceção como parâmetro do método.</a:t>
            </a:r>
            <a:endParaRPr sz="1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4b4222ff45_0_286"/>
          <p:cNvSpPr/>
          <p:nvPr/>
        </p:nvSpPr>
        <p:spPr>
          <a:xfrm>
            <a:off x="1045034" y="2975833"/>
            <a:ext cx="9061500" cy="3117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sobrescrever o método </a:t>
            </a:r>
            <a:r>
              <a:rPr b="1" lang="de-DE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handleMethodArgumentNotValid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alterar o retorno para o método </a:t>
            </a:r>
            <a:r>
              <a:rPr b="1" lang="de-DE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handleExceptionInternal</a:t>
            </a:r>
            <a:endParaRPr b="1" sz="1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14b4222ff45_0_286"/>
          <p:cNvSpPr txBox="1"/>
          <p:nvPr/>
        </p:nvSpPr>
        <p:spPr>
          <a:xfrm>
            <a:off x="894925" y="3692775"/>
            <a:ext cx="10560300" cy="184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ControllerAdvice</a:t>
            </a:r>
            <a:endParaRPr b="1" sz="12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ControllerExeptionHandler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ResponseEntityExceptionHandler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 b="1" sz="12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handleMethodArgumentNotValid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MethodArgumentNotValidException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HttpHeaders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HttpStatus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WebRequest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handleMethodArgumentNotValid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b4222ff45_0_29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Exceções</a:t>
            </a:r>
            <a:endParaRPr/>
          </a:p>
        </p:txBody>
      </p:sp>
      <p:sp>
        <p:nvSpPr>
          <p:cNvPr id="265" name="Google Shape;265;g14b4222ff45_0_297"/>
          <p:cNvSpPr txBox="1"/>
          <p:nvPr/>
        </p:nvSpPr>
        <p:spPr>
          <a:xfrm>
            <a:off x="358000" y="1602800"/>
            <a:ext cx="6283500" cy="203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ErroResposta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LocalDateTime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dataHora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  public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ErroResposta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LocalDateTime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dataHora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dataHora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dataHora</a:t>
            </a: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-DE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//... gets e sets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g14b4222ff45_0_297"/>
          <p:cNvSpPr/>
          <p:nvPr/>
        </p:nvSpPr>
        <p:spPr>
          <a:xfrm>
            <a:off x="6773225" y="2374495"/>
            <a:ext cx="5171700" cy="6024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a classe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ErroResposta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pacote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construtor com todos argumentos, getter e setter.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4b4222ff45_0_297"/>
          <p:cNvSpPr/>
          <p:nvPr/>
        </p:nvSpPr>
        <p:spPr>
          <a:xfrm>
            <a:off x="150725" y="4804375"/>
            <a:ext cx="3297000" cy="9045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a instância de </a:t>
            </a:r>
            <a:r>
              <a:rPr b="1" lang="de-DE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ErroResposta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 classe </a:t>
            </a:r>
            <a:r>
              <a:rPr b="1" lang="de-DE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ControllerExceptionHandler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passar para o argumento que retorna o corpo da requisição.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4b4222ff45_0_297"/>
          <p:cNvSpPr txBox="1"/>
          <p:nvPr/>
        </p:nvSpPr>
        <p:spPr>
          <a:xfrm>
            <a:off x="3655100" y="4389875"/>
            <a:ext cx="8327700" cy="19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ControllerAdvice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ControllerExeptionHandler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ResponseEntityExceptionHandler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handleMethodArgumentNotValid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MethodArgumentNotValidException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						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HttpHeaders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WebRequest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ErroResposta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erroResposta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ErroResposta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"Existem Campos Inválidos, Confira o preechimento"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LocalDateTime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handleExceptionInternal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erroResposta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222ff45_0_9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Revisão - Correção do Exercício</a:t>
            </a:r>
            <a:endParaRPr/>
          </a:p>
        </p:txBody>
      </p:sp>
      <p:sp>
        <p:nvSpPr>
          <p:cNvPr id="107" name="Google Shape;107;g14b4222ff45_0_96"/>
          <p:cNvSpPr txBox="1"/>
          <p:nvPr/>
        </p:nvSpPr>
        <p:spPr>
          <a:xfrm>
            <a:off x="376800" y="1968850"/>
            <a:ext cx="4879800" cy="406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"cliente"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GenerationType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"id_cliente"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cpf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// gets e sets para os atributos restantes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g14b4222ff45_0_96"/>
          <p:cNvSpPr txBox="1"/>
          <p:nvPr/>
        </p:nvSpPr>
        <p:spPr>
          <a:xfrm>
            <a:off x="5718125" y="1985175"/>
            <a:ext cx="6283500" cy="100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JpaRepository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g14b4222ff45_0_96"/>
          <p:cNvSpPr txBox="1"/>
          <p:nvPr/>
        </p:nvSpPr>
        <p:spPr>
          <a:xfrm>
            <a:off x="5718125" y="3422700"/>
            <a:ext cx="6283500" cy="147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cliente (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id_cliente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GENERATED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nome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cpf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email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data_nascimento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(id_cliente)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g14b4222ff45_0_96"/>
          <p:cNvSpPr txBox="1"/>
          <p:nvPr/>
        </p:nvSpPr>
        <p:spPr>
          <a:xfrm>
            <a:off x="5718125" y="5654675"/>
            <a:ext cx="6283500" cy="99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spring.datasource.url=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jdbc:postgresql://localhost:5432/aula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spring.datasource.username=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postgres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spring.datasource.password=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postgres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spring.jpa.show-sql=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spring.jpa.hibernate.ddl-auto=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g14b4222ff45_0_96"/>
          <p:cNvSpPr txBox="1"/>
          <p:nvPr/>
        </p:nvSpPr>
        <p:spPr>
          <a:xfrm>
            <a:off x="452175" y="1620300"/>
            <a:ext cx="48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Classe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Cliente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no pacote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domain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222ff45_0_96"/>
          <p:cNvSpPr txBox="1"/>
          <p:nvPr/>
        </p:nvSpPr>
        <p:spPr>
          <a:xfrm>
            <a:off x="5718125" y="1485500"/>
            <a:ext cx="48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Interface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ClienteRepository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no pacote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222ff45_0_96"/>
          <p:cNvSpPr txBox="1"/>
          <p:nvPr/>
        </p:nvSpPr>
        <p:spPr>
          <a:xfrm>
            <a:off x="5718125" y="3082238"/>
            <a:ext cx="48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Criação da tabela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cliente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222ff45_0_96"/>
          <p:cNvSpPr txBox="1"/>
          <p:nvPr/>
        </p:nvSpPr>
        <p:spPr>
          <a:xfrm>
            <a:off x="5718125" y="4924925"/>
            <a:ext cx="628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Alterar a propriedade spring.jpa.hibernate.ddl-auto para none para que o hibernate não crie as tabelas automaticamente no banco de dados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b4222ff45_0_31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Exceções</a:t>
            </a:r>
            <a:endParaRPr/>
          </a:p>
        </p:txBody>
      </p:sp>
      <p:sp>
        <p:nvSpPr>
          <p:cNvPr id="274" name="Google Shape;274;g14b4222ff45_0_313"/>
          <p:cNvSpPr/>
          <p:nvPr/>
        </p:nvSpPr>
        <p:spPr>
          <a:xfrm>
            <a:off x="1318627" y="1556550"/>
            <a:ext cx="1837200" cy="3387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Testar no Postman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la do postman com status 400 e o json de retorno informando o status 400, titulo &quot;Existem campos inválidos, confira o preenchimento&quot; e dataHora &quot;2021-03-07T09:44:48,35&quot;" id="275" name="Google Shape;275;g14b4222ff45_0_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552" y="2086189"/>
            <a:ext cx="8412225" cy="440081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b4222ff45_0_319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Personalizar Exceção</a:t>
            </a:r>
            <a:endParaRPr/>
          </a:p>
        </p:txBody>
      </p:sp>
      <p:sp>
        <p:nvSpPr>
          <p:cNvPr id="281" name="Google Shape;281;g14b4222ff45_0_319"/>
          <p:cNvSpPr/>
          <p:nvPr/>
        </p:nvSpPr>
        <p:spPr>
          <a:xfrm>
            <a:off x="838207" y="1598706"/>
            <a:ext cx="859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sabermos quais campos estão gerando a exceção precisamos fazer algumas alterações no código.</a:t>
            </a:r>
            <a:endParaRPr/>
          </a:p>
        </p:txBody>
      </p:sp>
      <p:sp>
        <p:nvSpPr>
          <p:cNvPr id="282" name="Google Shape;282;g14b4222ff45_0_319"/>
          <p:cNvSpPr/>
          <p:nvPr/>
        </p:nvSpPr>
        <p:spPr>
          <a:xfrm>
            <a:off x="7391000" y="2998044"/>
            <a:ext cx="4620000" cy="14202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a propriedade 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permite personalizar as mensagens para o usuário.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a anotação 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@DecimalMax 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@DecimalMin 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responsável pelos valores máximos e mínimos para o atributo 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/>
          </a:p>
        </p:txBody>
      </p:sp>
      <p:sp>
        <p:nvSpPr>
          <p:cNvPr id="283" name="Google Shape;283;g14b4222ff45_0_319"/>
          <p:cNvSpPr txBox="1"/>
          <p:nvPr/>
        </p:nvSpPr>
        <p:spPr>
          <a:xfrm>
            <a:off x="160150" y="2119175"/>
            <a:ext cx="6952200" cy="357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"produto"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GenerationType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"id_produto"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NotBlank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"Preencha a descrição"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"Tamanho máximo 40"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"descricao"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descricao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DecimalMax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"5000"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"O preço não pode ser maior que R${value}.00"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DecimalMin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"10"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"O preço não pode ser melhor que R${value}.00"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"data_cadastro"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Temporal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TemporalType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dataCadastro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4b4222ff45_0_329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Personalizar Exceção</a:t>
            </a:r>
            <a:endParaRPr/>
          </a:p>
        </p:txBody>
      </p:sp>
      <p:sp>
        <p:nvSpPr>
          <p:cNvPr id="289" name="Google Shape;289;g14b4222ff45_0_329"/>
          <p:cNvSpPr txBox="1"/>
          <p:nvPr/>
        </p:nvSpPr>
        <p:spPr>
          <a:xfrm>
            <a:off x="1762650" y="2590575"/>
            <a:ext cx="8666700" cy="228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ErroResposta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LocalDateTime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dataHora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ErroResposta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LocalDateTime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dataHora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dataHora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dataHora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g14b4222ff45_0_329"/>
          <p:cNvSpPr/>
          <p:nvPr/>
        </p:nvSpPr>
        <p:spPr>
          <a:xfrm>
            <a:off x="1885118" y="1499554"/>
            <a:ext cx="8186400" cy="4317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adicionar o atributo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erros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 classe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ErroResposta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4b4222ff45_0_329"/>
          <p:cNvSpPr/>
          <p:nvPr/>
        </p:nvSpPr>
        <p:spPr>
          <a:xfrm>
            <a:off x="4238251" y="5535590"/>
            <a:ext cx="3715500" cy="6732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construtor com argumentos, getter e setter para a lista de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erros</a:t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b4222ff45_0_34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Personalizar Exceção</a:t>
            </a:r>
            <a:endParaRPr/>
          </a:p>
        </p:txBody>
      </p:sp>
      <p:sp>
        <p:nvSpPr>
          <p:cNvPr id="297" name="Google Shape;297;g14b4222ff45_0_341"/>
          <p:cNvSpPr txBox="1"/>
          <p:nvPr/>
        </p:nvSpPr>
        <p:spPr>
          <a:xfrm>
            <a:off x="273200" y="2223200"/>
            <a:ext cx="11756700" cy="357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ControllerAdvice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ControllerExeptionHandler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ResponseEntityExceptionHandler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handleMethodArgumentNotValid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MethodArgumentNotValidException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HttpHeaders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WebRequest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FieldError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getBindingResult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getFieldErrors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getField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getDefaultMessage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ErroResposta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erroResposta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ErroResposta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"Existem Campos Inválidos, Confira o preechimento"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LocalDateTime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handleExceptionInternal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erroResposta,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g14b4222ff45_0_341"/>
          <p:cNvSpPr/>
          <p:nvPr/>
        </p:nvSpPr>
        <p:spPr>
          <a:xfrm>
            <a:off x="508200" y="1667400"/>
            <a:ext cx="5489700" cy="3387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alterar o método </a:t>
            </a:r>
            <a:r>
              <a:rPr b="1" lang="de-DE" sz="15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handleMethodArgumentNotValid</a:t>
            </a:r>
            <a:endParaRPr b="1" sz="15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4b4222ff45_0_341"/>
          <p:cNvSpPr/>
          <p:nvPr/>
        </p:nvSpPr>
        <p:spPr>
          <a:xfrm>
            <a:off x="6688425" y="3143200"/>
            <a:ext cx="5278200" cy="1325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O bind </a:t>
            </a:r>
            <a:r>
              <a:rPr b="1" lang="de-DE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BindingResult </a:t>
            </a:r>
            <a:r>
              <a:rPr lang="de-DE" sz="1200">
                <a:solidFill>
                  <a:srgbClr val="202124"/>
                </a:solidFill>
              </a:rPr>
              <a:t>reúne</a:t>
            </a:r>
            <a:r>
              <a:rPr lang="de-DE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informações sobre erros que resultam da validação de uma instância de classe. </a:t>
            </a:r>
            <a:endParaRPr sz="18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Obtemos uma coleção de instâncias do tipo </a:t>
            </a:r>
            <a:r>
              <a:rPr b="1" lang="de-DE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FieldError</a:t>
            </a:r>
            <a:r>
              <a:rPr b="1" lang="de-DE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de-DE" sz="1200">
                <a:solidFill>
                  <a:srgbClr val="202124"/>
                </a:solidFill>
              </a:rPr>
              <a:t>p</a:t>
            </a:r>
            <a:r>
              <a:rPr lang="de-DE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ercorremos a coleção e recuperamos o nome do campo e a mensagem de erro para cada campo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4b4222ff45_0_341"/>
          <p:cNvSpPr/>
          <p:nvPr/>
        </p:nvSpPr>
        <p:spPr>
          <a:xfrm>
            <a:off x="6631897" y="5081200"/>
            <a:ext cx="5334600" cy="279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Instanciamos a classe </a:t>
            </a:r>
            <a:r>
              <a:rPr b="1" lang="de-DE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ErroResposta</a:t>
            </a:r>
            <a:r>
              <a:rPr lang="de-DE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e passamos os argumentos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b4222ff45_0_35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Exercício</a:t>
            </a:r>
            <a:endParaRPr/>
          </a:p>
        </p:txBody>
      </p:sp>
      <p:sp>
        <p:nvSpPr>
          <p:cNvPr id="306" name="Google Shape;306;g14b4222ff45_0_354"/>
          <p:cNvSpPr/>
          <p:nvPr/>
        </p:nvSpPr>
        <p:spPr>
          <a:xfrm>
            <a:off x="1009348" y="1937122"/>
            <a:ext cx="10248000" cy="29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validações na classe </a:t>
            </a:r>
            <a:r>
              <a:rPr b="1"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exercício da aula passada:</a:t>
            </a:r>
            <a:endParaRPr sz="1800"/>
          </a:p>
          <a:p>
            <a:pPr indent="-311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atributo </a:t>
            </a:r>
            <a:r>
              <a:rPr b="1"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poderá ser nulo e tamanho máximo de 60.</a:t>
            </a:r>
            <a:endParaRPr sz="1800"/>
          </a:p>
          <a:p>
            <a:pPr indent="-311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 a anotação para validar o </a:t>
            </a:r>
            <a:r>
              <a:rPr b="1"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cpf.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 a anotação para validar o </a:t>
            </a:r>
            <a:r>
              <a:rPr b="1"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Adicionar a propriedade </a:t>
            </a:r>
            <a:r>
              <a:rPr b="1"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uma mensagem personalizada de validação para cada atributo.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Fazer o teste no Postman para verificar se as validações estão funcionando.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b4222ff45_0_359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Exercício</a:t>
            </a:r>
            <a:endParaRPr/>
          </a:p>
        </p:txBody>
      </p:sp>
      <p:sp>
        <p:nvSpPr>
          <p:cNvPr id="312" name="Google Shape;312;g14b4222ff45_0_359"/>
          <p:cNvSpPr/>
          <p:nvPr/>
        </p:nvSpPr>
        <p:spPr>
          <a:xfrm>
            <a:off x="301450" y="1851075"/>
            <a:ext cx="3644100" cy="3438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Inserir as anotações na classe </a:t>
            </a:r>
            <a:r>
              <a:rPr b="1" lang="de-DE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4b4222ff45_0_359"/>
          <p:cNvSpPr/>
          <p:nvPr/>
        </p:nvSpPr>
        <p:spPr>
          <a:xfrm>
            <a:off x="5101800" y="1851075"/>
            <a:ext cx="6252000" cy="3438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Inserir </a:t>
            </a:r>
            <a:r>
              <a:rPr b="1" lang="de-DE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@Valid</a:t>
            </a:r>
            <a:r>
              <a:rPr lang="de-DE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no argumento antes do </a:t>
            </a:r>
            <a:r>
              <a:rPr b="1" lang="de-DE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@RequestBody</a:t>
            </a:r>
            <a:r>
              <a:rPr lang="de-DE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dos métodos </a:t>
            </a:r>
            <a:r>
              <a:rPr b="1" lang="de-DE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inserir</a:t>
            </a:r>
            <a:r>
              <a:rPr lang="de-DE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de-DE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atualizar</a:t>
            </a:r>
            <a:r>
              <a:rPr lang="de-DE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4b4222ff45_0_359"/>
          <p:cNvSpPr txBox="1"/>
          <p:nvPr/>
        </p:nvSpPr>
        <p:spPr>
          <a:xfrm>
            <a:off x="301450" y="2383350"/>
            <a:ext cx="4116600" cy="325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b="1" sz="9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"cliente"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9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GenerationType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"id_cliente"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NotBlank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"Preencha o nome"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9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CPF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"CPF Inválido"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9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cpf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"Email inválido"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9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g14b4222ff45_0_359"/>
          <p:cNvSpPr txBox="1"/>
          <p:nvPr/>
        </p:nvSpPr>
        <p:spPr>
          <a:xfrm>
            <a:off x="4578275" y="2383350"/>
            <a:ext cx="7613700" cy="237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PostMapping</a:t>
            </a:r>
            <a:endParaRPr b="1" sz="9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ResponseStatus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HttpStatus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inserir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Valid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RequestBody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 sz="9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PutMapping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"/{id}"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atualizar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PathVariable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Valid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RequestBody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 sz="9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existsById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de-DE" sz="9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 sz="9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222ff45_0_12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Revisão - Correção do Exercício</a:t>
            </a:r>
            <a:endParaRPr/>
          </a:p>
        </p:txBody>
      </p:sp>
      <p:sp>
        <p:nvSpPr>
          <p:cNvPr id="120" name="Google Shape;120;g14b4222ff45_0_121"/>
          <p:cNvSpPr txBox="1"/>
          <p:nvPr/>
        </p:nvSpPr>
        <p:spPr>
          <a:xfrm>
            <a:off x="131900" y="2600050"/>
            <a:ext cx="4747800" cy="295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RestController</a:t>
            </a:r>
            <a:endParaRPr b="1" sz="9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RequestMapping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"/clientes"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ClienteController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endParaRPr b="1" sz="9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ClienteRepository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clienteRepository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endParaRPr b="1" sz="9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listar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clienteRepository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findAll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"/{id}"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buscar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PathVariable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clienteRepository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findById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isPresent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g14b4222ff45_0_121"/>
          <p:cNvSpPr txBox="1"/>
          <p:nvPr/>
        </p:nvSpPr>
        <p:spPr>
          <a:xfrm>
            <a:off x="5049300" y="2600050"/>
            <a:ext cx="7029900" cy="35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PostMapping</a:t>
            </a:r>
            <a:endParaRPr b="1" sz="9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ResponseStatus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HttpStatus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inserir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RequestBody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clienteRepository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PutMapping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"/{id}"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atualizar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PathVariable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RequestBody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clienteRepository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existsById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setId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clienteRepository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DeleteMapping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"/{id}"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remover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PathVariable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clienteRepository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existsById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clienteRepository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deleteById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noContent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g14b4222ff45_0_121"/>
          <p:cNvSpPr txBox="1"/>
          <p:nvPr/>
        </p:nvSpPr>
        <p:spPr>
          <a:xfrm>
            <a:off x="3994225" y="1639125"/>
            <a:ext cx="54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Criar a classe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ClienteController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222ff45_0_121"/>
          <p:cNvSpPr txBox="1"/>
          <p:nvPr/>
        </p:nvSpPr>
        <p:spPr>
          <a:xfrm>
            <a:off x="207250" y="2053625"/>
            <a:ext cx="46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Declaração da classe, repositório e métodos buscar e listar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4b4222ff45_0_121"/>
          <p:cNvSpPr txBox="1"/>
          <p:nvPr/>
        </p:nvSpPr>
        <p:spPr>
          <a:xfrm>
            <a:off x="5049300" y="2119588"/>
            <a:ext cx="46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Métodos inserir, atualizar e remover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b4222ff45_0_13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Ioc e Injeção de Dependência</a:t>
            </a:r>
            <a:endParaRPr/>
          </a:p>
        </p:txBody>
      </p:sp>
      <p:sp>
        <p:nvSpPr>
          <p:cNvPr id="130" name="Google Shape;130;g14b4222ff45_0_134"/>
          <p:cNvSpPr txBox="1"/>
          <p:nvPr/>
        </p:nvSpPr>
        <p:spPr>
          <a:xfrm>
            <a:off x="631099" y="1702825"/>
            <a:ext cx="107862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criar um exemplo para explicar os conceitos de inversão de controle.  Na classe </a:t>
            </a:r>
            <a:r>
              <a:rPr b="1" i="0" lang="de-DE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Exame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método </a:t>
            </a:r>
            <a:r>
              <a:rPr b="1" i="0" lang="de-DE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calcularExame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retorna o  valor do exame mais uma taxa de </a:t>
            </a:r>
            <a:r>
              <a:rPr lang="de-DE"/>
              <a:t>administração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5% de acréscimo no valor do exame.  Na classe consulta o método </a:t>
            </a:r>
            <a:r>
              <a:rPr b="1" i="0" lang="de-DE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calcularConsulta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possui uma taxa de administração de 10% de </a:t>
            </a:r>
            <a:r>
              <a:rPr lang="de-DE"/>
              <a:t>acréscimo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valor da consulta.</a:t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4b4222ff45_0_134"/>
          <p:cNvSpPr txBox="1"/>
          <p:nvPr/>
        </p:nvSpPr>
        <p:spPr>
          <a:xfrm>
            <a:off x="838200" y="2716525"/>
            <a:ext cx="4367700" cy="106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calcularExame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1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de-DE" sz="11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0.05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g14b4222ff45_0_134"/>
          <p:cNvSpPr txBox="1"/>
          <p:nvPr/>
        </p:nvSpPr>
        <p:spPr>
          <a:xfrm>
            <a:off x="6508327" y="2770500"/>
            <a:ext cx="4767900" cy="106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calcularConsulta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1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de-DE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de-DE" sz="11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g14b4222ff45_0_134"/>
          <p:cNvSpPr txBox="1"/>
          <p:nvPr/>
        </p:nvSpPr>
        <p:spPr>
          <a:xfrm>
            <a:off x="1289528" y="4267400"/>
            <a:ext cx="8991900" cy="142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Pagamento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1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1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calcularProcedimento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valorConsulta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valorExame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1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1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calcularConsulta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valorConsulta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b="1" lang="de-DE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1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calcularExame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valorExame</a:t>
            </a: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g14b4222ff45_0_134"/>
          <p:cNvSpPr/>
          <p:nvPr/>
        </p:nvSpPr>
        <p:spPr>
          <a:xfrm>
            <a:off x="1045648" y="5983375"/>
            <a:ext cx="1045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exemplo acima foi utilizada da forma acoplada onde criamos instâncias de </a:t>
            </a:r>
            <a:r>
              <a:rPr b="1" i="0" lang="de-DE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Consulta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de-DE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Exame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dentro da classe </a:t>
            </a:r>
            <a:r>
              <a:rPr b="1" i="0" lang="de-DE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Pagamento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que torna difícil a manutenção futura do código.  A classe </a:t>
            </a:r>
            <a:r>
              <a:rPr b="1" i="0" lang="de-DE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Pagamento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depende de </a:t>
            </a:r>
            <a:r>
              <a:rPr b="1" i="0" lang="de-DE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Consulta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de-DE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Exame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b4222ff45_0_149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Ioc e Injeção de Dependência</a:t>
            </a:r>
            <a:endParaRPr/>
          </a:p>
        </p:txBody>
      </p:sp>
      <p:sp>
        <p:nvSpPr>
          <p:cNvPr id="140" name="Google Shape;140;g14b4222ff45_0_149"/>
          <p:cNvSpPr txBox="1"/>
          <p:nvPr/>
        </p:nvSpPr>
        <p:spPr>
          <a:xfrm>
            <a:off x="1535525" y="2205300"/>
            <a:ext cx="8431200" cy="244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SpringBootApplication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Exercicio01Application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CommandLineRunner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SpringApplication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Exercicio03Application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Pagamento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pagamento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Pagamento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"Total a pagar:"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pagamento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calcularProcedimento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200.0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80.0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g14b4222ff45_0_149"/>
          <p:cNvSpPr txBox="1"/>
          <p:nvPr/>
        </p:nvSpPr>
        <p:spPr>
          <a:xfrm>
            <a:off x="291950" y="1550425"/>
            <a:ext cx="114645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executar o exemplo anterior no Spring Boot vamos implementar na classe de execução do Spring Boot o método </a:t>
            </a:r>
            <a:r>
              <a:rPr b="1" i="0" lang="de-DE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CommandLineRunner</a:t>
            </a: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implementar o método </a:t>
            </a:r>
            <a:r>
              <a:rPr b="1" i="0" lang="de-DE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testar executando como Java Application. </a:t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14b4222ff45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02925"/>
            <a:ext cx="11887199" cy="62608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4b4222ff45_0_149"/>
          <p:cNvSpPr/>
          <p:nvPr/>
        </p:nvSpPr>
        <p:spPr>
          <a:xfrm>
            <a:off x="84775" y="5294225"/>
            <a:ext cx="1648500" cy="33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b4222ff45_0_159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Ioc e Injeção de Dependência</a:t>
            </a:r>
            <a:endParaRPr/>
          </a:p>
        </p:txBody>
      </p:sp>
      <p:sp>
        <p:nvSpPr>
          <p:cNvPr id="149" name="Google Shape;149;g14b4222ff45_0_159"/>
          <p:cNvSpPr txBox="1"/>
          <p:nvPr/>
        </p:nvSpPr>
        <p:spPr>
          <a:xfrm>
            <a:off x="0" y="1544550"/>
            <a:ext cx="121920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Melhorando o código aplicando a inversão de controle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modificar a classe de </a:t>
            </a:r>
            <a:r>
              <a:rPr b="1" i="0" lang="de-DE" sz="15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Pagamento</a:t>
            </a:r>
            <a:r>
              <a:rPr b="0" i="0" lang="de-DE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retirar as instâncias desta classe, agora quem vai controlar as injeções de dependências será classe com </a:t>
            </a:r>
            <a:r>
              <a:rPr b="1" i="0" lang="de-DE" sz="15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de-DE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passamos os objetos através do construtor da classe </a:t>
            </a:r>
            <a:r>
              <a:rPr b="1" i="0" lang="de-DE" sz="15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Pagamento</a:t>
            </a:r>
            <a:r>
              <a:rPr b="0" i="0" lang="de-DE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4b4222ff45_0_159"/>
          <p:cNvSpPr txBox="1"/>
          <p:nvPr/>
        </p:nvSpPr>
        <p:spPr>
          <a:xfrm>
            <a:off x="6113800" y="3025475"/>
            <a:ext cx="5765400" cy="293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SpringBootApplication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Exercicio03Application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CommandLineRunner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SpringApplication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Exercicio01Application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Pagamento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pagamento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Pagamento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"Total a pagar:"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pagamento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calcularProcedimento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200.0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80.0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g14b4222ff45_0_159"/>
          <p:cNvSpPr txBox="1"/>
          <p:nvPr/>
        </p:nvSpPr>
        <p:spPr>
          <a:xfrm>
            <a:off x="150500" y="3025475"/>
            <a:ext cx="5765400" cy="309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Pagamento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Pagamento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calcularProcedimento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calcularConsulta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+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calcularExame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b4222ff45_0_17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Ioc e Injeção de Dependência</a:t>
            </a:r>
            <a:endParaRPr/>
          </a:p>
        </p:txBody>
      </p:sp>
      <p:sp>
        <p:nvSpPr>
          <p:cNvPr id="157" name="Google Shape;157;g14b4222ff45_0_170"/>
          <p:cNvSpPr txBox="1"/>
          <p:nvPr/>
        </p:nvSpPr>
        <p:spPr>
          <a:xfrm>
            <a:off x="129423" y="1544475"/>
            <a:ext cx="119757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Realizando a injeção de dependência pelo Spring</a:t>
            </a:r>
            <a:endParaRPr sz="1700"/>
          </a:p>
          <a:p>
            <a:pPr indent="0" lvl="0" marL="139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anotar nossas classes </a:t>
            </a:r>
            <a:r>
              <a:rPr b="1" i="0" lang="de-DE" sz="15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Pagamento</a:t>
            </a:r>
            <a:r>
              <a:rPr b="0" i="0" lang="de-DE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de-DE" sz="15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Consulta</a:t>
            </a:r>
            <a:r>
              <a:rPr b="0" i="0" lang="de-DE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de-DE" sz="15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Exame</a:t>
            </a:r>
            <a:r>
              <a:rPr b="0" i="0" lang="de-DE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a anotação </a:t>
            </a:r>
            <a:r>
              <a:rPr b="1" i="0" lang="de-DE" sz="15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@Component</a:t>
            </a:r>
            <a:r>
              <a:rPr b="0" i="0" lang="de-DE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que elas possam ser gerenciadas pelo Spring.  Podemos utilizar outras anotações como </a:t>
            </a:r>
            <a:r>
              <a:rPr b="1" i="0" lang="de-DE" sz="15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@Service</a:t>
            </a:r>
            <a:r>
              <a:rPr b="0" i="0" lang="de-DE" sz="15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de-DE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b="0" i="0" lang="de-DE" sz="15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de-DE" sz="15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@Configuration </a:t>
            </a:r>
            <a:r>
              <a:rPr b="0" i="0" lang="de-DE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exemplo.</a:t>
            </a:r>
            <a:endParaRPr sz="1700"/>
          </a:p>
          <a:p>
            <a:pPr indent="0" lvl="0" marL="139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4b4222ff45_0_170"/>
          <p:cNvSpPr txBox="1"/>
          <p:nvPr/>
        </p:nvSpPr>
        <p:spPr>
          <a:xfrm>
            <a:off x="150500" y="3025475"/>
            <a:ext cx="5765400" cy="325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@Component</a:t>
            </a:r>
            <a:endParaRPr b="1"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Pagamento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Pagamento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calcularProcedimento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Double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calcularConsulta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+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calcularExame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g14b4222ff45_0_170"/>
          <p:cNvSpPr/>
          <p:nvPr/>
        </p:nvSpPr>
        <p:spPr>
          <a:xfrm>
            <a:off x="6301800" y="2870719"/>
            <a:ext cx="5004900" cy="8598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deixar o construtor da forma que estava e o próprio Spring realizará a injeção de dependência através do construtor definido na classe Pagamento.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4b4222ff45_0_170"/>
          <p:cNvSpPr txBox="1"/>
          <p:nvPr/>
        </p:nvSpPr>
        <p:spPr>
          <a:xfrm>
            <a:off x="6247850" y="3825002"/>
            <a:ext cx="5226000" cy="22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IoC - </a:t>
            </a:r>
            <a:r>
              <a:rPr b="1" lang="de-DE"/>
              <a:t>Inversão</a:t>
            </a: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Controle</a:t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Nossa aplicação não é mais responsável por criar os componentes, o Spring passa a ser o responsável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Controllers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Beans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Etc.. 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b4222ff45_0_178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Ioc e Injeção de Dependência</a:t>
            </a:r>
            <a:endParaRPr/>
          </a:p>
        </p:txBody>
      </p:sp>
      <p:sp>
        <p:nvSpPr>
          <p:cNvPr id="166" name="Google Shape;166;g14b4222ff45_0_178"/>
          <p:cNvSpPr txBox="1"/>
          <p:nvPr/>
        </p:nvSpPr>
        <p:spPr>
          <a:xfrm>
            <a:off x="129448" y="1610450"/>
            <a:ext cx="117966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Realizando a injeção de dependência pelo Spring</a:t>
            </a:r>
            <a:endParaRPr sz="1700"/>
          </a:p>
          <a:p>
            <a:pPr indent="0" lvl="0" marL="139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modificar nossa classe principal definindo um atributo para </a:t>
            </a:r>
            <a:r>
              <a:rPr b="1" lang="de-DE" sz="15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Pagamento</a:t>
            </a:r>
            <a:r>
              <a:rPr lang="de-DE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anotando com </a:t>
            </a:r>
            <a:r>
              <a:rPr b="1" lang="de-DE" sz="15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@Autowired</a:t>
            </a:r>
            <a:endParaRPr b="1" sz="15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4b4222ff45_0_178"/>
          <p:cNvSpPr txBox="1"/>
          <p:nvPr/>
        </p:nvSpPr>
        <p:spPr>
          <a:xfrm>
            <a:off x="235500" y="2703625"/>
            <a:ext cx="5802900" cy="27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SpringBootApplication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Exercicio03Application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CommandLineRunner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Pagamento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pagamento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SpringApplication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Exercicio01Application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"Total a pagar:"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pagamento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calcularProcedimento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200.0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80.0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g14b4222ff45_0_178"/>
          <p:cNvSpPr txBox="1"/>
          <p:nvPr/>
        </p:nvSpPr>
        <p:spPr>
          <a:xfrm>
            <a:off x="6470856" y="3257521"/>
            <a:ext cx="53892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Injeção de Dependência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componentes são “injetados” onde são necessários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 com anotação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@Autowired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 (componentes) requisitados no construtor de componentes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g14b4222ff45_0_178"/>
          <p:cNvGrpSpPr/>
          <p:nvPr/>
        </p:nvGrpSpPr>
        <p:grpSpPr>
          <a:xfrm>
            <a:off x="8980237" y="2649002"/>
            <a:ext cx="874090" cy="533041"/>
            <a:chOff x="11106813" y="1090776"/>
            <a:chExt cx="570816" cy="408554"/>
          </a:xfrm>
        </p:grpSpPr>
        <p:sp>
          <p:nvSpPr>
            <p:cNvPr id="170" name="Google Shape;170;g14b4222ff45_0_178"/>
            <p:cNvSpPr txBox="1"/>
            <p:nvPr/>
          </p:nvSpPr>
          <p:spPr>
            <a:xfrm>
              <a:off x="11109729" y="1090776"/>
              <a:ext cx="5679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de-DE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1" name="Google Shape;171;g14b4222ff45_0_178"/>
            <p:cNvCxnSpPr/>
            <p:nvPr/>
          </p:nvCxnSpPr>
          <p:spPr>
            <a:xfrm>
              <a:off x="11115247" y="1101530"/>
              <a:ext cx="471000" cy="3978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g14b4222ff45_0_178"/>
            <p:cNvCxnSpPr/>
            <p:nvPr/>
          </p:nvCxnSpPr>
          <p:spPr>
            <a:xfrm flipH="1">
              <a:off x="11106813" y="1101530"/>
              <a:ext cx="457800" cy="386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3" name="Google Shape;173;g14b4222ff45_0_178"/>
          <p:cNvSpPr/>
          <p:nvPr/>
        </p:nvSpPr>
        <p:spPr>
          <a:xfrm>
            <a:off x="6437604" y="4832426"/>
            <a:ext cx="51642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são Beans?</a:t>
            </a:r>
            <a:endParaRPr sz="18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objetos gerenciados pelo próprio Spring.  O Spring fornece algumas anotações como @Component, @Repository, @Service entre outras.  Com o @Autowired não precisaremos fazer new.  O autowired serve para dizer que queremos usar uma instância de uma determinada propriedade.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14b4222ff45_0_178"/>
          <p:cNvPicPr preferRelativeResize="0"/>
          <p:nvPr/>
        </p:nvPicPr>
        <p:blipFill rotWithShape="1">
          <a:blip r:embed="rId3">
            <a:alphaModFix/>
          </a:blip>
          <a:srcRect b="0" l="0" r="32079" t="0"/>
          <a:stretch/>
        </p:blipFill>
        <p:spPr>
          <a:xfrm>
            <a:off x="235500" y="5678275"/>
            <a:ext cx="5906551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b4222ff45_0_19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Ioc e Injeção de Dependência</a:t>
            </a:r>
            <a:endParaRPr/>
          </a:p>
        </p:txBody>
      </p:sp>
      <p:sp>
        <p:nvSpPr>
          <p:cNvPr id="180" name="Google Shape;180;g14b4222ff45_0_193"/>
          <p:cNvSpPr txBox="1"/>
          <p:nvPr/>
        </p:nvSpPr>
        <p:spPr>
          <a:xfrm>
            <a:off x="421473" y="1808249"/>
            <a:ext cx="11457600" cy="1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Realizando a injeção de dependência pelo Spring sem o construtor na classe Pagamento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Outra forma de realizar a injeção de dependência é anotando os atributos com a anotação </a:t>
            </a:r>
            <a:r>
              <a:rPr b="1" lang="de-DE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@Autowired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Vamos retirar o construtor da classe </a:t>
            </a:r>
            <a:r>
              <a:rPr b="1" lang="de-DE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Pagamento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usar a anotação </a:t>
            </a:r>
            <a:r>
              <a:rPr b="1" lang="de-DE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@Autowired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os atributos </a:t>
            </a:r>
            <a:r>
              <a:rPr b="1" lang="de-DE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consulta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de-DE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exame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4b4222ff45_0_193"/>
          <p:cNvSpPr txBox="1"/>
          <p:nvPr/>
        </p:nvSpPr>
        <p:spPr>
          <a:xfrm>
            <a:off x="2317400" y="3363150"/>
            <a:ext cx="6839100" cy="228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Pagamento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calcularProcedimento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calcularConsulta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valorConsulta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+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calcularExame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valorExame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2022-06-14T19:14:16Z</dcterms:created>
</cp:coreProperties>
</file>