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XP7jWMO1r9wR5c9dXeN/yO+Q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9fe3b0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99fe3b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99fe3b09e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99fe3b0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9fe3b09e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99fe3b09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99fe3b09e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99fe3b0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99fe3b09e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99fe3b09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99fe3b09e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99fe3b09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9fe3b09e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99fe3b09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99fe3b09e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99fe3b09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99fe3b09e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99fe3b09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99fe3b09e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99fe3b0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99fe3b09e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99fe3b09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4a7b2d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99fe3b09e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99fe3b09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99fe3b09e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499fe3b09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99fe3b09e_0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99fe3b09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99fe3b09e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99fe3b09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99fe3b09e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99fe3b09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99fe3b09e_0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99fe3b09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99fe3b09e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99fe3b09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99fe3b09e_0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99fe3b09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99fe3b09e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99fe3b09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13eca586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9fe3b09e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99fe3b0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9fe3b09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99fe3b0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99fe3b09e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499fe3b09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9fe3b09e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499fe3b09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99fe3b09e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99fe3b0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99fe3b09e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99fe3b0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localhost:9000/h2-console" TargetMode="External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9fe3b09e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499fe3b09e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05 - Relacionamento entre entidades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Banco de Dados Embedded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Relacionamentos Embedded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Exceções Enum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Herança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99fe3b09e_0_190"/>
          <p:cNvSpPr txBox="1"/>
          <p:nvPr/>
        </p:nvSpPr>
        <p:spPr>
          <a:xfrm>
            <a:off x="228600" y="2117900"/>
            <a:ext cx="62826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placa"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marca"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modelo"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... gets e sets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1499fe3b09e_0_19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Embedded</a:t>
            </a:r>
            <a:endParaRPr/>
          </a:p>
        </p:txBody>
      </p:sp>
      <p:sp>
        <p:nvSpPr>
          <p:cNvPr id="174" name="Google Shape;174;g1499fe3b09e_0_190"/>
          <p:cNvSpPr/>
          <p:nvPr/>
        </p:nvSpPr>
        <p:spPr>
          <a:xfrm>
            <a:off x="364426" y="1526603"/>
            <a:ext cx="5918100" cy="532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abaixo a anotação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@Embedded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 que a tabela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deverá conter todos os campos de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Caracteristica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banco de dados.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499fe3b09e_0_190"/>
          <p:cNvSpPr/>
          <p:nvPr/>
        </p:nvSpPr>
        <p:spPr>
          <a:xfrm>
            <a:off x="6641324" y="3632225"/>
            <a:ext cx="4952700" cy="286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dependência para utilizarmos o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Bean Validation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499fe3b09e_0_190"/>
          <p:cNvSpPr/>
          <p:nvPr/>
        </p:nvSpPr>
        <p:spPr>
          <a:xfrm>
            <a:off x="4419324" y="2612813"/>
            <a:ext cx="7327800" cy="286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 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seus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as anotações do hibernate e do Bean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499fe3b09e_0_190"/>
          <p:cNvSpPr txBox="1"/>
          <p:nvPr/>
        </p:nvSpPr>
        <p:spPr>
          <a:xfrm>
            <a:off x="6641325" y="5840600"/>
            <a:ext cx="5381100" cy="81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adicionamos uma nova dependência, eventualmente ocorrem erros no </a:t>
            </a:r>
            <a:r>
              <a:rPr b="1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pom.xml</a:t>
            </a:r>
            <a:r>
              <a:rPr lang="de-DE" sz="1000"/>
              <a:t>. Estes p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odem ser corrigidos fazendo uma atualização dos repositórios. </a:t>
            </a:r>
            <a:r>
              <a:rPr lang="de-DE" sz="1000">
                <a:solidFill>
                  <a:srgbClr val="000000"/>
                </a:solidFill>
              </a:rPr>
              <a:t>Clique com o botão direito sobre o projeto M</a:t>
            </a:r>
            <a:r>
              <a:rPr b="1" lang="de-DE" sz="1000">
                <a:solidFill>
                  <a:srgbClr val="000000"/>
                </a:solidFill>
              </a:rPr>
              <a:t>aven – Update Project</a:t>
            </a:r>
            <a:r>
              <a:rPr lang="de-DE" sz="1000">
                <a:solidFill>
                  <a:srgbClr val="000000"/>
                </a:solidFill>
              </a:rPr>
              <a:t> selecione o projeto e antes de clicar em ok, verifique se a opção </a:t>
            </a:r>
            <a:r>
              <a:rPr b="1" lang="de-DE" sz="1000">
                <a:solidFill>
                  <a:srgbClr val="000000"/>
                </a:solidFill>
              </a:rPr>
              <a:t>Force Update of Snapshot/Releases </a:t>
            </a:r>
            <a:r>
              <a:rPr lang="de-DE" sz="1000">
                <a:solidFill>
                  <a:srgbClr val="000000"/>
                </a:solidFill>
              </a:rPr>
              <a:t>está selecionada</a:t>
            </a:r>
            <a:r>
              <a:rPr b="1" lang="de-DE" sz="1000">
                <a:solidFill>
                  <a:srgbClr val="000000"/>
                </a:solidFill>
              </a:rPr>
              <a:t>.</a:t>
            </a:r>
            <a:endParaRPr b="1" sz="1000"/>
          </a:p>
        </p:txBody>
      </p:sp>
      <p:sp>
        <p:nvSpPr>
          <p:cNvPr id="178" name="Google Shape;178;g1499fe3b09e_0_190"/>
          <p:cNvSpPr txBox="1"/>
          <p:nvPr/>
        </p:nvSpPr>
        <p:spPr>
          <a:xfrm>
            <a:off x="6641325" y="4069600"/>
            <a:ext cx="559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groupId&gt;org.springframework.boot&lt;/groupId&gt;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&lt;artifactId&gt;spring-boot-starter-validation&lt;/artifactId&gt;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99fe3b09e_0_208"/>
          <p:cNvSpPr txBox="1"/>
          <p:nvPr>
            <p:ph type="title"/>
          </p:nvPr>
        </p:nvSpPr>
        <p:spPr>
          <a:xfrm>
            <a:off x="84762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Embedded</a:t>
            </a:r>
            <a:endParaRPr/>
          </a:p>
        </p:txBody>
      </p:sp>
      <p:sp>
        <p:nvSpPr>
          <p:cNvPr id="184" name="Google Shape;184;g1499fe3b09e_0_208"/>
          <p:cNvSpPr txBox="1"/>
          <p:nvPr/>
        </p:nvSpPr>
        <p:spPr>
          <a:xfrm>
            <a:off x="282600" y="2571750"/>
            <a:ext cx="3000000" cy="293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Embeddable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renavam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chassi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Enumerated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Enumerated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ORDINAL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//... gets e sets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g1499fe3b09e_0_208"/>
          <p:cNvSpPr txBox="1"/>
          <p:nvPr/>
        </p:nvSpPr>
        <p:spPr>
          <a:xfrm>
            <a:off x="7140575" y="2364500"/>
            <a:ext cx="45123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HATCH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SEDAN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PICAPE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SUV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CONVERSIVEL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MINIVAN</a:t>
            </a:r>
            <a:endParaRPr b="1" sz="1050">
              <a:solidFill>
                <a:srgbClr val="4FC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1499fe3b09e_0_208"/>
          <p:cNvSpPr txBox="1"/>
          <p:nvPr/>
        </p:nvSpPr>
        <p:spPr>
          <a:xfrm>
            <a:off x="7140575" y="3315950"/>
            <a:ext cx="45594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ALCOOL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"Álcool"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GASOLINA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"Gasolina"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DIESEL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"Diesel"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1499fe3b09e_0_208"/>
          <p:cNvSpPr/>
          <p:nvPr/>
        </p:nvSpPr>
        <p:spPr>
          <a:xfrm>
            <a:off x="122125" y="1535500"/>
            <a:ext cx="4267800" cy="5370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@Embeddable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Estamos informando que a classe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Caracteristica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será incorporada por outra classe.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99fe3b09e_0_208"/>
          <p:cNvSpPr/>
          <p:nvPr/>
        </p:nvSpPr>
        <p:spPr>
          <a:xfrm>
            <a:off x="3381449" y="2571751"/>
            <a:ext cx="3566100" cy="26001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@Enumerated - 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para configurar um tipo de enumeração.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(EnumType.String) - 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categoria vai armazenar na tabela o valor da constante do tipo String.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(EnumType.Ordinal) - 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combustível vai armazenar o número que representa a opção no Enum.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99fe3b09e_0_208"/>
          <p:cNvSpPr/>
          <p:nvPr/>
        </p:nvSpPr>
        <p:spPr>
          <a:xfrm>
            <a:off x="7140584" y="1727971"/>
            <a:ext cx="4512300" cy="3444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os </a:t>
            </a:r>
            <a:r>
              <a:rPr b="1" lang="de-DE"/>
              <a:t>Enums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abaixo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99fe3b09e_0_23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Embedded</a:t>
            </a:r>
            <a:endParaRPr/>
          </a:p>
        </p:txBody>
      </p:sp>
      <p:sp>
        <p:nvSpPr>
          <p:cNvPr id="195" name="Google Shape;195;g1499fe3b09e_0_230"/>
          <p:cNvSpPr/>
          <p:nvPr/>
        </p:nvSpPr>
        <p:spPr>
          <a:xfrm>
            <a:off x="266318" y="1696196"/>
            <a:ext cx="11564400" cy="395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executar a aplicação e visualizar o console com as informações gerada pela criação da tabela.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499fe3b09e_0_230"/>
          <p:cNvSpPr/>
          <p:nvPr/>
        </p:nvSpPr>
        <p:spPr>
          <a:xfrm>
            <a:off x="266334" y="3458961"/>
            <a:ext cx="11564400" cy="395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Verificando no h2 que todos campos foram adicionados a tabela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499fe3b09e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25" y="2485774"/>
            <a:ext cx="11887198" cy="664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o console do h2 com a estrutura da tabela aberta, no campo para consultas sql está digitado a consulta select * from veículo e na parte de baixo uma tabela exibindo as colunas e nenhum registro" id="198" name="Google Shape;198;g1499fe3b09e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100" y="3986561"/>
            <a:ext cx="6135015" cy="26985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99fe3b09e_0_23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(revisão)</a:t>
            </a:r>
            <a:endParaRPr/>
          </a:p>
        </p:txBody>
      </p:sp>
      <p:sp>
        <p:nvSpPr>
          <p:cNvPr id="204" name="Google Shape;204;g1499fe3b09e_0_238"/>
          <p:cNvSpPr/>
          <p:nvPr/>
        </p:nvSpPr>
        <p:spPr>
          <a:xfrm>
            <a:off x="680824" y="1809222"/>
            <a:ext cx="9342300" cy="26466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interface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VeiculoRepository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herdando de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JpaRepository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de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VeiculoController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criando um CRUD para utilização do recursos.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as anotações necessárias para que esta classe funcione como um controlador.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as validações para tratamento dos campos obrigatórios na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Veiculo: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placa, marca e modelo.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de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ControllerExceptionHandler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tratamento das exceções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99fe3b09e_0_24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(revisão) - Resolução</a:t>
            </a:r>
            <a:endParaRPr/>
          </a:p>
        </p:txBody>
      </p:sp>
      <p:sp>
        <p:nvSpPr>
          <p:cNvPr id="210" name="Google Shape;210;g1499fe3b09e_0_247"/>
          <p:cNvSpPr/>
          <p:nvPr/>
        </p:nvSpPr>
        <p:spPr>
          <a:xfrm>
            <a:off x="675547" y="1683295"/>
            <a:ext cx="9828000" cy="389100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interface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VeiculoRepository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pacote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herdando de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JpaRepository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99fe3b09e_0_247"/>
          <p:cNvSpPr txBox="1"/>
          <p:nvPr/>
        </p:nvSpPr>
        <p:spPr>
          <a:xfrm>
            <a:off x="2251450" y="2788425"/>
            <a:ext cx="68673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99fe3b09e_0_25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(revisão) - Resolução</a:t>
            </a:r>
            <a:endParaRPr/>
          </a:p>
        </p:txBody>
      </p:sp>
      <p:sp>
        <p:nvSpPr>
          <p:cNvPr id="217" name="Google Shape;217;g1499fe3b09e_0_256"/>
          <p:cNvSpPr/>
          <p:nvPr/>
        </p:nvSpPr>
        <p:spPr>
          <a:xfrm>
            <a:off x="675547" y="1683295"/>
            <a:ext cx="9828000" cy="389100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Inserir a classe de </a:t>
            </a:r>
            <a:r>
              <a:rPr b="1" lang="de-DE">
                <a:solidFill>
                  <a:schemeClr val="dk1"/>
                </a:solidFill>
              </a:rPr>
              <a:t>VeiculoController</a:t>
            </a:r>
            <a:r>
              <a:rPr lang="de-DE">
                <a:solidFill>
                  <a:schemeClr val="dk1"/>
                </a:solidFill>
              </a:rPr>
              <a:t> criando um CRUD para utilização do recursos.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499fe3b09e_0_256"/>
          <p:cNvSpPr txBox="1"/>
          <p:nvPr/>
        </p:nvSpPr>
        <p:spPr>
          <a:xfrm>
            <a:off x="197825" y="2369675"/>
            <a:ext cx="5680500" cy="39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"/veiculos"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VeiculoController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1499fe3b09e_0_256"/>
          <p:cNvSpPr txBox="1"/>
          <p:nvPr/>
        </p:nvSpPr>
        <p:spPr>
          <a:xfrm>
            <a:off x="6138550" y="2868950"/>
            <a:ext cx="5742600" cy="281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DeleteMapping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apagar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deleteById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alterar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veiculoRepository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99fe3b09e_0_26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(revisão) - Resolução</a:t>
            </a:r>
            <a:endParaRPr/>
          </a:p>
        </p:txBody>
      </p:sp>
      <p:sp>
        <p:nvSpPr>
          <p:cNvPr id="225" name="Google Shape;225;g1499fe3b09e_0_269"/>
          <p:cNvSpPr/>
          <p:nvPr/>
        </p:nvSpPr>
        <p:spPr>
          <a:xfrm>
            <a:off x="361719" y="1526816"/>
            <a:ext cx="11470200" cy="401700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de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ControllerExceptionHandler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ErroResposta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tratamento das exceções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99fe3b09e_0_269"/>
          <p:cNvSpPr txBox="1"/>
          <p:nvPr/>
        </p:nvSpPr>
        <p:spPr>
          <a:xfrm>
            <a:off x="218475" y="2015950"/>
            <a:ext cx="10247400" cy="244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MethodArgumentNotValidException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FieldError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getBindingResult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getFieldErrors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getDefaultMessage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"Existem Campos Inválidos"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handleExceptionInternal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erroResposta,headers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g1499fe3b09e_0_269"/>
          <p:cNvSpPr txBox="1"/>
          <p:nvPr/>
        </p:nvSpPr>
        <p:spPr>
          <a:xfrm>
            <a:off x="3260525" y="4289659"/>
            <a:ext cx="8666700" cy="228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dataHora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99fe3b09e_0_28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Exception - Enum</a:t>
            </a:r>
            <a:endParaRPr/>
          </a:p>
        </p:txBody>
      </p:sp>
      <p:sp>
        <p:nvSpPr>
          <p:cNvPr id="233" name="Google Shape;233;g1499fe3b09e_0_280"/>
          <p:cNvSpPr/>
          <p:nvPr/>
        </p:nvSpPr>
        <p:spPr>
          <a:xfrm>
            <a:off x="353151" y="1799301"/>
            <a:ext cx="11469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exercício anterior caso os Enums sejam digitados de forma errada ou uma categoria inexistente não temos nenhuma resposta.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com post sendo feito com json com valor invalido no atributo categoria (SEDA2N) e com o status 400 bad request" id="234" name="Google Shape;234;g1499fe3b09e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335" y="2469940"/>
            <a:ext cx="8366704" cy="31068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99fe3b09e_0_28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Exception - Enum</a:t>
            </a:r>
            <a:endParaRPr/>
          </a:p>
        </p:txBody>
      </p:sp>
      <p:sp>
        <p:nvSpPr>
          <p:cNvPr id="240" name="Google Shape;240;g1499fe3b09e_0_286"/>
          <p:cNvSpPr/>
          <p:nvPr/>
        </p:nvSpPr>
        <p:spPr>
          <a:xfrm>
            <a:off x="0" y="1571575"/>
            <a:ext cx="11982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um método para verificação da categoria e do tipo de combustível com a anotação </a:t>
            </a:r>
            <a:r>
              <a:rPr b="1" lang="de-DE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@JsonCreator</a:t>
            </a: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 enum </a:t>
            </a:r>
            <a:r>
              <a:rPr b="1" lang="de-DE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CategorIa</a:t>
            </a: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Combustivel</a:t>
            </a: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499fe3b09e_0_286"/>
          <p:cNvSpPr/>
          <p:nvPr/>
        </p:nvSpPr>
        <p:spPr>
          <a:xfrm>
            <a:off x="64100" y="5625950"/>
            <a:ext cx="5825700" cy="732900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iteração do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comparamos o valor passado como argumento (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da requisição com o elementos contidos no enum (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para verificar a existência do elemento.</a:t>
            </a:r>
            <a:endParaRPr/>
          </a:p>
        </p:txBody>
      </p:sp>
      <p:sp>
        <p:nvSpPr>
          <p:cNvPr id="242" name="Google Shape;242;g1499fe3b09e_0_286"/>
          <p:cNvSpPr/>
          <p:nvPr/>
        </p:nvSpPr>
        <p:spPr>
          <a:xfrm>
            <a:off x="2440050" y="1907725"/>
            <a:ext cx="6499800" cy="440700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para tratamento de exceção com o nome </a:t>
            </a:r>
            <a:r>
              <a:rPr b="1" lang="de-DE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EnumValidationException</a:t>
            </a: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99fe3b09e_0_286"/>
          <p:cNvSpPr txBox="1"/>
          <p:nvPr/>
        </p:nvSpPr>
        <p:spPr>
          <a:xfrm>
            <a:off x="238250" y="2525713"/>
            <a:ext cx="5699400" cy="8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1499fe3b09e_0_286"/>
          <p:cNvSpPr txBox="1"/>
          <p:nvPr/>
        </p:nvSpPr>
        <p:spPr>
          <a:xfrm>
            <a:off x="64100" y="3580200"/>
            <a:ext cx="5974500" cy="19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HATCH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SEDAN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PICAPE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SUV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CONVERSIVEL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MINIVAN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JsonCreator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verifica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"Categoria preenchida incorretamente"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g1499fe3b09e_0_286"/>
          <p:cNvSpPr txBox="1"/>
          <p:nvPr/>
        </p:nvSpPr>
        <p:spPr>
          <a:xfrm>
            <a:off x="6177600" y="2505775"/>
            <a:ext cx="5974500" cy="35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ALCOOL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"Álcool"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GASOLINA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"Gasolina"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DIESEL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"Diesel"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1" lang="de-DE" sz="9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JsonCreator</a:t>
            </a:r>
            <a:endParaRPr b="1"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verifica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Combustivel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getCodigo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())) {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EnumValidationException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"Categoria preenchida incorretamente"</a:t>
            </a: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g1499fe3b09e_0_286"/>
          <p:cNvSpPr/>
          <p:nvPr/>
        </p:nvSpPr>
        <p:spPr>
          <a:xfrm>
            <a:off x="310875" y="4079000"/>
            <a:ext cx="5482500" cy="127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499fe3b09e_0_286"/>
          <p:cNvSpPr/>
          <p:nvPr/>
        </p:nvSpPr>
        <p:spPr>
          <a:xfrm>
            <a:off x="6425716" y="4526780"/>
            <a:ext cx="5632200" cy="127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99fe3b09e_0_30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Exception - Enum</a:t>
            </a:r>
            <a:endParaRPr/>
          </a:p>
        </p:txBody>
      </p:sp>
      <p:sp>
        <p:nvSpPr>
          <p:cNvPr id="253" name="Google Shape;253;g1499fe3b09e_0_304"/>
          <p:cNvSpPr/>
          <p:nvPr/>
        </p:nvSpPr>
        <p:spPr>
          <a:xfrm>
            <a:off x="469024" y="1574103"/>
            <a:ext cx="11447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exception do tipo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handleHttpMessageNotReadable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ControllerExceptionHandler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é o tipo de exceção retornado no console, depois faremos o teste no Postman.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499fe3b09e_0_304"/>
          <p:cNvSpPr txBox="1"/>
          <p:nvPr/>
        </p:nvSpPr>
        <p:spPr>
          <a:xfrm>
            <a:off x="113075" y="3005100"/>
            <a:ext cx="65754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ControllerAdvice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ControllerExeptionHandler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ResponseEntityExceptionHandler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handleMethodArgumentNotValid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MethodArgumentNotValidException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FieldError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getBindingResult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getFieldErrors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getField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de-DE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getDefaultMessage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"Existem Campos Inválidos"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handleExceptionInternal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erroResposta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handleHttpMessageNotReadable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HttpMessageNotReadableException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HttpHeaders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badRequest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getMessage</a:t>
            </a: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g1499fe3b09e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1903"/>
            <a:ext cx="11887200" cy="491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o postman com o status 400 e no retorno aparece o texto da exception com a mensagem &quot;categoria preenchida incorretametne&quot;" id="256" name="Google Shape;256;g1499fe3b09e_0_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925" y="2915874"/>
            <a:ext cx="5232674" cy="300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Revisão</a:t>
            </a:r>
            <a:endParaRPr/>
          </a:p>
        </p:txBody>
      </p:sp>
      <p:sp>
        <p:nvSpPr>
          <p:cNvPr id="107" name="Google Shape;107;g134a7b2d169_1_0"/>
          <p:cNvSpPr txBox="1"/>
          <p:nvPr/>
        </p:nvSpPr>
        <p:spPr>
          <a:xfrm>
            <a:off x="1978250" y="2477550"/>
            <a:ext cx="838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de-DE" sz="3600"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Mapeamento Objeto Relacional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99fe3b09e_0_31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Exercício</a:t>
            </a:r>
            <a:endParaRPr/>
          </a:p>
        </p:txBody>
      </p:sp>
      <p:sp>
        <p:nvSpPr>
          <p:cNvPr id="262" name="Google Shape;262;g1499fe3b09e_0_315"/>
          <p:cNvSpPr/>
          <p:nvPr/>
        </p:nvSpPr>
        <p:spPr>
          <a:xfrm>
            <a:off x="257472" y="1646774"/>
            <a:ext cx="113856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projeto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terceira aula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o banco criado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criar 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deverá ser anotada com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@Embeddable 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os seguintes atributos abaixo todos do tipo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logradouro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bairro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atributo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tipo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Endereco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Inserir a anotação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@Embedded</a:t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99fe3b09e_0_315"/>
          <p:cNvSpPr/>
          <p:nvPr/>
        </p:nvSpPr>
        <p:spPr>
          <a:xfrm>
            <a:off x="384200" y="4402650"/>
            <a:ext cx="10760100" cy="323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os campos referente ao endereço na tabela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banco de dados que foi utilizado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 nome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curso</a:t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99fe3b09e_0_315"/>
          <p:cNvSpPr/>
          <p:nvPr/>
        </p:nvSpPr>
        <p:spPr>
          <a:xfrm>
            <a:off x="384199" y="4935375"/>
            <a:ext cx="55152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cliente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logradouro varchar(50),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 numero varchar(6),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 bairro varchar(40),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 cidade varchar(40),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estado varchar(30);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99fe3b09e_0_32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Exercício</a:t>
            </a:r>
            <a:endParaRPr/>
          </a:p>
        </p:txBody>
      </p:sp>
      <p:sp>
        <p:nvSpPr>
          <p:cNvPr id="270" name="Google Shape;270;g1499fe3b09e_0_326"/>
          <p:cNvSpPr txBox="1"/>
          <p:nvPr/>
        </p:nvSpPr>
        <p:spPr>
          <a:xfrm>
            <a:off x="5614525" y="2065575"/>
            <a:ext cx="53037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(message=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nome"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(max=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(message=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"CPF Inválido"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(message=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"Email inválido"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1499fe3b09e_0_326"/>
          <p:cNvSpPr txBox="1"/>
          <p:nvPr/>
        </p:nvSpPr>
        <p:spPr>
          <a:xfrm>
            <a:off x="489825" y="2370375"/>
            <a:ext cx="45972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Embeddable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bairro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logradouro;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logradouro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logradouro;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getNumero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numero;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g1499fe3b09e_0_326"/>
          <p:cNvSpPr/>
          <p:nvPr/>
        </p:nvSpPr>
        <p:spPr>
          <a:xfrm>
            <a:off x="5517000" y="1590672"/>
            <a:ext cx="5203200" cy="4749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abaixo estamos dizendo que a tabela cliente irá conter todos os campos de endereço no banco de dados</a:t>
            </a:r>
            <a:endParaRPr sz="1200"/>
          </a:p>
        </p:txBody>
      </p:sp>
      <p:sp>
        <p:nvSpPr>
          <p:cNvPr id="273" name="Google Shape;273;g1499fe3b09e_0_326"/>
          <p:cNvSpPr/>
          <p:nvPr/>
        </p:nvSpPr>
        <p:spPr>
          <a:xfrm>
            <a:off x="489825" y="5371900"/>
            <a:ext cx="4597200" cy="3873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 classe Endereco com seus Getters e Setters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99fe3b09e_0_326"/>
          <p:cNvSpPr/>
          <p:nvPr/>
        </p:nvSpPr>
        <p:spPr>
          <a:xfrm>
            <a:off x="5762098" y="6326150"/>
            <a:ext cx="4958100" cy="33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 atributo endereco e os</a:t>
            </a:r>
            <a:r>
              <a:rPr b="1" lang="de-DE" sz="1200"/>
              <a:t>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seus Getters e Setters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99fe3b09e_0_326"/>
          <p:cNvSpPr/>
          <p:nvPr/>
        </p:nvSpPr>
        <p:spPr>
          <a:xfrm>
            <a:off x="5776325" y="5660424"/>
            <a:ext cx="2581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99fe3b09e_0_34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 - Exercício</a:t>
            </a:r>
            <a:endParaRPr/>
          </a:p>
        </p:txBody>
      </p:sp>
      <p:sp>
        <p:nvSpPr>
          <p:cNvPr id="281" name="Google Shape;281;g1499fe3b09e_0_343"/>
          <p:cNvSpPr/>
          <p:nvPr/>
        </p:nvSpPr>
        <p:spPr>
          <a:xfrm>
            <a:off x="3977974" y="1557399"/>
            <a:ext cx="4169700" cy="2766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no Postman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enviando um json de cliente com um objeto endereco completo e com status de retorno 201 retornando o objeto cliente criado junto com o objeto endereco" id="282" name="Google Shape;282;g1499fe3b09e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99" y="2030198"/>
            <a:ext cx="7932025" cy="4517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99fe3b09e_0_35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Herança</a:t>
            </a:r>
            <a:endParaRPr/>
          </a:p>
        </p:txBody>
      </p:sp>
      <p:sp>
        <p:nvSpPr>
          <p:cNvPr id="288" name="Google Shape;288;g1499fe3b09e_0_355"/>
          <p:cNvSpPr/>
          <p:nvPr/>
        </p:nvSpPr>
        <p:spPr>
          <a:xfrm>
            <a:off x="565453" y="1625528"/>
            <a:ext cx="11097000" cy="4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@MappedSuperclass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Essa anotação serve para indicar que as tabelas filhas sejam criadas com todos os dados da classe super.  Herdamos o mapeamento de colunas de uma classe concreta ou abstrata que não tenha a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@Entity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@Inheritance(strategy=InheritanceType.SINGLE_TABLE)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@DiscriminatorColumn(name="DTYPE")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anotação serve para criar uma tabela única com todos os dados da tabelas filhas.  A desvantagem neste método é que teremos campos nulos para determinadas situações. A segunda anotação serve para criar uma coluna com o nome da entidade filha.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@Inheritance(strategy=InheritanceType.JOINED)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para gerar uma tabela por classe.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@Inheritance(strategy=InheritanceType.TABLE_PER_CLASS)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que apenas as classes concretas serão criadas.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99fe3b09e_0_36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Herança</a:t>
            </a:r>
            <a:endParaRPr/>
          </a:p>
        </p:txBody>
      </p:sp>
      <p:sp>
        <p:nvSpPr>
          <p:cNvPr id="294" name="Google Shape;294;g1499fe3b09e_0_360"/>
          <p:cNvSpPr/>
          <p:nvPr/>
        </p:nvSpPr>
        <p:spPr>
          <a:xfrm>
            <a:off x="636725" y="1546824"/>
            <a:ext cx="3498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exemplo abaixo onde temos o diagrama de classe vamos utilizar os mapeamentos do hibernate.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m com um diagrama de classe indicando uma classe fornecedor com duas subclasses: pessoaFisica e pessoaJuridica" id="295" name="Google Shape;295;g1499fe3b09e_0_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54" y="2782529"/>
            <a:ext cx="5305174" cy="2888500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296" name="Google Shape;296;g1499fe3b09e_0_360"/>
          <p:cNvSpPr/>
          <p:nvPr/>
        </p:nvSpPr>
        <p:spPr>
          <a:xfrm>
            <a:off x="7148730" y="1546824"/>
            <a:ext cx="3835500" cy="670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Fornecedor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 anotação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@MappedSuperclass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inserindo os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99fe3b09e_0_360"/>
          <p:cNvSpPr txBox="1"/>
          <p:nvPr/>
        </p:nvSpPr>
        <p:spPr>
          <a:xfrm>
            <a:off x="5859450" y="2378125"/>
            <a:ext cx="61704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MappedSuperclass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Fornecedor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 da Pessoa deve ser preenchido"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 da pessoa deve ter entre {min} e {max} letras"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telefone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99fe3b09e_0_37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Herança</a:t>
            </a:r>
            <a:endParaRPr/>
          </a:p>
        </p:txBody>
      </p:sp>
      <p:sp>
        <p:nvSpPr>
          <p:cNvPr id="303" name="Google Shape;303;g1499fe3b09e_0_372"/>
          <p:cNvSpPr txBox="1"/>
          <p:nvPr/>
        </p:nvSpPr>
        <p:spPr>
          <a:xfrm>
            <a:off x="1688824" y="1855825"/>
            <a:ext cx="4660500" cy="22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PessoaFisica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Fornecedor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orgaoEmisso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g1499fe3b09e_0_372"/>
          <p:cNvSpPr txBox="1"/>
          <p:nvPr/>
        </p:nvSpPr>
        <p:spPr>
          <a:xfrm>
            <a:off x="1688824" y="4192025"/>
            <a:ext cx="4660500" cy="26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PessoaJuridica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Fornecedor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cnpj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insEstadual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razaoSocial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arte da tela do console do h2 exibindo as tabelas pessoa_fisica e pessoa_juridica" id="305" name="Google Shape;305;g1499fe3b09e_0_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550" y="2226125"/>
            <a:ext cx="2345425" cy="433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g1499fe3b09e_0_372"/>
          <p:cNvSpPr/>
          <p:nvPr/>
        </p:nvSpPr>
        <p:spPr>
          <a:xfrm>
            <a:off x="585225" y="1515025"/>
            <a:ext cx="6659100" cy="3060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classe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PessoaFisica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PessoaJuridica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herdando de Fornecedor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99fe3b09e_0_372"/>
          <p:cNvSpPr/>
          <p:nvPr/>
        </p:nvSpPr>
        <p:spPr>
          <a:xfrm>
            <a:off x="8280473" y="1637525"/>
            <a:ext cx="3400800" cy="5886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Acessar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http://localhost:8080/h2-console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no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classes criadas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99fe3b09e_0_38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Herança</a:t>
            </a:r>
            <a:endParaRPr/>
          </a:p>
        </p:txBody>
      </p:sp>
      <p:sp>
        <p:nvSpPr>
          <p:cNvPr id="313" name="Google Shape;313;g1499fe3b09e_0_385"/>
          <p:cNvSpPr/>
          <p:nvPr/>
        </p:nvSpPr>
        <p:spPr>
          <a:xfrm>
            <a:off x="203619" y="1705429"/>
            <a:ext cx="3754800" cy="8592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apagar as tabelas criadas no h2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pessoa_física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pessoa_jurídica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fazer o teste.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te da tela do console do H2 com dois comandos na área de sql: drop table pessoa_fisica; drop table pessoa_juridica; &#10;na parte esquerda da imagem onde mostra a lista de tabelas, apenas a tabela veiculo aparece" id="314" name="Google Shape;314;g1499fe3b09e_0_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19" y="2803462"/>
            <a:ext cx="4116400" cy="16429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g1499fe3b09e_0_385"/>
          <p:cNvSpPr/>
          <p:nvPr/>
        </p:nvSpPr>
        <p:spPr>
          <a:xfrm>
            <a:off x="4540600" y="1652000"/>
            <a:ext cx="7498500" cy="9669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exemplo, vamos utilizar a estratégia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@Inheritance(strategy=InheritanceType.SINGLE_TABLE)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Realizando alteração destacada na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Fornecedor</a:t>
            </a:r>
            <a:r>
              <a:rPr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PessoaFisica</a:t>
            </a:r>
            <a:r>
              <a:rPr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PessoaJuridica</a:t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99fe3b09e_0_385"/>
          <p:cNvSpPr txBox="1"/>
          <p:nvPr/>
        </p:nvSpPr>
        <p:spPr>
          <a:xfrm>
            <a:off x="4908000" y="2884875"/>
            <a:ext cx="64929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SINGLE_TABLE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DiscriminatorColumn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"DTYPE"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Fornecedor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 da Pessoa deve ser preenchido"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 da pessoa deve ter entre {min} e {max} letras"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telefone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g1499fe3b09e_0_385"/>
          <p:cNvSpPr/>
          <p:nvPr/>
        </p:nvSpPr>
        <p:spPr>
          <a:xfrm>
            <a:off x="4945675" y="2929725"/>
            <a:ext cx="4569000" cy="56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99fe3b09e_0_39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Herança</a:t>
            </a:r>
            <a:endParaRPr/>
          </a:p>
        </p:txBody>
      </p:sp>
      <p:pic>
        <p:nvPicPr>
          <p:cNvPr descr="Tela do console do h2 exibindo na lista de tabelas a tabela fornecedor contendo os campos de ambas as tabelas pessoa_fisica e pessoa_juridica" id="323" name="Google Shape;323;g1499fe3b09e_0_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048" y="2525017"/>
            <a:ext cx="7625800" cy="38084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g1499fe3b09e_0_396"/>
          <p:cNvSpPr/>
          <p:nvPr/>
        </p:nvSpPr>
        <p:spPr>
          <a:xfrm>
            <a:off x="2906774" y="1599850"/>
            <a:ext cx="5568000" cy="262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tabela fornecedor foi criada com todos os dados das filhas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99fe3b09e_0_40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Exercicios</a:t>
            </a:r>
            <a:endParaRPr/>
          </a:p>
        </p:txBody>
      </p:sp>
      <p:sp>
        <p:nvSpPr>
          <p:cNvPr id="330" name="Google Shape;330;g1499fe3b09e_0_403"/>
          <p:cNvSpPr/>
          <p:nvPr/>
        </p:nvSpPr>
        <p:spPr>
          <a:xfrm>
            <a:off x="454274" y="1705750"/>
            <a:ext cx="11274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uma classe com o nome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os seguintes atributos 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String(nome,cpf) 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   double(salario) 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   String(turno)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Herança: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uma classe com o nome Gerente com os seguintes atributos privados: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String(setor)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o banco de arquivo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criação das tabelas.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o mapeamento objeto relacional.  Escolher a melhor estratégia para mapeamento da herança.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fazendo um CRUD com as principais operações.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a validação de dados para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de exceção para tratar os erros de validação.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13eca586_3_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“Embedded” </a:t>
            </a:r>
            <a:endParaRPr/>
          </a:p>
        </p:txBody>
      </p:sp>
      <p:sp>
        <p:nvSpPr>
          <p:cNvPr id="113" name="Google Shape;113;g13513eca586_3_50"/>
          <p:cNvSpPr/>
          <p:nvPr/>
        </p:nvSpPr>
        <p:spPr>
          <a:xfrm>
            <a:off x="449452" y="1709221"/>
            <a:ext cx="114390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banco de dados Open Source “embedded” feito inteiramente em Java, não precisa de instalação, pois pode executar somente em memória ou armazenar os dados em uma pasta.  É acessível pelo navegador.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3513eca586_3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69" y="2385100"/>
            <a:ext cx="3247368" cy="43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3513eca586_3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201" y="2385100"/>
            <a:ext cx="3247368" cy="43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513eca586_3_50"/>
          <p:cNvSpPr txBox="1"/>
          <p:nvPr/>
        </p:nvSpPr>
        <p:spPr>
          <a:xfrm>
            <a:off x="7564550" y="4248575"/>
            <a:ext cx="4418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>
                <a:latin typeface="Courier New"/>
                <a:ea typeface="Courier New"/>
                <a:cs typeface="Courier New"/>
                <a:sym typeface="Courier New"/>
              </a:rPr>
              <a:t>		&lt;dependency&gt;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>
                <a:latin typeface="Courier New"/>
                <a:ea typeface="Courier New"/>
                <a:cs typeface="Courier New"/>
                <a:sym typeface="Courier New"/>
              </a:rPr>
              <a:t>			&lt;groupId&gt;com.h2database&lt;/groupId&gt;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>
                <a:latin typeface="Courier New"/>
                <a:ea typeface="Courier New"/>
                <a:cs typeface="Courier New"/>
                <a:sym typeface="Courier New"/>
              </a:rPr>
              <a:t>			&lt;artifactId&gt;h2&lt;/artifactId&gt;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>
                <a:latin typeface="Courier New"/>
                <a:ea typeface="Courier New"/>
                <a:cs typeface="Courier New"/>
                <a:sym typeface="Courier New"/>
              </a:rPr>
              <a:t>			&lt;scope&gt;runtime&lt;/scope&gt;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>
                <a:latin typeface="Courier New"/>
                <a:ea typeface="Courier New"/>
                <a:cs typeface="Courier New"/>
                <a:sym typeface="Courier New"/>
              </a:rPr>
              <a:t>		&lt;/dependency&gt;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g13513eca586_3_50"/>
          <p:cNvSpPr/>
          <p:nvPr/>
        </p:nvSpPr>
        <p:spPr>
          <a:xfrm>
            <a:off x="8257406" y="3395381"/>
            <a:ext cx="3772500" cy="8532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Dependência do H2  que será inserida na criação do projeto no pom.xml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99fe3b09e_0_11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“Embedded” </a:t>
            </a:r>
            <a:endParaRPr/>
          </a:p>
        </p:txBody>
      </p:sp>
      <p:sp>
        <p:nvSpPr>
          <p:cNvPr id="123" name="Google Shape;123;g1499fe3b09e_0_110"/>
          <p:cNvSpPr/>
          <p:nvPr/>
        </p:nvSpPr>
        <p:spPr>
          <a:xfrm>
            <a:off x="387900" y="1782669"/>
            <a:ext cx="862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a classe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pacote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 b="1" i="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499fe3b09e_0_110"/>
          <p:cNvSpPr txBox="1"/>
          <p:nvPr/>
        </p:nvSpPr>
        <p:spPr>
          <a:xfrm>
            <a:off x="1121025" y="2456225"/>
            <a:ext cx="4983300" cy="26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99fe3b09e_0_13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em Memória</a:t>
            </a:r>
            <a:endParaRPr/>
          </a:p>
        </p:txBody>
      </p:sp>
      <p:sp>
        <p:nvSpPr>
          <p:cNvPr id="130" name="Google Shape;130;g1499fe3b09e_0_130"/>
          <p:cNvSpPr txBox="1"/>
          <p:nvPr/>
        </p:nvSpPr>
        <p:spPr>
          <a:xfrm>
            <a:off x="1168125" y="3052175"/>
            <a:ext cx="4917300" cy="8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spring.h2.console.enabled=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jdbc:h2:mem:db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g1499fe3b09e_0_130"/>
          <p:cNvSpPr txBox="1"/>
          <p:nvPr/>
        </p:nvSpPr>
        <p:spPr>
          <a:xfrm>
            <a:off x="396181" y="1495748"/>
            <a:ext cx="11616900" cy="6132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Precisamos alterar a url no arquivo de propriedades do spring para executar em memória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499fe3b09e_0_130"/>
          <p:cNvSpPr/>
          <p:nvPr/>
        </p:nvSpPr>
        <p:spPr>
          <a:xfrm>
            <a:off x="6669601" y="3207450"/>
            <a:ext cx="4828200" cy="334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Habilitar o console e url para executar em memória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9fe3b09e_0_14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em Memória</a:t>
            </a:r>
            <a:endParaRPr/>
          </a:p>
        </p:txBody>
      </p:sp>
      <p:pic>
        <p:nvPicPr>
          <p:cNvPr descr="tela com a página contendo o formulário de conexão do console do H2, com os campos saved settings, setting name, driver calss, hdbc url, user name e password. abaixo há os botões Connect e Text Connection." id="138" name="Google Shape;138;g1499fe3b09e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23" y="2411099"/>
            <a:ext cx="3407802" cy="260730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g1499fe3b09e_0_141"/>
          <p:cNvSpPr/>
          <p:nvPr/>
        </p:nvSpPr>
        <p:spPr>
          <a:xfrm>
            <a:off x="646625" y="1851950"/>
            <a:ext cx="4059000" cy="4365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Executar nossa aplicação </a:t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Acessar </a:t>
            </a:r>
            <a:r>
              <a:rPr b="1" i="0" lang="de-DE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http://localhost:8080/h2-console/</a:t>
            </a:r>
            <a:endParaRPr sz="1200"/>
          </a:p>
        </p:txBody>
      </p:sp>
      <p:sp>
        <p:nvSpPr>
          <p:cNvPr id="140" name="Google Shape;140;g1499fe3b09e_0_141"/>
          <p:cNvSpPr/>
          <p:nvPr/>
        </p:nvSpPr>
        <p:spPr>
          <a:xfrm>
            <a:off x="5558333" y="2979617"/>
            <a:ext cx="5680200" cy="5952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Verifique a url, se precisar altere o campo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JDBC URL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-DE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jdbc:h2:mem:db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Name: sa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Password: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99fe3b09e_0_141"/>
          <p:cNvSpPr/>
          <p:nvPr/>
        </p:nvSpPr>
        <p:spPr>
          <a:xfrm>
            <a:off x="7811747" y="4187025"/>
            <a:ext cx="3426600" cy="287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conectar verifique se a tabela foi criada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console do h2, tendo no topo uma barra de botões, a esquerda estrutura do banco de dados com a tabela pessoa em aberto exibindo os campos id email nome e a opção para exibir os icones. grande parte da tela é um campo de texto onde podem ser digitados os comandos sql" id="142" name="Google Shape;142;g1499fe3b09e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7629" y="4636242"/>
            <a:ext cx="7303519" cy="184493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99fe3b09e_0_15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em Disco</a:t>
            </a:r>
            <a:endParaRPr/>
          </a:p>
        </p:txBody>
      </p:sp>
      <p:sp>
        <p:nvSpPr>
          <p:cNvPr id="148" name="Google Shape;148;g1499fe3b09e_0_153"/>
          <p:cNvSpPr txBox="1"/>
          <p:nvPr/>
        </p:nvSpPr>
        <p:spPr>
          <a:xfrm>
            <a:off x="715925" y="2741325"/>
            <a:ext cx="7752900" cy="19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jdbc:h2:file:./h2/banco;DB_CLOSE_DELAY=-1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sa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spring.jpa.show-sql=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spring.h2.console.enabled=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spring.h2.console.path=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/h2-console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1499fe3b09e_0_153"/>
          <p:cNvSpPr txBox="1"/>
          <p:nvPr/>
        </p:nvSpPr>
        <p:spPr>
          <a:xfrm>
            <a:off x="522920" y="1617774"/>
            <a:ext cx="11254800" cy="5943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Precisamos alterar a url no arquivo de propriedades do spring para utilizar o h2 em disco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499fe3b09e_0_153"/>
          <p:cNvSpPr/>
          <p:nvPr/>
        </p:nvSpPr>
        <p:spPr>
          <a:xfrm>
            <a:off x="6714022" y="2920843"/>
            <a:ext cx="25416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sobre a conexão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499fe3b09e_0_153"/>
          <p:cNvSpPr/>
          <p:nvPr/>
        </p:nvSpPr>
        <p:spPr>
          <a:xfrm>
            <a:off x="4332028" y="3534962"/>
            <a:ext cx="5343000" cy="33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as tabelas automaticamente e mostrar o sql gerado no console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499fe3b09e_0_153"/>
          <p:cNvSpPr/>
          <p:nvPr/>
        </p:nvSpPr>
        <p:spPr>
          <a:xfrm>
            <a:off x="4332028" y="4056224"/>
            <a:ext cx="2822400" cy="32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Habilitar o console e o path do h2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99fe3b09e_0_17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H2 - Banco de dados em Disco</a:t>
            </a:r>
            <a:endParaRPr/>
          </a:p>
        </p:txBody>
      </p:sp>
      <p:pic>
        <p:nvPicPr>
          <p:cNvPr descr="parte da tela do eclipse com a estrutura do projeto, pode-se ver uma pasta criada de nome h2 com o arquivo banco.mv.db" id="158" name="Google Shape;158;g1499fe3b09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50" y="2075375"/>
            <a:ext cx="3088200" cy="40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99fe3b09e_0_172"/>
          <p:cNvSpPr txBox="1"/>
          <p:nvPr/>
        </p:nvSpPr>
        <p:spPr>
          <a:xfrm>
            <a:off x="261247" y="1557254"/>
            <a:ext cx="11051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“refresh” na estrutura do projeto (F5) a pasta h2 que foi criada deverá aparecer com o nome do arquivo de banco de dados.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499fe3b09e_0_172"/>
          <p:cNvSpPr/>
          <p:nvPr/>
        </p:nvSpPr>
        <p:spPr>
          <a:xfrm>
            <a:off x="3604702" y="2363787"/>
            <a:ext cx="8121900" cy="5856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basta acessar </a:t>
            </a:r>
            <a:r>
              <a:rPr b="1" i="0" lang="de-DE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http://localhost:8080/h2-console</a:t>
            </a:r>
            <a:endParaRPr b="1" i="0" u="sng" cap="none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os mesmos dados utilizados no arquivo de propriedades </a:t>
            </a:r>
            <a:r>
              <a:rPr b="1" i="0" lang="de-DE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(url, username e password)</a:t>
            </a:r>
            <a:endParaRPr b="1" i="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e conexão do console do h2 com o campo jdbc url preenchido com o valor jdbc:h2:file:./h2/banco" id="161" name="Google Shape;161;g1499fe3b09e_0_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7123" y="3142951"/>
            <a:ext cx="4253376" cy="32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9fe3b09e_0_18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Relacionamento</a:t>
            </a:r>
            <a:r>
              <a:rPr lang="de-DE"/>
              <a:t> - Embedded</a:t>
            </a:r>
            <a:endParaRPr/>
          </a:p>
        </p:txBody>
      </p:sp>
      <p:sp>
        <p:nvSpPr>
          <p:cNvPr id="167" name="Google Shape;167;g1499fe3b09e_0_185"/>
          <p:cNvSpPr/>
          <p:nvPr/>
        </p:nvSpPr>
        <p:spPr>
          <a:xfrm>
            <a:off x="554775" y="2008800"/>
            <a:ext cx="107121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banco de dados tem situações que colocamos alguns campos na mesma tabela, mas em classes na programação orientada a objetos separamos nosso código para ficar mais organizado. Vamos utilizar as anotações abaixo para demonstrar.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@Embedded</a:t>
            </a:r>
            <a:r>
              <a:rPr b="0" i="0" lang="de-DE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 anotação é utilizada para embutir um tipo em outra entidade.</a:t>
            </a:r>
            <a:endParaRPr sz="1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@Embeddable -</a:t>
            </a:r>
            <a:r>
              <a:rPr b="0" i="0" lang="de-DE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 para declarar que uma classe será incorporada por outras entidades.</a:t>
            </a:r>
            <a:endParaRPr sz="1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